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78" r:id="rId3"/>
    <p:sldId id="257" r:id="rId4"/>
    <p:sldId id="269" r:id="rId5"/>
    <p:sldId id="258" r:id="rId6"/>
    <p:sldId id="259" r:id="rId7"/>
    <p:sldId id="261" r:id="rId8"/>
    <p:sldId id="266" r:id="rId9"/>
    <p:sldId id="265" r:id="rId10"/>
    <p:sldId id="264" r:id="rId11"/>
    <p:sldId id="263" r:id="rId12"/>
    <p:sldId id="272" r:id="rId13"/>
    <p:sldId id="262" r:id="rId14"/>
    <p:sldId id="273" r:id="rId15"/>
    <p:sldId id="279" r:id="rId16"/>
    <p:sldId id="280" r:id="rId17"/>
    <p:sldId id="281" r:id="rId18"/>
    <p:sldId id="271" r:id="rId19"/>
    <p:sldId id="270" r:id="rId20"/>
    <p:sldId id="268" r:id="rId21"/>
    <p:sldId id="267" r:id="rId22"/>
    <p:sldId id="275" r:id="rId23"/>
    <p:sldId id="274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D6617-C5B7-4331-BB43-106C9CE92B19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5B5BD-1B5C-4685-B180-0F6122D2AE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A6ECB7-736B-4878-846B-1BE25A63C038}" type="datetime1">
              <a:rPr lang="ru-RU" smtClean="0"/>
              <a:t>11.02.2022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0956-BCF0-499B-A2BD-342C744770B4}" type="datetime1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2E77-2C5B-4BD5-86BD-475D6955A4E8}" type="datetime1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EF8807-C9A5-4A7B-85CA-DB60BEFCCFF7}" type="datetime1">
              <a:rPr lang="ru-RU" smtClean="0"/>
              <a:t>11.02.2022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70F4CF-E937-42E9-ADA4-A8F6A67750B0}" type="datetime1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1F4A-9A81-4255-96C8-E7CE7A776309}" type="datetime1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C2E8-B5B5-40E1-94BF-0C1038FD9BA4}" type="datetime1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0BE645-0FD5-41F4-BADD-8F068D3C96B8}" type="datetime1">
              <a:rPr lang="ru-RU" smtClean="0"/>
              <a:t>11.02.2022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B157-C919-4AAB-99F5-E80DC5A31725}" type="datetime1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00580D-AB4C-49F9-BACE-894470CA8AC7}" type="datetime1">
              <a:rPr lang="ru-RU" smtClean="0"/>
              <a:t>11.02.2022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68ACAA-A965-4E2D-81D6-06BC7BCB127D}" type="datetime1">
              <a:rPr lang="ru-RU" smtClean="0"/>
              <a:t>11.02.2022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BA036B-32E4-4890-AB34-94865BDECF3D}" type="datetime1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2486F9-B654-41D3-932C-D52C699C2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глобальных </a:t>
            </a:r>
            <a:r>
              <a:rPr lang="ru-RU" sz="5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сетей</a:t>
            </a:r>
            <a:endParaRPr lang="ru-RU" sz="54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6163776" cy="1368152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Виктория Андреевна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 МБОУ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г.Иркутска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СОШ№37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Служба </a:t>
            </a:r>
            <a:r>
              <a:rPr lang="en-US" dirty="0" smtClean="0">
                <a:solidFill>
                  <a:srgbClr val="0070C0"/>
                </a:solidFill>
              </a:rPr>
              <a:t>World Wide Web (WWW)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В 1993 году создается служба  </a:t>
            </a:r>
            <a:r>
              <a:rPr lang="en-US" b="1" dirty="0" smtClean="0"/>
              <a:t>World Wide Web (WWW)</a:t>
            </a:r>
            <a:r>
              <a:rPr lang="ru-RU" b="1" dirty="0" smtClean="0"/>
              <a:t>- Всемирная информационная сеть.</a:t>
            </a:r>
          </a:p>
          <a:p>
            <a:r>
              <a:rPr lang="ru-RU" b="1" dirty="0" smtClean="0"/>
              <a:t>Стоит отметить, что Интернет это не </a:t>
            </a:r>
            <a:r>
              <a:rPr lang="en-US" b="1" dirty="0" smtClean="0"/>
              <a:t>WWW</a:t>
            </a:r>
            <a:r>
              <a:rPr lang="ru-RU" b="1" dirty="0" smtClean="0"/>
              <a:t>, но это не так. Всемирная информационная сеть является только одной из служб Интернета.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Интернет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447800"/>
            <a:ext cx="8034096" cy="48006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Что же такое Интернет?</a:t>
            </a:r>
          </a:p>
          <a:p>
            <a:pPr>
              <a:buNone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Интернет это не просто сеть- это структура, объединяющая обычные сети.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-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«Сеть сетей».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Аппаратные средства Интернета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Основными составляющими любой глобальной сети являются компьютерные узлы и каналы связи.</a:t>
            </a:r>
          </a:p>
          <a:p>
            <a:r>
              <a:rPr lang="ru-RU" b="1" dirty="0" smtClean="0"/>
              <a:t>Организация, предоставляющая услуги обмена данными с сетевой средой, называется провайдером сетевых услуг.</a:t>
            </a:r>
          </a:p>
          <a:p>
            <a:r>
              <a:rPr lang="ru-RU" b="1" dirty="0" smtClean="0"/>
              <a:t>Узел содержит один или несколько мощных компьютеров, которые находятся в состоянии постоянного подключения к сети. Информационные услуги обеспечиваются работой программ-серверов, установленных на узловых компьютерах.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IP-</a:t>
            </a:r>
            <a:r>
              <a:rPr lang="ru-RU" b="1" dirty="0" smtClean="0">
                <a:solidFill>
                  <a:srgbClr val="0070C0"/>
                </a:solidFill>
              </a:rPr>
              <a:t>адрес и </a:t>
            </a:r>
            <a:r>
              <a:rPr lang="en-US" b="1" dirty="0" smtClean="0">
                <a:solidFill>
                  <a:srgbClr val="0070C0"/>
                </a:solidFill>
              </a:rPr>
              <a:t>DNS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Каждый компьютер имеет свой постоянный адрес в Интернете, он называется </a:t>
            </a:r>
            <a:r>
              <a:rPr lang="en-US" b="1" dirty="0" smtClean="0"/>
              <a:t>IP-</a:t>
            </a:r>
            <a:r>
              <a:rPr lang="ru-RU" b="1" dirty="0" smtClean="0"/>
              <a:t>адрес. Он состоит из четырех десятичных чисел, каждое в диапазоне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от 0 до 255, </a:t>
            </a:r>
            <a:r>
              <a:rPr lang="ru-RU" b="1" dirty="0" smtClean="0"/>
              <a:t>которые записываются через точку.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193.15.43.187     или      283.105.2.65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 ряду с цифрами </a:t>
            </a:r>
            <a:r>
              <a:rPr lang="en-US" b="1" dirty="0" smtClean="0"/>
              <a:t>IP</a:t>
            </a:r>
            <a:r>
              <a:rPr lang="ru-RU" b="1" dirty="0" smtClean="0"/>
              <a:t>-адресами в Интернете используется система символьных адресов, более удобная и доступная для пользователей. Она называется </a:t>
            </a:r>
            <a:r>
              <a:rPr lang="ru-RU" b="1" u="sng" dirty="0" smtClean="0"/>
              <a:t>доменной системой имен </a:t>
            </a:r>
            <a:r>
              <a:rPr lang="ru-RU" b="1" dirty="0" smtClean="0"/>
              <a:t>(</a:t>
            </a:r>
            <a:r>
              <a:rPr lang="en-US" b="1" dirty="0" smtClean="0"/>
              <a:t>DNS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Например, </a:t>
            </a:r>
            <a:r>
              <a:rPr lang="en-US" b="1" dirty="0" smtClean="0"/>
              <a:t>IP</a:t>
            </a:r>
            <a:r>
              <a:rPr lang="ru-RU" b="1" dirty="0" smtClean="0"/>
              <a:t>- адресу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87.242.99.97 </a:t>
            </a:r>
            <a:r>
              <a:rPr lang="ru-RU" b="1" dirty="0" smtClean="0"/>
              <a:t>сервера издательства «БИНОМ. Лаборатория знаний» соответствует доменное имя     </a:t>
            </a:r>
            <a:r>
              <a:rPr lang="en-US" b="1" dirty="0" smtClean="0"/>
              <a:t>metodist.lbz.ru</a:t>
            </a:r>
            <a:r>
              <a:rPr lang="ru-RU" b="1" dirty="0" smtClean="0"/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IP адрес.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 адрес компьютера (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  – уникальный сетевой адрес узла, построенного по протоколу IP.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Учитель\Desktop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0485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55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Узнаем внутренний IP адрес средствами </a:t>
            </a:r>
            <a:r>
              <a:rPr lang="ru-RU" dirty="0" err="1"/>
              <a:t>Windows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Узнать </a:t>
            </a:r>
            <a:r>
              <a:rPr lang="ru-RU" dirty="0"/>
              <a:t>внутренний IP адрес своего компьютера достаточно просто, для этого переходим по следующему пути.</a:t>
            </a:r>
          </a:p>
          <a:p>
            <a:r>
              <a:rPr lang="ru-RU" dirty="0"/>
              <a:t>«Пуск» — «Панель управления» — «Сеть и интернет»  </a:t>
            </a:r>
          </a:p>
          <a:p>
            <a:r>
              <a:rPr lang="ru-RU" dirty="0"/>
              <a:t>«Центр управления сетями и общим доступом» — «Изменение параметра адаптеров».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5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Учитель\Desktop\2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704856" cy="6063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58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Каналы связи. Пропускная способность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Каналы связи: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Телефонные линии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Электрическая кабельная связь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Оптоволоконная кабельная связь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Радиосвязь</a:t>
            </a:r>
          </a:p>
          <a:p>
            <a:pPr>
              <a:buNone/>
            </a:pPr>
            <a:r>
              <a:rPr lang="ru-RU" b="1" dirty="0" smtClean="0"/>
              <a:t>Пропускная способность- максимальная скорость  передача информации по каналу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Как работает Интернет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1196752"/>
            <a:ext cx="7746064" cy="5472608"/>
          </a:xfrm>
        </p:spPr>
        <p:txBody>
          <a:bodyPr>
            <a:normAutofit/>
          </a:bodyPr>
          <a:lstStyle/>
          <a:p>
            <a:r>
              <a:rPr lang="ru-RU" b="1" dirty="0" smtClean="0"/>
              <a:t>В Интернете используется пакетная передача информации. </a:t>
            </a:r>
          </a:p>
          <a:p>
            <a:r>
              <a:rPr lang="ru-RU" b="1" dirty="0" smtClean="0"/>
              <a:t>За эту передачу отвечает протокол </a:t>
            </a:r>
            <a:r>
              <a:rPr lang="en-US" b="1" dirty="0" smtClean="0"/>
              <a:t>TCP/IP.</a:t>
            </a:r>
            <a:endParaRPr lang="ru-RU" b="1" dirty="0" smtClean="0"/>
          </a:p>
          <a:p>
            <a:r>
              <a:rPr lang="en-US" b="1" dirty="0" smtClean="0"/>
              <a:t>TCP</a:t>
            </a:r>
            <a:r>
              <a:rPr lang="ru-RU" b="1" dirty="0" smtClean="0"/>
              <a:t> протокол расшифровывается как протокол управления передачей информации. Благодаря ему, всякое сообщение разбивается на части. Эти части называются </a:t>
            </a:r>
            <a:r>
              <a:rPr lang="en-US" b="1" dirty="0" smtClean="0"/>
              <a:t>TCP</a:t>
            </a:r>
            <a:r>
              <a:rPr lang="ru-RU" b="1" dirty="0" smtClean="0"/>
              <a:t>- пакетами.</a:t>
            </a:r>
          </a:p>
          <a:p>
            <a:r>
              <a:rPr lang="ru-RU" b="1" dirty="0" smtClean="0"/>
              <a:t>Для доставки пакеты передаются протоколу </a:t>
            </a:r>
            <a:r>
              <a:rPr lang="en-US" b="1" dirty="0" smtClean="0"/>
              <a:t>IP</a:t>
            </a:r>
            <a:r>
              <a:rPr lang="ru-RU" b="1" dirty="0" smtClean="0"/>
              <a:t>, который к каждому пакету дописывает </a:t>
            </a:r>
            <a:r>
              <a:rPr lang="en-US" b="1" dirty="0" smtClean="0"/>
              <a:t>IP</a:t>
            </a:r>
            <a:r>
              <a:rPr lang="ru-RU" b="1" dirty="0" smtClean="0"/>
              <a:t>- адрес его доставки.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064896" cy="1143000"/>
          </a:xfrm>
        </p:spPr>
        <p:txBody>
          <a:bodyPr/>
          <a:lstStyle/>
          <a:p>
            <a:r>
              <a:rPr lang="ru-RU" i="1" u="sng" dirty="0" smtClean="0">
                <a:solidFill>
                  <a:srgbClr val="0070C0"/>
                </a:solidFill>
              </a:rPr>
              <a:t>Найдите ответы на стр. 59 -60</a:t>
            </a:r>
            <a:endParaRPr lang="ru-RU" i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Какие этапы в научно – технической  революции можно выделить с появлением компьютера?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/>
                </a:solidFill>
              </a:rPr>
              <a:t>Назовите этапы развития компьютерной грамотности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Задание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196752"/>
            <a:ext cx="8172400" cy="5051648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сервере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test.edu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находится файл </a:t>
            </a:r>
          </a:p>
          <a:p>
            <a:pPr>
              <a:buNone/>
            </a:pP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demo.net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доступ к которому осуществляется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 протоколу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http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Фрагменты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адреса данного файла закодированы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буквами А, Б ... Ж (см. таблицу).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Запишите последовательность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этих букв, которая кодирует адрес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указанного файла в Интернете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53351" t="36644" r="37047" b="37738"/>
          <a:stretch>
            <a:fillRect/>
          </a:stretch>
        </p:blipFill>
        <p:spPr bwMode="auto">
          <a:xfrm>
            <a:off x="6444208" y="2420888"/>
            <a:ext cx="269979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Пояснение.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Адрес файла начинается с протокола, после этого ставятся знаки «://», имя сервера, каталог и имя файла. Здесь протокол – под буквой Д, «://» - под буквой В, имя сервера – под буквами АЕ, далее идет разделитель «/» (Г), затем – имя файла БЖ.</a:t>
            </a:r>
          </a:p>
          <a:p>
            <a:r>
              <a:rPr lang="ru-RU" b="1" dirty="0" smtClean="0"/>
              <a:t>Ответ: ДВАЕГБЖ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9346" t="15369" r="12082" b="77156"/>
          <a:stretch>
            <a:fillRect/>
          </a:stretch>
        </p:blipFill>
        <p:spPr bwMode="auto">
          <a:xfrm>
            <a:off x="35603" y="620688"/>
            <a:ext cx="910839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51660" t="22438" r="36718" b="50984"/>
          <a:stretch>
            <a:fillRect/>
          </a:stretch>
        </p:blipFill>
        <p:spPr bwMode="auto">
          <a:xfrm>
            <a:off x="3923928" y="1988840"/>
            <a:ext cx="374441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1052736"/>
            <a:ext cx="7498080" cy="4800600"/>
          </a:xfrm>
        </p:spPr>
        <p:txBody>
          <a:bodyPr/>
          <a:lstStyle/>
          <a:p>
            <a:r>
              <a:rPr lang="ru-RU" b="1" dirty="0" smtClean="0"/>
              <a:t>Адрес файла начинается с протокола, после этого ставятся знаки «://», имя сервера, каталог и имя файла. Здесь протокол – под буквой </a:t>
            </a:r>
            <a:r>
              <a:rPr lang="ru-RU" b="1" dirty="0" err="1" smtClean="0"/>
              <a:t>e</a:t>
            </a:r>
            <a:r>
              <a:rPr lang="ru-RU" b="1" dirty="0" smtClean="0"/>
              <a:t>, «://» - под буквой </a:t>
            </a:r>
            <a:r>
              <a:rPr lang="ru-RU" b="1" dirty="0" err="1" smtClean="0"/>
              <a:t>g</a:t>
            </a:r>
            <a:r>
              <a:rPr lang="ru-RU" b="1" dirty="0" smtClean="0"/>
              <a:t>, имя сервера – под буквами </a:t>
            </a:r>
            <a:r>
              <a:rPr lang="ru-RU" b="1" dirty="0" err="1" smtClean="0"/>
              <a:t>ad</a:t>
            </a:r>
            <a:r>
              <a:rPr lang="ru-RU" b="1" dirty="0" smtClean="0"/>
              <a:t>, далее идет разделитель «/» (</a:t>
            </a:r>
            <a:r>
              <a:rPr lang="ru-RU" b="1" dirty="0" err="1" smtClean="0"/>
              <a:t>b</a:t>
            </a:r>
            <a:r>
              <a:rPr lang="ru-RU" b="1" dirty="0" smtClean="0"/>
              <a:t>), затем – имя файла </a:t>
            </a:r>
            <a:r>
              <a:rPr lang="ru-RU" b="1" dirty="0" err="1" smtClean="0"/>
              <a:t>fc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Ответ: </a:t>
            </a:r>
            <a:r>
              <a:rPr lang="en-US" b="1" dirty="0" err="1" smtClean="0"/>
              <a:t>egadbfc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4546" t="21274" r="4400" b="70187"/>
          <a:stretch>
            <a:fillRect/>
          </a:stretch>
        </p:blipFill>
        <p:spPr bwMode="auto">
          <a:xfrm>
            <a:off x="0" y="692696"/>
            <a:ext cx="9019298" cy="152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54981" t="28344" r="35057" b="36219"/>
          <a:stretch>
            <a:fillRect/>
          </a:stretch>
        </p:blipFill>
        <p:spPr bwMode="auto">
          <a:xfrm>
            <a:off x="5292080" y="1673424"/>
            <a:ext cx="25922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59632" y="764704"/>
            <a:ext cx="7498080" cy="4800600"/>
          </a:xfrm>
        </p:spPr>
        <p:txBody>
          <a:bodyPr/>
          <a:lstStyle/>
          <a:p>
            <a:r>
              <a:rPr lang="ru-RU" b="1" dirty="0" smtClean="0"/>
              <a:t>Адрес файла начинается с протокола, после этого ставятся знаки «://», имя сервера, каталог и имя файла. Здесь протокол – под буквой Е, «://» - под буквой З, имя сервера – под буквами БГД, далее идет разделитель «/» (В), затем – имя файла ЖА.</a:t>
            </a:r>
          </a:p>
          <a:p>
            <a:r>
              <a:rPr lang="ru-RU" b="1" dirty="0" smtClean="0"/>
              <a:t>Ответ: ЕЗБГДВЖА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836712"/>
            <a:ext cx="367240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Н.Т.Р</a:t>
            </a:r>
            <a:endParaRPr lang="ru-RU" sz="4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79712" y="1700808"/>
            <a:ext cx="129614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40812" y="1758462"/>
            <a:ext cx="47212" cy="231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44208" y="1700808"/>
            <a:ext cx="151216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39552" y="3356992"/>
            <a:ext cx="25202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Первый этап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4509120"/>
            <a:ext cx="25202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Второй этап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3356992"/>
            <a:ext cx="25202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Третий этап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Компьютерная грамотность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/>
              <a:t>Компьютерная грамотность- необходимый уровень знаний и умений человека, позволяющий  ему использовать компьютер для общественных или личных целей.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Первый этап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На первом этапе Н.Т.Р компьютерная грамотность сводилась к умению программировать. Программирование же изучалось в высших учебных заведениях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Второй этап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На втором этапе Н.Т.Р компьютерная грамотность означала умение работать на ПК с прикладными программами, выполнять минимум необходимых действий в среде ОС.</a:t>
            </a:r>
          </a:p>
          <a:p>
            <a:r>
              <a:rPr lang="ru-RU" b="1" dirty="0" smtClean="0"/>
              <a:t>Компьютерная грамотность становится массовым явлением, благодаря обучению в школе.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Третий этап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1628800"/>
            <a:ext cx="7498080" cy="4824536"/>
          </a:xfrm>
        </p:spPr>
        <p:txBody>
          <a:bodyPr>
            <a:normAutofit/>
          </a:bodyPr>
          <a:lstStyle/>
          <a:p>
            <a:r>
              <a:rPr lang="ru-RU" b="1" dirty="0" smtClean="0"/>
              <a:t>На третьем этапе Н.Т.Р важным элементом компьютерной грамотности становиться умение использовать Интернет.</a:t>
            </a:r>
          </a:p>
          <a:p>
            <a:r>
              <a:rPr lang="ru-RU" b="1" dirty="0" smtClean="0"/>
              <a:t>Появляется более широкое понятие- Информационная культура.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Информационная культура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6386" name="Picture 2" descr="https://avatars.mds.yandex.net/get-districts/466422/2a0000016a6ae60d489ac26a2de08b3b1324/optim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3240360" cy="4726832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Глобальные сети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Глобальная сеть- система объединенных компьютеров, расположенных на больших расстояниях друг от друга.</a:t>
            </a:r>
          </a:p>
          <a:p>
            <a:r>
              <a:rPr lang="ru-RU" b="1" dirty="0" smtClean="0"/>
              <a:t>Первой глобальной сетью невоенного назначения стала </a:t>
            </a:r>
            <a:r>
              <a:rPr lang="ru-RU" b="1" dirty="0" smtClean="0">
                <a:solidFill>
                  <a:srgbClr val="FF0000"/>
                </a:solidFill>
              </a:rPr>
              <a:t>сеть </a:t>
            </a:r>
            <a:r>
              <a:rPr lang="en-US" b="1" dirty="0" smtClean="0">
                <a:solidFill>
                  <a:srgbClr val="FF0000"/>
                </a:solidFill>
              </a:rPr>
              <a:t>ARPANET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в США. Она была введена в действие в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1969 г.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2486F9-B654-41D3-932C-D52C699C2B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767</Words>
  <Application>Microsoft Office PowerPoint</Application>
  <PresentationFormat>Экран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Организация глобальных сетей</vt:lpstr>
      <vt:lpstr>Найдите ответы на стр. 59 -60</vt:lpstr>
      <vt:lpstr>Презентация PowerPoint</vt:lpstr>
      <vt:lpstr>Компьютерная грамотность</vt:lpstr>
      <vt:lpstr>Первый этап</vt:lpstr>
      <vt:lpstr>Второй этап</vt:lpstr>
      <vt:lpstr>Третий этап</vt:lpstr>
      <vt:lpstr>Информационная культура</vt:lpstr>
      <vt:lpstr>Глобальные сети</vt:lpstr>
      <vt:lpstr>Служба World Wide Web (WWW)</vt:lpstr>
      <vt:lpstr>Интернет</vt:lpstr>
      <vt:lpstr>Аппаратные средства Интернета</vt:lpstr>
      <vt:lpstr>IP-адрес и DNS</vt:lpstr>
      <vt:lpstr>Презентация PowerPoint</vt:lpstr>
      <vt:lpstr>Что такое IP адрес. IP адрес компьютера (Internet Protocol Address )  – уникальный сетевой адрес узла, построенного по протоколу IP. </vt:lpstr>
      <vt:lpstr>Узнаем внутренний IP адрес средствами Windows. </vt:lpstr>
      <vt:lpstr>Презентация PowerPoint</vt:lpstr>
      <vt:lpstr>Каналы связи. Пропускная способность</vt:lpstr>
      <vt:lpstr>Как работает Интернет</vt:lpstr>
      <vt:lpstr>Задание 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глобальных сетей</dc:title>
  <dc:creator>маша</dc:creator>
  <cp:lastModifiedBy>Учитель</cp:lastModifiedBy>
  <cp:revision>20</cp:revision>
  <dcterms:created xsi:type="dcterms:W3CDTF">2016-11-14T13:53:56Z</dcterms:created>
  <dcterms:modified xsi:type="dcterms:W3CDTF">2022-02-11T05:14:06Z</dcterms:modified>
</cp:coreProperties>
</file>