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3" r:id="rId7"/>
    <p:sldId id="267" r:id="rId8"/>
    <p:sldId id="281" r:id="rId9"/>
    <p:sldId id="283" r:id="rId10"/>
    <p:sldId id="277" r:id="rId11"/>
    <p:sldId id="268" r:id="rId12"/>
    <p:sldId id="292" r:id="rId13"/>
    <p:sldId id="291" r:id="rId14"/>
    <p:sldId id="285" r:id="rId15"/>
    <p:sldId id="286" r:id="rId16"/>
    <p:sldId id="294" r:id="rId17"/>
    <p:sldId id="269" r:id="rId18"/>
    <p:sldId id="270" r:id="rId19"/>
    <p:sldId id="271" r:id="rId20"/>
    <p:sldId id="282" r:id="rId21"/>
    <p:sldId id="275" r:id="rId22"/>
    <p:sldId id="287" r:id="rId23"/>
    <p:sldId id="288" r:id="rId24"/>
    <p:sldId id="272" r:id="rId25"/>
    <p:sldId id="2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95" autoAdjust="0"/>
  </p:normalViewPr>
  <p:slideViewPr>
    <p:cSldViewPr snapToGrid="0">
      <p:cViewPr varScale="1">
        <p:scale>
          <a:sx n="68" d="100"/>
          <a:sy n="68" d="100"/>
        </p:scale>
        <p:origin x="-3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9B587-DFF6-490F-8C3C-7DE04AE0085C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DDB62-1AC4-4CEE-8260-A68913ABE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4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DB62-1AC4-4CEE-8260-A68913ABED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3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DB62-1AC4-4CEE-8260-A68913ABED8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2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DB62-1AC4-4CEE-8260-A68913ABED8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9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DB62-1AC4-4CEE-8260-A68913ABED8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1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1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4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93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41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19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0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6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9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2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4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9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6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9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2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3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9B1A-413F-4C1C-97D5-885D07546D27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D163A5-B16C-466C-97C1-1788A8485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0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988" y="1245193"/>
            <a:ext cx="9144000" cy="148435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содержание внеурочной работы с обучающимися в условиях реализации ФГОС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42981"/>
            <a:ext cx="9144000" cy="2471216"/>
          </a:xfrm>
        </p:spPr>
        <p:txBody>
          <a:bodyPr>
            <a:normAutofit fontScale="25000" lnSpcReduction="20000"/>
          </a:bodyPr>
          <a:lstStyle/>
          <a:p>
            <a:endParaRPr lang="ru-RU" sz="1200" dirty="0" smtClean="0"/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ru-RU" sz="2900" dirty="0" smtClean="0">
                <a:solidFill>
                  <a:prstClr val="black"/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prstClr val="black"/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Сенсорное </a:t>
            </a:r>
            <a:r>
              <a:rPr lang="ru-RU" sz="7200" dirty="0">
                <a:solidFill>
                  <a:prstClr val="black"/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составляет основу умственного развития ребенка. </a:t>
            </a:r>
            <a:r>
              <a:rPr lang="ru-RU" sz="7200" dirty="0" smtClean="0">
                <a:solidFill>
                  <a:prstClr val="black"/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7200" dirty="0">
                <a:solidFill>
                  <a:prstClr val="black"/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того, насколько полно ребенок научится воспринимать объекты, предметы, явления действительности, оперировать этими знаниями, зависит процесс его «вхождения» в окружающий мир. </a:t>
            </a:r>
          </a:p>
          <a:p>
            <a:endParaRPr lang="ru-RU" sz="7200" dirty="0">
              <a:latin typeface="Arial Black" pitchFamily="34" charset="0"/>
            </a:endParaRPr>
          </a:p>
          <a:p>
            <a:endParaRPr lang="ru-RU" sz="7200" dirty="0" smtClean="0">
              <a:latin typeface="Arial Black" pitchFamily="34" charset="0"/>
            </a:endParaRPr>
          </a:p>
          <a:p>
            <a:endParaRPr lang="ru-RU" sz="7200" dirty="0" smtClean="0">
              <a:latin typeface="Arial Black" pitchFamily="34" charset="0"/>
            </a:endParaRPr>
          </a:p>
          <a:p>
            <a:pPr algn="ctr"/>
            <a:r>
              <a:rPr lang="ru-RU" sz="7200" dirty="0" smtClean="0">
                <a:latin typeface="Arial Black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7200" dirty="0" smtClean="0">
                <a:solidFill>
                  <a:schemeClr val="tx1"/>
                </a:solidFill>
                <a:latin typeface="Arial Black" pitchFamily="34" charset="0"/>
                <a:cs typeface="Times New Roman" panose="02020603050405020304" pitchFamily="18" charset="0"/>
              </a:rPr>
              <a:t>Материал подготовила педагог-психолог Гайворонская Е.Г.      </a:t>
            </a:r>
            <a:endParaRPr lang="ru-RU" sz="7200" dirty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2445" y="614597"/>
            <a:ext cx="10515600" cy="57316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6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своих  занятиях  использую  </a:t>
            </a:r>
            <a:r>
              <a:rPr lang="ru-RU" sz="2600" dirty="0" err="1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6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личностно-ориентированные информационно-коммуникационные технологии обучения. Основные методы используемые на занятиях словесные, наглядные, практические.  В зависимости от цели,  на занятиях  применяются различные методы и приемы, но все они так или иначе связаны. Так,  </a:t>
            </a:r>
            <a:r>
              <a:rPr lang="ru-RU" sz="2600" u="sng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конструктивно-рисуночный метод:  </a:t>
            </a:r>
            <a:r>
              <a:rPr lang="ru-RU" sz="26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 </a:t>
            </a:r>
            <a:r>
              <a:rPr lang="ru-RU" sz="2600" i="1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пространственные представления </a:t>
            </a:r>
            <a:r>
              <a:rPr lang="ru-RU" sz="26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схему тела, отрабатываются понятия по пути усвоения устойчивых координат «право-лево» и «верх-вниз»,  зрительно-пространственного восприятия, тактильного </a:t>
            </a:r>
            <a:r>
              <a:rPr lang="ru-RU" sz="2600" dirty="0" err="1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гнозиса</a:t>
            </a:r>
            <a:r>
              <a:rPr lang="ru-RU" sz="26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зрительно-моторных координаций. Для этого применяются следующие методы: рисование, конструктивная деятельность, предметные действия, игры.                                                                                На занятиях дети  продолжают овладевать поисковыми способами ориентирования для создания целостного образа, учитывающего все свойства предмета. К этим способам относятся рассматривание, планомерное наблюдение, ощупывание, обследование, сравнение.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618978"/>
            <a:ext cx="5078437" cy="582402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Неотъемлемая часть занятия   формирование </a:t>
            </a:r>
            <a:r>
              <a:rPr lang="ru-RU" sz="2200" i="1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двигательной сферы, которая</a:t>
            </a:r>
            <a:r>
              <a:rPr lang="ru-RU" sz="2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осуществляется следующими </a:t>
            </a:r>
            <a:r>
              <a:rPr lang="ru-RU" sz="22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приемами</a:t>
            </a:r>
            <a:r>
              <a:rPr lang="ru-RU" sz="2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развитие </a:t>
            </a:r>
            <a:r>
              <a:rPr lang="ru-RU" sz="22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двигательных ритмов, конструктивной деятельности, </a:t>
            </a:r>
            <a:r>
              <a:rPr lang="ru-RU" sz="2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подвижные игры (игры в мяч), упражнения  с </a:t>
            </a:r>
            <a:r>
              <a:rPr lang="ru-RU" sz="2200" dirty="0" err="1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фитболом</a:t>
            </a:r>
            <a:r>
              <a:rPr lang="ru-RU" sz="2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обручем,  выполнение движений по речевой инструкции, игрой «Запрещенные  движения» и т.д. </a:t>
            </a:r>
            <a:endParaRPr lang="ru-RU" sz="2500" dirty="0" smtClean="0">
              <a:effectLst/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4"/>
          <a:stretch/>
        </p:blipFill>
        <p:spPr>
          <a:xfrm>
            <a:off x="6318315" y="2180813"/>
            <a:ext cx="2994497" cy="4349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11315" r="17694" b="13498"/>
          <a:stretch/>
        </p:blipFill>
        <p:spPr>
          <a:xfrm>
            <a:off x="9312812" y="168812"/>
            <a:ext cx="2616591" cy="44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33378" y="464025"/>
            <a:ext cx="95941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2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того, выразительные движения являются неотъемлемым компонентом эмоциональной, чувственной сферы человека, так как нет такой эмоции, переживания, которые бы не выражались в телесном движении. В результате дети лучше осознают и чувствуют свое тело, свои чувства и переживания, могут более адекватно их выразить, что создает дополнительные условия для развития. 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5908" y="624109"/>
            <a:ext cx="6513341" cy="562194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Также   выполняются упражнения для развития  координации движений, подготовки руки к письму, тренировки  мелкой моторики рук, ловкости и точности движений, стимуляции деятельности вестибулярного аппарата, навыков </a:t>
            </a:r>
            <a:r>
              <a:rPr lang="ru-RU" sz="2200" dirty="0" err="1" smtClean="0">
                <a:latin typeface="Arial Black" pitchFamily="34" charset="0"/>
                <a:cs typeface="Times New Roman" pitchFamily="18" charset="0"/>
              </a:rPr>
              <a:t>проприоцепции</a:t>
            </a: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 (ощущение позиции, или мышечное чувство),  умственных способностей, внимания, которые достигаются  за счет оборудования «Сенсорной  комнаты». (Балансировочная доска-лабиринт,  настенный лабиринт, магнитные лабиринты, лабиринт для опорно-двигательного аппарата)</a:t>
            </a:r>
            <a:endParaRPr lang="ru-RU" sz="22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54" name="Picture 6" descr="C:\Users\1\Desktop\педсовет\фото педсовет\к педсовету\Новая папка\P_20181031_083133_vHDR_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242" y="3068278"/>
            <a:ext cx="1697500" cy="2657346"/>
          </a:xfrm>
          <a:prstGeom prst="rect">
            <a:avLst/>
          </a:prstGeom>
          <a:noFill/>
        </p:spPr>
      </p:pic>
      <p:pic>
        <p:nvPicPr>
          <p:cNvPr id="11" name="Picture 4" descr="C:\Users\1\Desktop\педсовет\фото педсовет\к педсовету\Новая папка\IMG-20181103-WA0042.jpg"/>
          <p:cNvPicPr>
            <a:picLocks noChangeAspect="1" noChangeArrowheads="1"/>
          </p:cNvPicPr>
          <p:nvPr/>
        </p:nvPicPr>
        <p:blipFill rotWithShape="1">
          <a:blip r:embed="rId3"/>
          <a:srcRect l="26096" t="15896" r="19178"/>
          <a:stretch/>
        </p:blipFill>
        <p:spPr bwMode="auto">
          <a:xfrm>
            <a:off x="9861452" y="2774885"/>
            <a:ext cx="1899137" cy="3244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75385" y="874713"/>
            <a:ext cx="6625883" cy="541496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Для развития  сенсорного восприятия, сенсорных ощущений, стимуляции внимания,  тактильно-визуальных ощущений , повышение точности тактильного восприятия,  формирование тонкой моторики рук и координации движений на занятиях используется  </a:t>
            </a:r>
            <a:r>
              <a:rPr lang="ru-RU" sz="3600" u="sng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тактильного опознания предметов.</a:t>
            </a:r>
            <a:endParaRPr lang="ru-RU" sz="3600" dirty="0" smtClean="0"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3" name="Picture 3" descr="C:\Users\1\Desktop\педсовет\фото педсовет\к педсовету\Новая папка\P_20181031_083358_vHDR_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175" y="1319947"/>
            <a:ext cx="3573194" cy="4599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6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332" y="269823"/>
            <a:ext cx="10453469" cy="59071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3600" u="sng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Релаксационный </a:t>
            </a:r>
            <a:r>
              <a:rPr lang="ru-RU" sz="3600" u="sng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</a:t>
            </a:r>
            <a:r>
              <a:rPr lang="ru-RU" sz="36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направлен на формирование произвольного внимания, дифференцированных двигательных и психических реакций, что придает психомоторному развитию ребенка своеобразную равномерность. Метод нормализует </a:t>
            </a:r>
            <a:r>
              <a:rPr lang="ru-RU" sz="3600" dirty="0" err="1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гипертонус</a:t>
            </a:r>
            <a:r>
              <a:rPr lang="ru-RU" sz="36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гипотонус</a:t>
            </a:r>
            <a:r>
              <a:rPr lang="ru-RU" sz="36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мышц, способствует снятию мышечных зажимов. </a:t>
            </a:r>
          </a:p>
          <a:p>
            <a:pPr marL="0" indent="0">
              <a:buNone/>
            </a:pPr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6934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7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визуализации</a:t>
            </a:r>
            <a:r>
              <a:rPr lang="ru-RU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визуализация происходит в обоих полушариях головного мозга. Метод формирует произвольное внимание, развивает способность к концентрации внимания, развивает воображение. </a:t>
            </a:r>
            <a:br>
              <a:rPr lang="ru-RU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0252"/>
            <a:ext cx="11035352" cy="60869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200" u="sng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Арт-терапевтический метод</a:t>
            </a:r>
            <a:r>
              <a:rPr lang="ru-RU" sz="22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используемый на занятиях, позволяет</a:t>
            </a:r>
            <a:r>
              <a:rPr lang="ru-RU" sz="2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корректировать эмоциональные состояния, также </a:t>
            </a:r>
            <a:r>
              <a:rPr lang="ru-RU" sz="2200" dirty="0" err="1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способствут</a:t>
            </a:r>
            <a:r>
              <a:rPr lang="ru-RU" sz="2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активизации мозга в целом. </a:t>
            </a:r>
            <a:r>
              <a:rPr lang="ru-RU" sz="22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основным используемым приемам арт-терапии  в работе с  детьми можно отнести следующие: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Tx/>
              <a:buChar char="-"/>
            </a:pPr>
            <a:r>
              <a:rPr lang="ru-RU" sz="2200" dirty="0" err="1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200" dirty="0" err="1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казкотерапия</a:t>
            </a:r>
            <a:r>
              <a:rPr lang="ru-RU" sz="2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800"/>
              </a:spcAft>
              <a:buFontTx/>
              <a:buChar char="-"/>
            </a:pPr>
            <a:r>
              <a:rPr lang="ru-RU" sz="2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музыкотерапия;                                               </a:t>
            </a:r>
          </a:p>
          <a:p>
            <a:pPr>
              <a:spcAft>
                <a:spcPts val="800"/>
              </a:spcAft>
              <a:buNone/>
            </a:pPr>
            <a:r>
              <a:rPr lang="ru-RU" sz="2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 живопись красками, раскрашивание</a:t>
            </a:r>
            <a:r>
              <a:rPr lang="ru-RU" sz="2200" dirty="0" smtClean="0">
                <a:latin typeface="Arial Black" pitchFamily="34" charset="0"/>
                <a:ea typeface="Calibri" panose="020F0502020204030204" pitchFamily="34" charset="0"/>
                <a:cs typeface="Times New Roman" pitchFamily="18" charset="0"/>
              </a:rPr>
              <a:t> ;       </a:t>
            </a:r>
          </a:p>
          <a:p>
            <a:pPr>
              <a:spcAft>
                <a:spcPts val="800"/>
              </a:spcAft>
              <a:buNone/>
            </a:pP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 -    лепка;</a:t>
            </a:r>
          </a:p>
          <a:p>
            <a:pPr marL="0" indent="0">
              <a:buFontTx/>
              <a:buChar char="-"/>
            </a:pP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     </a:t>
            </a:r>
            <a:r>
              <a:rPr lang="ru-RU" sz="2200" dirty="0" err="1" smtClean="0">
                <a:latin typeface="Arial Black" pitchFamily="34" charset="0"/>
                <a:cs typeface="Times New Roman" pitchFamily="18" charset="0"/>
              </a:rPr>
              <a:t>игротерапия</a:t>
            </a: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;</a:t>
            </a:r>
          </a:p>
          <a:p>
            <a:pPr marL="0" indent="0">
              <a:buFontTx/>
              <a:buChar char="-"/>
            </a:pP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     песочная терапия, которая представляет</a:t>
            </a:r>
          </a:p>
          <a:p>
            <a:pPr marL="0" indent="0">
              <a:buNone/>
            </a:pP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собой невербальную форму </a:t>
            </a:r>
            <a:r>
              <a:rPr lang="ru-RU" sz="2200" dirty="0" err="1" smtClean="0">
                <a:latin typeface="Arial Black" pitchFamily="34" charset="0"/>
                <a:cs typeface="Times New Roman" pitchFamily="18" charset="0"/>
              </a:rPr>
              <a:t>психокоррекции</a:t>
            </a: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где основной акцент делается на творческом</a:t>
            </a:r>
          </a:p>
          <a:p>
            <a:pPr marL="0" indent="0">
              <a:buNone/>
            </a:pP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самовыражении ребенка. Здесь также развиваются: тактильные ощущения, моторика,</a:t>
            </a:r>
          </a:p>
          <a:p>
            <a:pPr marL="0" indent="0">
              <a:buNone/>
            </a:pP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воображение, снимается мышечное и эмоциональное напряжение. Вот почему игры с песком очень </a:t>
            </a:r>
          </a:p>
          <a:p>
            <a:pPr marL="0" indent="0">
              <a:buNone/>
            </a:pP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нравятся детям независимо от возраста. </a:t>
            </a:r>
            <a:endParaRPr lang="ru-RU" sz="22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педсовет\фото педсовет\к педсовету\Новая папка\IMG-20181103-WA0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828" y="1519310"/>
            <a:ext cx="3618167" cy="2670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0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570" y="491319"/>
            <a:ext cx="10740788" cy="643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Пробелы в развитии и подготовке детей с интеллектуальной недостаточностью компенсируются за счет проигрывания той или иной части учебного задания подгруппой (или индивидуально), причем неоднократно, в разных вариациях и до тех пор, пока каждый ребенок не овладеет нужными знаниями и навыками. На занятиях осуществляется помощь ребенку различными средствами; специальные меры поощрения, одобрения, положительная оценка; создание ситуации успеха, которая предполагает, что, несмотря на постепенное усложнение заданий от занятия к занятию, результат должен быть досягаемым для каждого ребенка. В одних ситуациях это совершается под руководством взрослого, а в других — самостоятельно, что будет означать возможность переноса усвоенных способов действия в учебную ситуацию на уроке и в повседневную жизнь.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Также на коррекционных занятиях осуществляется </a:t>
            </a:r>
            <a:r>
              <a:rPr lang="ru-RU" dirty="0" err="1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межпредметные</a:t>
            </a:r>
            <a:r>
              <a:rPr lang="ru-RU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связи с другими предметами. Так, при изучении тем «Форма», «Величина предметов» устанавливается взаимосвязь с уроками математики; закрепление умений различать цвета и их оттенки предполагает учет сформированных знаний на уроках рисования; упражнения на крупную моторику (согласованность движений различных частей тела) требует знания основных правил, предъявляемых к детям на уроках физической культуры. Акцент делается на формирование умений и навыков применения сенсорных эталонов, а не на факт прохождения программного материала по разным предметам.</a:t>
            </a:r>
            <a:endParaRPr lang="ru-RU" dirty="0">
              <a:effectLst/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495" y="998805"/>
            <a:ext cx="10515600" cy="551117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dirty="0" err="1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межпредметных</a:t>
            </a:r>
            <a:r>
              <a:rPr lang="ru-RU" sz="3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связей обеспечивает более успешное продвижение в обучении каждого ребенка. </a:t>
            </a:r>
            <a:r>
              <a:rPr lang="ru-RU" sz="3200" dirty="0" err="1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Интегративность</a:t>
            </a:r>
            <a:r>
              <a:rPr lang="ru-RU" sz="3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</a:t>
            </a:r>
            <a:r>
              <a:rPr lang="ru-RU" sz="3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достигается не только за счет </a:t>
            </a:r>
            <a:r>
              <a:rPr lang="ru-RU" sz="3200" dirty="0" err="1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межпредметных</a:t>
            </a:r>
            <a:r>
              <a:rPr lang="ru-RU" sz="3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связей, а так же за счет коррекционно-развивающих приемов, направленных на развитие основных составляющих познавательной деятельности ребенка. </a:t>
            </a:r>
          </a:p>
          <a:p>
            <a:pPr marL="0" indent="0">
              <a:buNone/>
            </a:pP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50" y="95535"/>
            <a:ext cx="10835185" cy="6250674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содержание внеурочной работы с обучающимися в условиях реализации ФГОС.</a:t>
            </a:r>
            <a: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К внеурочной деятельности в моей работе относятся коррекционные  занятия по  курсу «Развитие </a:t>
            </a:r>
            <a:r>
              <a:rPr lang="ru-RU" sz="1400" dirty="0" err="1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психосихомоторных</a:t>
            </a:r>
            <a: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и сенсорных процессов, которые  составлены, основываясь на авторскую программу курса коррекционных занятий по «Развитию психомоторики и сенсорных процессов» для обучающихся 1-4 классов специальных (коррекционных) образовательных учреждений VIII вида, авт.: Л.А </a:t>
            </a:r>
            <a:r>
              <a:rPr lang="ru-RU" sz="1400" dirty="0" err="1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Метиева</a:t>
            </a:r>
            <a: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Э.Я Удалова, «Развитие сенсорной сферы детей» – Коррекционная педагогика. Контингент детей охваченных внеурочной </a:t>
            </a:r>
            <a:r>
              <a:rPr lang="ru-RU" sz="14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работой –это дети с множественными тяжелыми нарушениями развития 1 и 2 класс и дети 1-2 класса.</a:t>
            </a:r>
            <a: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В соответствии с реализацией ФГОС,   занятия  с детьми  1 и 2 ТМНР проходят в объеме  99 часов  в год , по 3 занятия в неделю и  1,2 классы 68 часов в год , по 2 занятия в неделю. Занятия проводятся  в первой  и  второй половине дня</a:t>
            </a:r>
            <a:b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400" b="1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и место дисциплины в образовательной деятельности</a:t>
            </a:r>
            <a: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занятия способствуют организации и оказанию комплексной дифференцированной помощи детям, направленные на преодоление трудностей овладения программными знаниями, умениями и навыками </a:t>
            </a:r>
            <a:b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данного курса - на основе создания оптимальных условий познания ребенком каждого объекта в совокупности сенсорных свойств, качеств, признаков, сформировать у обучающихся правильное многогранное полифункциональное представление об окружающей действительности, способствующее оптимизации психического развития ребенка и более эффективной социализации его в обществе.  </a:t>
            </a:r>
            <a:b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детей с ограниченными возможностями здоровья требует создания необходимых условий для их полноценного развития, воспитания самостоятельности, способности адаптироваться в социальных условиях их дальнейшей жизни.</a:t>
            </a:r>
            <a:br>
              <a:rPr lang="ru-RU" sz="1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2955"/>
            <a:ext cx="10515600" cy="59040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высших психических процессов не всегда выделяется в структуре занятия, оно является логическим компонентом выполнения многих заданий. Так, развитие памяти предполагает любое задание, связанное с усвоением инструкции и условий выполнения или </a:t>
            </a:r>
            <a:r>
              <a:rPr lang="ru-RU" sz="2000" dirty="0" err="1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отсроченностью</a:t>
            </a:r>
            <a:r>
              <a:rPr lang="ru-RU" sz="20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выполнения инструкции. Развитию внимания способствуют специально подобранные упражнения и использование элементов соревнования, организация самопроверки по результатам деятельности, внесение различных видов наглядности. Воображение развивается при выполнении любого задания, даже минимально имеющего творческий характер: имитационные упражнения, составление узоров из геометрических фигур, придумывание поз своего тела и др.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Каждое занятие направлено на развитие умственной активности ребенка, его самостоятельности, работоспособности, </a:t>
            </a:r>
            <a:r>
              <a:rPr lang="ru-RU" sz="20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</a:t>
            </a:r>
            <a:r>
              <a:rPr lang="ru-RU" sz="20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усвоению программного материала. Коррекционная направленность занятий </a:t>
            </a:r>
            <a:r>
              <a:rPr lang="ru-RU" sz="2000" b="1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заменяет учебную работу на уроке</a:t>
            </a:r>
            <a:r>
              <a:rPr lang="ru-RU" sz="20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дополняет ее.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Предметно-практическая деятельность формирует предпосылки к возникновению абстрактного мышления, </a:t>
            </a:r>
            <a:r>
              <a:rPr lang="ru-RU" sz="20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накоплению сенсорно-двигательного опыта, созданию условий </a:t>
            </a:r>
            <a:r>
              <a:rPr lang="ru-RU" sz="20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возникновения потребностей речевого общения.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69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366"/>
            <a:ext cx="10515600" cy="593130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u="sng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itchFamily="18" charset="0"/>
              </a:rPr>
              <a:t>Основные содержательные линии курса  </a:t>
            </a:r>
            <a:r>
              <a:rPr lang="ru-RU" sz="2000" b="1" i="1" u="sng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itchFamily="18" charset="0"/>
              </a:rPr>
              <a:t>(разделы, структура)</a:t>
            </a:r>
          </a:p>
          <a:p>
            <a:r>
              <a:rPr lang="ru-RU" sz="2000" b="1" i="1" dirty="0">
                <a:latin typeface="Arial Black" pitchFamily="34" charset="0"/>
                <a:cs typeface="Times New Roman" pitchFamily="18" charset="0"/>
              </a:rPr>
              <a:t>Развитие моторики, </a:t>
            </a:r>
            <a:r>
              <a:rPr lang="ru-RU" sz="2000" b="1" i="1" dirty="0" err="1">
                <a:latin typeface="Arial Black" pitchFamily="34" charset="0"/>
                <a:cs typeface="Times New Roman" pitchFamily="18" charset="0"/>
              </a:rPr>
              <a:t>графомоторных</a:t>
            </a:r>
            <a:r>
              <a:rPr lang="ru-RU" sz="2000" b="1" i="1" dirty="0">
                <a:latin typeface="Arial Black" pitchFamily="34" charset="0"/>
                <a:cs typeface="Times New Roman" pitchFamily="18" charset="0"/>
              </a:rPr>
              <a:t> навыков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    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Обучение целенаправленным действиям по инструкции педагога, состоящей из двух-трех звеньев. Координация движений (игры типа «Тир», игры с мячом, обручем). Пальчиковая гимнастика с речевым сопровождением. Развитие быстроты, ловкости и точности движений. Развитие умения контролировать сменяемость действий. Развитие моторики руки, формирование графических навыков. Обводка и рисование по трафарету. Штриховка в разных направлениях. Синхронность работы обеих рук (шнуровка, нанизывание). Работа с ножницами. Аппликация. Графический диктант по показу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2000" i="1" dirty="0">
                <a:latin typeface="Arial Black" pitchFamily="34" charset="0"/>
                <a:cs typeface="Times New Roman" pitchFamily="18" charset="0"/>
              </a:rPr>
              <a:t> 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Arial Black" pitchFamily="34" charset="0"/>
                <a:cs typeface="Times New Roman" pitchFamily="18" charset="0"/>
              </a:rPr>
              <a:t>Тактильно-двигательное </a:t>
            </a:r>
            <a:r>
              <a:rPr lang="ru-RU" sz="2000" b="1" i="1" dirty="0">
                <a:latin typeface="Arial Black" pitchFamily="34" charset="0"/>
                <a:cs typeface="Times New Roman" pitchFamily="18" charset="0"/>
              </a:rPr>
              <a:t>восприятие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-  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Определение на ощупь объемных предметов с разными свойствами (мягкие, жесткие, гладкие, шершавые). Определение на ощупь формы плоскостных предметов по контуру. Работа с пластилином и глиной (твердое и мягкое состояние). Игры со средней мозаикой.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   Температурные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ощущения от теплых, горячих, холодных предметов. Восприятие чувства тяжести от разных предметов (вата, гвозди, брусок); словесное обозначение барических ощущений. Сравнение трех предметов по весу (тяжелый — средний — легкий).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000" b="1" i="1" u="sng" dirty="0" smtClean="0">
              <a:effectLst/>
              <a:latin typeface="Arial Black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9823"/>
            <a:ext cx="10515600" cy="590714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dirty="0">
                <a:latin typeface="Arial Black" pitchFamily="34" charset="0"/>
                <a:cs typeface="Times New Roman" pitchFamily="18" charset="0"/>
              </a:rPr>
              <a:t>Восприятие формы, величины, цвета; конструирование предметов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    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Формирование набора эталонов геометрических фигур и их вариантов (круг, квадрат, прямоугольник, треугольник, куб, шар); обобщение словом. Сравнение двух-трех предметов по основным параметрам величины (размер, высота, длина, толщина), обозначение словом. Группировка предметов по одному-двум признакам (по форме и величине, по цвету и форме). Составление </a:t>
            </a:r>
            <a:r>
              <a:rPr lang="ru-RU" sz="2000" dirty="0" err="1">
                <a:latin typeface="Arial Black" pitchFamily="34" charset="0"/>
                <a:cs typeface="Times New Roman" pitchFamily="18" charset="0"/>
              </a:rPr>
              <a:t>сериационных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 рядов из трех-четырех предметов по заданному признаку. Различение цветов и оттенков. Подбор оттенков цвета к основным цветам. Сигнальная роль цвета (пожарная машина). Конструирование предметов из геометрических фигур (три-четыре детали — машина, дом и т. д.). Различение основных частей хорошо знакомых предметов. Составление целого из частей на разрезном наглядном материале (три-четыре детали с разрезами по диагонали).</a:t>
            </a:r>
          </a:p>
          <a:p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Arial Black" pitchFamily="34" charset="0"/>
                <a:cs typeface="Times New Roman" pitchFamily="18" charset="0"/>
              </a:rPr>
              <a:t>Восприятие особых свойств предметов (развитие осязания, обоняния, вкусовых качеств, барических ощущений)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Измерение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температуры воздуха с помощью градусника. Вкусовые качества (сладкое — горькое, сырое — вареное), обозначение словом вкусовых ощущений. Контрастные ароматы (резкий — мягкий, свежий — испорченный). Восприятие чувства тяжести от разных предметов (вата, гвозди, брусок); словесное обозначение барических ощущений. Сравнение трех предметов по весу (тяжелый — средний </a:t>
            </a:r>
            <a:r>
              <a:rPr lang="ru-RU" dirty="0">
                <a:latin typeface="Arial Black" pitchFamily="34" charset="0"/>
                <a:cs typeface="Times New Roman" pitchFamily="18" charset="0"/>
              </a:rPr>
              <a:t>— 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легкий)</a:t>
            </a:r>
            <a:endParaRPr lang="ru-RU" dirty="0"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182"/>
            <a:ext cx="10515600" cy="6550925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dirty="0">
                <a:latin typeface="Arial Black" pitchFamily="34" charset="0"/>
                <a:cs typeface="Times New Roman" pitchFamily="18" charset="0"/>
              </a:rPr>
              <a:t>Восприятие пространства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 Ориентировка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в помещении; понятия: близко, ближе — далеко, дальше; движение в заданном направлении, обозначение словом направления движения. Ориентировка в поле листа (выделение всех углов). Расположение плоскостных и объемных предметов в вертикальном и горизонтальном поле листа. Словесное обозначение пространственных отношений между конкретными объектами. Пространственная ориентировка на поверхности парты.</a:t>
            </a: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Arial Black" pitchFamily="34" charset="0"/>
                <a:cs typeface="Times New Roman" pitchFamily="18" charset="0"/>
              </a:rPr>
              <a:t>Восприятие времени </a:t>
            </a:r>
            <a:endParaRPr lang="ru-RU" sz="2000" b="1" i="1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     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Порядок месяцев в году. Времена года. Работа с графической моделью «Времена года». Измерение времени (сутки, неделя, месяц). Часы, их составляющие (циферблат, стрелки). Определение времени по часам (с точностью до 1 часа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  Основными 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видами деятельности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 обучающихся по предмету являются:</a:t>
            </a:r>
          </a:p>
          <a:p>
            <a:r>
              <a:rPr lang="ru-RU" sz="2000" dirty="0">
                <a:latin typeface="Arial Black" pitchFamily="34" charset="0"/>
                <a:cs typeface="Times New Roman" pitchFamily="18" charset="0"/>
              </a:rPr>
              <a:t>Виды действий по использованию сенсорных эталонов, которыми должны овладеть обучающиеся:</a:t>
            </a:r>
          </a:p>
          <a:p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Действия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идентификации, т.е. установления тождества какого-либо качества воспринимаемого объекта эталону.</a:t>
            </a:r>
          </a:p>
          <a:p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Действия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по соотнесению предмета с эталоном.</a:t>
            </a:r>
          </a:p>
          <a:p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Действия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, связанные с необходимостью самостоятельного анализа сложных свойств предметов, «раскладывание» их на элементы, соответствующие усвоенным эталонным представлениям с последующим воссозданием целостного предмета.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912522" cy="61769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Результативность занятий </a:t>
            </a: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обеспечивается специально созданными психолого-педагогическими условиями проведения коррекционной работы, к которым относятся: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учет специфики овладения детьми с интеллектуальной недостаточностью сенсорными эталонами;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дозированной помощи, «адресной» коррекционно-педагогической поддержки, обеспечение речевого </a:t>
            </a:r>
            <a:r>
              <a:rPr lang="ru-RU" sz="2000" dirty="0" err="1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опосредования</a:t>
            </a: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всех мыслительных действий и операций ребенка, его эмоциональной стимуляции;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познавательного интереса через использование приемов работы, активизирующих деятельность самого ребенка;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разумное сочетание вербального материала и наглядной основы, игровой и практической деятельности, значимых для детей реальных ситуаций; использование адекватных технологий прикладной направленности;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пропедевтический характер занятия: подбор заданий, подготавливающих к восприятию новых и трудных тем или, наоборот, закрепляющих полученные знания;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преподнесение материала небольшими дозами, дробно, с постепенным усложнением и закреплением через многократное использование упражнений, заданий, дидактических игр.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67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3081"/>
            <a:ext cx="10515600" cy="57538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получения максимального педагогического эффекта любое занятие организуется при условии положительного эмоционального отношения у ребенка.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Немаловажным фактором является определение структуры занятия, которая должна предусматривать чередование различных видов деятельности: организацию практических действий, разрешение проблемных ситуаций, использование дидактических игр, музыкально-ритмических упражнений, графических заданий и др.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различной степени трудности предлагаются детям в зависимости от их индивидуальных возможностей и коррекционных задач. Дети узнают свойства предметов и объектов, учатся сравнивать, находить противоположные качества, выделять основные и второстепенные признаки, группировать по определенным (или самостоятельно выделенным) признакам, классифицировать, устанавливать причинно-следственные связи, т. е. на основе полноценного восприятия предметов и понимания отношений между ними объективно оценивать действительность в пространственных, количественных, качественных и временных отношениях.</a:t>
            </a:r>
            <a:endParaRPr lang="ru-RU" sz="2000" dirty="0">
              <a:effectLst/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4026"/>
            <a:ext cx="10515600" cy="571293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Комплектование групп для коррекционно-развивающих занятий  проводится на основе диагностических данных  и педагогического наблюдения. Занятия строятся на обучении </a:t>
            </a:r>
            <a:r>
              <a:rPr lang="ru-RU" sz="24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2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группам, в связи с особенностями детей, характера имеющихся у них затруднений и отклонений в развитии с целью осуществления индивидуально-дифференцированного подхода к обучению.  В  каждом классе есть обучающиеся, требующие разных мер индивидуальной коррекции. Эффективность работы зависит от правильного подбора детей на подгрупповые и индивидуальные занятия. После   обследования обучающихся, выделяются видимые затруднения ребенка в процессе учебной деятельности, определяются их первичный и вторичный характер, устанавливаются причинности.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Arial Black" pitchFamily="34" charset="0"/>
                <a:ea typeface="Calibri" panose="020F0502020204030204" pitchFamily="34" charset="0"/>
              </a:rPr>
              <a:t> Состав подгрупп имеет подвижный характер: для одних обучающиеся класса осуществляется индивидуальная коррекция, другим целесообразна  групповая работа, что определяется степенью необходимой им помощи. Соотношение количества индивидуальных и подгрупповых занятий определяется степенью  подготовленности детей. 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6856"/>
            <a:ext cx="10515600" cy="55901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400" dirty="0" smtClean="0">
                <a:effectLst/>
                <a:latin typeface="Arial Black" pitchFamily="34" charset="0"/>
                <a:ea typeface="Calibri" panose="020F0502020204030204" pitchFamily="34" charset="0"/>
              </a:rPr>
              <a:t>Структура занятий предусматривает сочетание </a:t>
            </a:r>
            <a:r>
              <a:rPr lang="ru-RU" sz="2400" b="1" dirty="0" smtClean="0">
                <a:effectLst/>
                <a:latin typeface="Arial Black" pitchFamily="34" charset="0"/>
                <a:ea typeface="Calibri" panose="020F0502020204030204" pitchFamily="34" charset="0"/>
              </a:rPr>
              <a:t>разных видов деятельности: (музыкально-ритмической, изобразительной, конструктивной, игровой</a:t>
            </a:r>
            <a:r>
              <a:rPr lang="ru-RU" sz="2400" dirty="0" smtClean="0">
                <a:effectLst/>
                <a:latin typeface="Arial Black" pitchFamily="34" charset="0"/>
                <a:ea typeface="Calibri" panose="020F0502020204030204" pitchFamily="34" charset="0"/>
              </a:rPr>
              <a:t> и др.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Коррекционная работа требует специально созданной предметно-пространственной развивающей среды, к которой относятся сенсорно-стимулирующее пространство, это в первую очередь «Сенсорная комната», включающая в себя интерактивное оборудование и релаксационный блок, а также  дидактические игры и пособия.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Формы организации детей на занятиях разнообразны: сидя полукругом на стульях или на ковре, находясь за одноместными партами или расположившись на мягких пуфиках. Занятия проводятся как в классах, так и в «Сенсорной комнате», в зависимости от поставленных целей занятия.</a:t>
            </a:r>
            <a:endParaRPr lang="ru-RU" sz="1800" dirty="0" smtClean="0">
              <a:effectLst/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867" y="286603"/>
            <a:ext cx="11000094" cy="63735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курса коррекционных занятий следующие</a:t>
            </a:r>
            <a:r>
              <a:rPr lang="ru-RU" sz="7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56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на основе активизации работы всех органов чувств адекватного восприятия явлений и объектов окружающей действительности в совокупности их свойств;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коррекция недостатков познавательной деятельности детей путем систематического и целенаправленного воспитания у них полноценного восприятия формы, конструкции, величины, цвета, особых свойств предметов, их положения в пространстве;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формирование пространственно-временных ориентировок;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развитие </a:t>
            </a:r>
            <a:r>
              <a:rPr lang="ru-RU" sz="5600" dirty="0" err="1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слухоголосовых</a:t>
            </a:r>
            <a:r>
              <a:rPr lang="ru-RU" sz="56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координаций;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формирование способности эстетически воспринимать окружающий мир во всем многообразии свойств и признаков его объектов (цветов, вкусов, запахов, звуков, ритмов);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совершенствование сенсорно-перцептивной деятельности;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обогащение словарного запаса детей на основе использования соответствующей терминологии;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исправление недостатков моторики, совершенствование зрительно-двигательной координации;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формирование точности и целенаправленности движений и действий.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Наряду с этими задачами на занятиях решаются и специальные задачи, направленные на обогащение чувственного познавательного опыта на основе формирования умений наблюдать, сравнивать, выделять существенные признаки предметов и явлений и отражать их в речи, нацеленное на развитие умственной деятельности </a:t>
            </a:r>
            <a:r>
              <a:rPr lang="ru-RU" sz="56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56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ru-RU" sz="5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332" y="483376"/>
            <a:ext cx="10846191" cy="605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коррекционной работы:   </a:t>
            </a:r>
            <a:endParaRPr lang="ru-RU" sz="2000" dirty="0" smtClean="0">
              <a:effectLst/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занятия  по развитию психомоторики и сенсорных процессов включает в себя следующие направления: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развитие моторики, </a:t>
            </a:r>
            <a:r>
              <a:rPr lang="ru-RU" sz="2000" dirty="0" err="1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графомоторных</a:t>
            </a: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навыков;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тактильно-двигательное восприятие;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восприятие формы, величины, цвета; конструирование предметов;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развитие зрительного восприятия;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восприятие особых свойств предметов через развитие осязания, обоняния, барических ощущений, вкусовых качеств;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развитие слухового восприятия;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восприятие пространственных отношений;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восприятие временных отношений.</a:t>
            </a:r>
            <a:r>
              <a:rPr lang="ru-RU" sz="2000" dirty="0" smtClean="0">
                <a:latin typeface="Arial Black" pitchFamily="34" charset="0"/>
              </a:rPr>
              <a:t>                                                                                                         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При переходе из класса в класс задания усложняются и по объёму по  сложности, что позволяет лучше закреплять уже изученный материал.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026" y="194871"/>
            <a:ext cx="6537230" cy="666312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В свои  занятия  я включаю </a:t>
            </a:r>
            <a:r>
              <a:rPr lang="ru-RU" sz="1800" dirty="0" err="1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1800" dirty="0" smtClean="0"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упражнения  способствующие развитию умственных способностей и физического здоровья, через определенные двигательные упражнения.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  <a:cs typeface="Times New Roman" pitchFamily="18" charset="0"/>
              </a:rPr>
              <a:t>Кинезиологические</a:t>
            </a:r>
            <a:r>
              <a:rPr lang="ru-RU" sz="1800" dirty="0" smtClean="0">
                <a:latin typeface="Arial Black" pitchFamily="34" charset="0"/>
                <a:cs typeface="Times New Roman" pitchFamily="18" charset="0"/>
              </a:rPr>
              <a:t> упражнение –                               это комплекс движений позволяющих активизировать межполушарное взаимодействие в которые входят :                                                                                                                                                                                                   - дыхательные упражнения для нормализации  ритмов организма;                                                                                                               - глазодвигательные упражнения для расширения поля зрения, улучшения восприятия, которые  развивают межполушарное взаимодействие и повышают </a:t>
            </a:r>
            <a:r>
              <a:rPr lang="ru-RU" sz="1800" dirty="0" err="1" smtClean="0">
                <a:latin typeface="Arial Black" pitchFamily="34" charset="0"/>
                <a:cs typeface="Times New Roman" pitchFamily="18" charset="0"/>
              </a:rPr>
              <a:t>энергитизацию</a:t>
            </a:r>
            <a:r>
              <a:rPr lang="ru-RU" sz="1800" dirty="0" smtClean="0">
                <a:latin typeface="Arial Black" pitchFamily="34" charset="0"/>
                <a:cs typeface="Times New Roman" pitchFamily="18" charset="0"/>
              </a:rPr>
              <a:t> организма и активизируют процесс обучения;                   - -- массаж и самомассаж                                                                                                                                                                                      - коррекционные движения тела и  пальцев.                                                                                                                                        </a:t>
            </a:r>
            <a:r>
              <a:rPr lang="ru-RU" sz="18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Перекрестные движения рук, ног и глаз активизируют работу мозолистого тела. Медленное выполнение      перекрестных движений способствует активизации вестибулярного аппарата и лобных долей мозга.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smtClean="0">
                <a:latin typeface="Arial Black" pitchFamily="34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endParaRPr lang="ru-RU" sz="1800" dirty="0" smtClean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6" name="Picture 2" descr="C:\Users\1\Desktop\педсовет\фото педсовет\КИНЕЗИОЛОГ\IMG-20181103-WA0062.jpg"/>
          <p:cNvPicPr>
            <a:picLocks noChangeAspect="1" noChangeArrowheads="1"/>
          </p:cNvPicPr>
          <p:nvPr/>
        </p:nvPicPr>
        <p:blipFill rotWithShape="1">
          <a:blip r:embed="rId2"/>
          <a:srcRect t="34704" b="14071"/>
          <a:stretch/>
        </p:blipFill>
        <p:spPr bwMode="auto">
          <a:xfrm>
            <a:off x="7423222" y="2322285"/>
            <a:ext cx="4467691" cy="2256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0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674055" y="295546"/>
            <a:ext cx="9847385" cy="3474596"/>
          </a:xfrm>
        </p:spPr>
        <p:txBody>
          <a:bodyPr anchor="t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Здесь несколько фрагментов упражнений на активизацию межполушарного взаимодействия  «Колечко», «Кулак-ребро-ладонь», «</a:t>
            </a:r>
            <a:r>
              <a:rPr lang="ru-RU" sz="2000" dirty="0" err="1" smtClean="0">
                <a:latin typeface="Arial Black" pitchFamily="34" charset="0"/>
                <a:cs typeface="Times New Roman" pitchFamily="18" charset="0"/>
              </a:rPr>
              <a:t>Перекресные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 движения», упражнения для самомассажа с  мячиком су-</a:t>
            </a:r>
            <a:r>
              <a:rPr lang="ru-RU" sz="2000" dirty="0" err="1" smtClean="0">
                <a:latin typeface="Arial Black" pitchFamily="34" charset="0"/>
                <a:cs typeface="Times New Roman" pitchFamily="18" charset="0"/>
              </a:rPr>
              <a:t>джок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. Комплексов упражнений  достаточное большое количество,  смена комплексов упражнений 1,5-2 месяца до полной отработки  закрепления движений, от простых упражнений  к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сложным.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При регулярном использовании упражнений, польза очевидна.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Ребенок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становится более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активным, энергичным и контролирующим себя, улучшается его речь и координация пальцев.</a:t>
            </a:r>
            <a:br>
              <a:rPr lang="ru-RU" sz="2000" dirty="0">
                <a:latin typeface="Arial Black" pitchFamily="34" charset="0"/>
                <a:cs typeface="Times New Roman" pitchFamily="18" charset="0"/>
              </a:rPr>
            </a:br>
            <a:endParaRPr lang="ru-RU" sz="2000" dirty="0"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1\Desktop\педсовет\фото педсовет\КИНЕЗИОЛОГ\IMG-20181103-WA00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48347" t="29950" r="5909" b="13713"/>
          <a:stretch/>
        </p:blipFill>
        <p:spPr bwMode="auto">
          <a:xfrm>
            <a:off x="2982349" y="3756074"/>
            <a:ext cx="2744815" cy="2594186"/>
          </a:xfrm>
          <a:prstGeom prst="rect">
            <a:avLst/>
          </a:prstGeom>
          <a:noFill/>
        </p:spPr>
      </p:pic>
      <p:pic>
        <p:nvPicPr>
          <p:cNvPr id="12" name="Picture 4" descr="C:\Users\1\Desktop\педсовет\фото педсовет\КИНЕЗИОЛОГ\IMG-20181103-WA0029.jpg"/>
          <p:cNvPicPr>
            <a:picLocks noChangeAspect="1" noChangeArrowheads="1"/>
          </p:cNvPicPr>
          <p:nvPr/>
        </p:nvPicPr>
        <p:blipFill rotWithShape="1">
          <a:blip r:embed="rId3"/>
          <a:srcRect l="22514" t="29877" r="11399"/>
          <a:stretch/>
        </p:blipFill>
        <p:spPr bwMode="auto">
          <a:xfrm>
            <a:off x="8496887" y="3629463"/>
            <a:ext cx="3474720" cy="2720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074" y="472971"/>
            <a:ext cx="5583404" cy="585215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 Black" pitchFamily="34" charset="0"/>
                <a:cs typeface="Times New Roman" panose="02020603050405020304" pitchFamily="18" charset="0"/>
              </a:rPr>
              <a:t>   На предыдущих слайдах примеры выполнения упражнений с обучающимися 2 класса, где большинство детей со средним уровнем психического развития.  Вот пример  работы, где ребенок 1 класса  выполняет задание  двумя руками, одновременно, при помощи педагога. </a:t>
            </a:r>
            <a:r>
              <a:rPr lang="ru-RU" sz="2400" dirty="0">
                <a:latin typeface="Arial Black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Arial Black" pitchFamily="34" charset="0"/>
                <a:cs typeface="Times New Roman" panose="02020603050405020304" pitchFamily="18" charset="0"/>
              </a:rPr>
              <a:t>ети обучающиеся в классах ТМНР, естественно в силу «своих особенностей» могут выполнять только самые простейшие упражнения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6689" r="20272" b="27697"/>
          <a:stretch/>
        </p:blipFill>
        <p:spPr>
          <a:xfrm>
            <a:off x="9790565" y="3408399"/>
            <a:ext cx="2082568" cy="30808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29" y="407964"/>
            <a:ext cx="2776511" cy="35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941</TotalTime>
  <Words>2443</Words>
  <Application>Microsoft Office PowerPoint</Application>
  <PresentationFormat>Произвольный</PresentationFormat>
  <Paragraphs>98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Легкий дым</vt:lpstr>
      <vt:lpstr>Организация и содержание внеурочной работы с обучающимися в условиях реализации ФГОС</vt:lpstr>
      <vt:lpstr>Организация и содержание внеурочной работы с обучающимися в условиях реализации ФГОС.         К внеурочной деятельности в моей работе относятся коррекционные  занятия по  курсу «Развитие психосихомоторных  и сенсорных процессов, которые  составлены, основываясь на авторскую программу курса коррекционных занятий по «Развитию психомоторики и сенсорных процессов» для обучающихся 1-4 классов специальных (коррекционных) образовательных учреждений VIII вида, авт.: Л.А Метиева, Э.Я Удалова, «Развитие сенсорной сферы детей» – Коррекционная педагогика. Контингент детей охваченных внеурочной работой –это дети с множественными тяжелыми нарушениями развития 1 и 2 класс и дети 1-2 класса.            В соответствии с реализацией ФГОС,   занятия  с детьми  1 и 2 ТМНР проходят в объеме  99 часов  в год , по 3 занятия в неделю и  1,2 классы 68 часов в год , по 2 занятия в неделю. Занятия проводятся  в первой  и  второй половине дня        Роль и место дисциплины в образовательной деятельности Данные занятия способствуют организации и оказанию комплексной дифференцированной помощи детям, направленные на преодоление трудностей овладения программными знаниями, умениями и навыками  Цель данного курса - на основе создания оптимальных условий познания ребенком каждого объекта в совокупности сенсорных свойств, качеств, признаков, сформировать у обучающихся правильное многогранное полифункциональное представление об окружающей действительности, способствующее оптимизации психического развития ребенка и более эффективной социализации его в обществе.   Обучение детей с ограниченными возможностями здоровья требует создания необходимых условий для их полноценного развития, воспитания самостоятельности, способности адаптироваться в социальных условиях их дальнейшей жизни.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Здесь несколько фрагментов упражнений на активизацию межполушарного взаимодействия  «Колечко», «Кулак-ребро-ладонь», «Перекресные  движения», упражнения для самомассажа с  мячиком су-джок. Комплексов упражнений  достаточное большое количество,  смена комплексов упражнений 1,5-2 месяца до полной отработки  закрепления движений, от простых упражнений  к сложным. При регулярном использовании упражнений, польза очевидна. Ребенок становится более активным, энергичным и контролирующим себя, улучшается его речь и координация пальцев. </vt:lpstr>
      <vt:lpstr>   На предыдущих слайдах примеры выполнения упражнений с обучающимися 2 класса, где большинство детей со средним уровнем психического развития.  Вот пример  работы, где ребенок 1 класса  выполняет задание  двумя руками, одновременно, при помощи педагога. Дети обучающиеся в классах ТМНР, естественно в силу «своих особенностей» могут выполнять только самые простейшие упражнения.</vt:lpstr>
      <vt:lpstr>Презентация PowerPoint</vt:lpstr>
      <vt:lpstr>Презентация PowerPoint</vt:lpstr>
      <vt:lpstr>Презентация PowerPoint</vt:lpstr>
      <vt:lpstr>       Также   выполняются упражнения для развития  координации движений, подготовки руки к письму, тренировки  мелкой моторики рук, ловкости и точности движений, стимуляции деятельности вестибулярного аппарата, навыков проприоцепции (ощущение позиции, или мышечное чувство),  умственных способностей, внимания, которые достигаются  за счет оборудования «Сенсорной  комнаты». (Балансировочная доска-лабиринт,  настенный лабиринт, магнитные лабиринты, лабиринт для опорно-двигательного аппарата)</vt:lpstr>
      <vt:lpstr>Презентация PowerPoint</vt:lpstr>
      <vt:lpstr>Презентация PowerPoint</vt:lpstr>
      <vt:lpstr>      Метод визуализации: визуализация происходит в обоих полушариях головного мозга. Метод формирует произвольное внимание, развивает способность к концентрации внимания, развивает воображение.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содержание внеурочной работы с обучающимися в условиях реализации ФГОС.</dc:title>
  <dc:creator>123</dc:creator>
  <cp:lastModifiedBy>User</cp:lastModifiedBy>
  <cp:revision>107</cp:revision>
  <dcterms:created xsi:type="dcterms:W3CDTF">2018-11-03T14:32:06Z</dcterms:created>
  <dcterms:modified xsi:type="dcterms:W3CDTF">2018-11-09T18:37:48Z</dcterms:modified>
</cp:coreProperties>
</file>