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16" r:id="rId2"/>
  </p:sldMasterIdLst>
  <p:handoutMasterIdLst>
    <p:handoutMasterId r:id="rId16"/>
  </p:handoutMasterIdLst>
  <p:sldIdLst>
    <p:sldId id="274" r:id="rId3"/>
    <p:sldId id="328" r:id="rId4"/>
    <p:sldId id="323" r:id="rId5"/>
    <p:sldId id="321" r:id="rId6"/>
    <p:sldId id="313" r:id="rId7"/>
    <p:sldId id="310" r:id="rId8"/>
    <p:sldId id="311" r:id="rId9"/>
    <p:sldId id="335" r:id="rId10"/>
    <p:sldId id="293" r:id="rId11"/>
    <p:sldId id="301" r:id="rId12"/>
    <p:sldId id="302" r:id="rId13"/>
    <p:sldId id="281" r:id="rId14"/>
    <p:sldId id="28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D0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B3B7E-41EA-4E74-86A3-2AE6CECEE224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989EE-C9F1-4FE7-BA72-9FCA96876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44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52F5E-F7BD-4F1A-88EB-88097388DB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066DB-4577-4751-BFF6-94DD920284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9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48F19-B230-440A-8FFD-346D3E88B7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25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2F5E-F7BD-4F1A-88EB-88097388DBC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3198-56B3-480A-9FC3-F6670F79D35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8C1A-180B-4763-8CEB-CB8162380DD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E56-4944-4F94-8AA0-DA2F91A5701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98C-EDBC-428C-94F0-CE1746AD70B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CCE1-A44E-4809-A347-488F1007B77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F71-EDF7-4BC8-BFCF-47BA02529CF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343D-A334-45AD-9DBA-17CA2DDB04B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53198-56B3-480A-9FC3-F6670F79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63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B5B8-F0A7-487C-A031-95ECC6C3DDC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66DB-4577-4751-BFF6-94DD9202846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8F19-B230-440A-8FFD-346D3E88B74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F8C1A-180B-4763-8CEB-CB8162380DD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ACE56-4944-4F94-8AA0-DA2F91A570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2F98C-EDBC-428C-94F0-CE1746AD70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ECCE1-A44E-4809-A347-488F1007B77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85F71-EDF7-4BC8-BFCF-47BA02529C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1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D343D-A334-45AD-9DBA-17CA2DDB04B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9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CB5B8-F0A7-487C-A031-95ECC6C3DDC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38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C7AFC3-A8A9-4974-96F0-FAF3923822A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C7AFC3-A8A9-4974-96F0-FAF3923822A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ideouroki.net/webinar/ispol-zovaniie-proiektnoi-dieiatiel-nosti-mini-proiektov-dlia-razvitiia-funktsio.html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04802" y="-104095"/>
            <a:ext cx="11473543" cy="45236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7030A0"/>
                </a:solidFill>
                <a:hlinkClick r:id="rId2"/>
              </a:rPr>
              <a:t> Организация проектной </a:t>
            </a:r>
            <a:r>
              <a:rPr lang="ru-RU" sz="2800" b="1" u="sng" dirty="0">
                <a:solidFill>
                  <a:srgbClr val="7030A0"/>
                </a:solidFill>
                <a:hlinkClick r:id="rId2"/>
              </a:rPr>
              <a:t>деятельности </a:t>
            </a:r>
            <a:r>
              <a:rPr lang="ru-RU" sz="2800" b="1" u="sng" dirty="0" smtClean="0">
                <a:solidFill>
                  <a:srgbClr val="7030A0"/>
                </a:solidFill>
                <a:hlinkClick r:id="rId2"/>
              </a:rPr>
              <a:t> </a:t>
            </a:r>
            <a:r>
              <a:rPr lang="ru-RU" sz="2800" b="1" u="sng" dirty="0">
                <a:solidFill>
                  <a:srgbClr val="7030A0"/>
                </a:solidFill>
                <a:hlinkClick r:id="rId2"/>
              </a:rPr>
              <a:t>для развития функциональной грамотности школьников</a:t>
            </a:r>
            <a:endParaRPr lang="ru-RU" sz="2800" b="1" dirty="0">
              <a:solidFill>
                <a:srgbClr val="7030A0"/>
              </a:solidFill>
            </a:endParaRPr>
          </a:p>
          <a:p>
            <a:pPr algn="ctr" eaLnBrk="1" hangingPunct="1"/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83970" name="Picture 2" descr="http://img.mota.ru/upload/wallpapers/source/2013/11/11/15/03/38000/kln16snT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666" y="2608288"/>
            <a:ext cx="6805534" cy="3972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51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993692"/>
            <a:ext cx="10972800" cy="4132474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конкурсах;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праздниках; 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выставках; 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акциях;</a:t>
            </a:r>
          </a:p>
          <a:p>
            <a:pPr eaLnBrk="1" hangingPunct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роках; 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конференциях и т.д.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9854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работ, результаты проектов, исследовательских работ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их защита происходит на: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81000" y="2332039"/>
            <a:ext cx="10972800" cy="4525963"/>
          </a:xfrm>
        </p:spPr>
        <p:txBody>
          <a:bodyPr/>
          <a:lstStyle/>
          <a:p>
            <a:pPr eaLnBrk="1" hangingPunct="1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Рефлексивные  </a:t>
            </a:r>
          </a:p>
          <a:p>
            <a:pPr eaLnBrk="1" hangingPunct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(исследовательские)</a:t>
            </a:r>
          </a:p>
          <a:p>
            <a:pPr eaLnBrk="1" hangingPunct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Умения и навыки работы в сотрудничестве  </a:t>
            </a:r>
          </a:p>
          <a:p>
            <a:pPr eaLnBrk="1" hangingPunct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eaLnBrk="1" hangingPunct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Презентационные </a:t>
            </a:r>
          </a:p>
          <a:p>
            <a:pPr eaLnBrk="1" hangingPunct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отвечать на незапланированные вопросы</a:t>
            </a:r>
          </a:p>
          <a:p>
            <a:pPr eaLnBrk="1" hangingPunct="1"/>
            <a:endParaRPr lang="ru-RU" sz="1800" dirty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786688" cy="10643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навыки,   формирующиеся в проектно- исследовательской  деятельности: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14" y="1692731"/>
            <a:ext cx="3360057" cy="2520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61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4878" y="1810679"/>
            <a:ext cx="1678133" cy="1058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3210" y="965902"/>
            <a:ext cx="7805580" cy="1903751"/>
          </a:xfrm>
          <a:prstGeom prst="rect">
            <a:avLst/>
          </a:prstGeom>
        </p:spPr>
      </p:pic>
      <p:sp>
        <p:nvSpPr>
          <p:cNvPr id="4" name="WordArt 13"/>
          <p:cNvSpPr txBox="1">
            <a:spLocks noChangeArrowheads="1" noChangeShapeType="1" noTextEdit="1"/>
          </p:cNvSpPr>
          <p:nvPr/>
        </p:nvSpPr>
        <p:spPr bwMode="auto">
          <a:xfrm>
            <a:off x="4759326" y="2862943"/>
            <a:ext cx="1825625" cy="522514"/>
          </a:xfrm>
          <a:prstGeom prst="rect">
            <a:avLst/>
          </a:prstGeom>
          <a:ln>
            <a:solidFill>
              <a:srgbClr val="003300"/>
            </a:solidFill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1200" dirty="0">
              <a:solidFill>
                <a:srgbClr val="006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е 5"/>
          <p:cNvSpPr txBox="1">
            <a:spLocks noChangeArrowheads="1"/>
          </p:cNvSpPr>
          <p:nvPr/>
        </p:nvSpPr>
        <p:spPr bwMode="auto">
          <a:xfrm>
            <a:off x="7487920" y="3926997"/>
            <a:ext cx="2777309" cy="1124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85725" tIns="47625" rIns="85725" bIns="47625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консультативную помощь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оле 1"/>
          <p:cNvSpPr txBox="1">
            <a:spLocks noChangeArrowheads="1"/>
          </p:cNvSpPr>
          <p:nvPr/>
        </p:nvSpPr>
        <p:spPr bwMode="auto">
          <a:xfrm>
            <a:off x="4488543" y="4481106"/>
            <a:ext cx="2367189" cy="8853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85725" tIns="47625" rIns="85725" bIns="47625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Подготавливает необходимое оборудование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оле 2"/>
          <p:cNvSpPr txBox="1">
            <a:spLocks noChangeArrowheads="1"/>
          </p:cNvSpPr>
          <p:nvPr/>
        </p:nvSpPr>
        <p:spPr bwMode="auto">
          <a:xfrm>
            <a:off x="696687" y="3855901"/>
            <a:ext cx="2475820" cy="15705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85725" tIns="47625" rIns="85725" bIns="47625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непрерывность работы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 проектом</a:t>
            </a:r>
            <a:endParaRPr lang="ru-RU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5735411" y="3627302"/>
            <a:ext cx="0" cy="685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flipH="1">
            <a:off x="3763011" y="3469798"/>
            <a:ext cx="571500" cy="457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6805954" y="3513002"/>
            <a:ext cx="571500" cy="4572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40650" y="1963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52400" y="124852"/>
            <a:ext cx="415498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355686"/>
            <a:ext cx="41549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5888251" y="439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1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05184">
            <a:off x="1486090" y="2828838"/>
            <a:ext cx="92198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того чтобы выжить в динамичном мире современному человеку все чаще приходится проявлять поисковую активность. Поэтому в образовании чрезвычайно высок интерес к исследовательским методам обучения.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D:\Мои документы\Мои рисунки\дети\Д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333" y="3299064"/>
            <a:ext cx="3155422" cy="316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1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202267" y="1286933"/>
            <a:ext cx="9448800" cy="567743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4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любознателен, ему интересно все, все хочется потрогать, попробовать, изучить устройство, принцип действия. Это врожденные исследовательские качества. С возрастом происходит трансформация исследовательской деятельности, проявляется избирательность - исследуется только то, что вызывает интерес. А в школе приходится изучать и исследовать очень много заданного - запланированного разными программами и стандартами.</a:t>
            </a:r>
          </a:p>
          <a:p>
            <a:pPr eaLnBrk="1" hangingPunct="1"/>
            <a:endParaRPr lang="ru-RU" sz="2400" dirty="0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242459" y="-1"/>
            <a:ext cx="8025803" cy="1903751"/>
          </a:xfrm>
        </p:spPr>
        <p:txBody>
          <a:bodyPr/>
          <a:lstStyle/>
          <a:p>
            <a:pPr eaLnBrk="1" hangingPunct="1"/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3" y="4859867"/>
            <a:ext cx="3039534" cy="187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49705" y="1289154"/>
            <a:ext cx="10747947" cy="4766872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совместная учебно-познавательная, творческая или игровая деятельность, имеющая общую цель, согласованные методы, способы деятельности, направленная на достижение общего результата, которая способствует развитию всех групп УУД (личностных, коммуникативных, регулятивных, познавательных)</a:t>
            </a:r>
            <a:endParaRPr lang="ru-RU" sz="2800" b="1" dirty="0">
              <a:solidFill>
                <a:srgbClr val="5251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67" y="4343400"/>
            <a:ext cx="7772400" cy="209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Чем исследовательская деятельность отличается от проектной деятельности?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466" y="4428067"/>
            <a:ext cx="3852333" cy="226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9205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"специально организованный учителем и самостоятельно выполняемый детьми комплекс действий, завершающихся созданием продукта, состоящего из объекта труда, изготовленного в процессе проектирования, и его представления в рамках устной или письменной презентации".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буквально "брошенный вперед", то есть прототип, прообраз какого-либо объекта, вида деятельности, а проектирование превращается в процесс создания проекта.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Проекты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могут быть и без исследования (творческие, социальные, информационные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Гипотеза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проекте может быть не всегда, нет исследования в проекте, нет гипотезы.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09133"/>
            <a:ext cx="10972800" cy="501703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понимается преимущественно как процесс выработки новых знаний, один из видов познавательной деятельности человека.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Принципиальное отличие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исследования от проектирования состоит в том,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исследование не предполагает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создания какого-нибудь заранее планируемого объекта, даже его модели или прототипа.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процесс поиска неизвестного, новых знаний, один из видов познавательной деятельности.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Исследование - поиск истины или неизвестного, а проектирование - решение определенной, ясно осознаваемой задачи.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подразумевает выдвижение гипотез и теорий, их экспериментальную и теоретическую проверку.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131255"/>
              </p:ext>
            </p:extLst>
          </p:nvPr>
        </p:nvGraphicFramePr>
        <p:xfrm>
          <a:off x="1162050" y="2674938"/>
          <a:ext cx="987901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506"/>
                <a:gridCol w="493950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проектной деятельности </a:t>
                      </a:r>
                    </a:p>
                    <a:p>
                      <a:endParaRPr lang="ru-RU" dirty="0"/>
                    </a:p>
                  </a:txBody>
                  <a:tcPr marL="82325" marR="82325"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исследования</a:t>
                      </a:r>
                      <a:endParaRPr lang="ru-RU" i="1" dirty="0"/>
                    </a:p>
                  </a:txBody>
                  <a:tcPr marL="82325" marR="823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1.Определение  темы проекта, поиск  и анализ проблемы, постановка цели проекта, выбор названия проекта;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 Выполнение запланированных технологический операций, внесение необходимых изменений;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4.Подготовка и защита презентации;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5.Анализ результатов выполнения проекта, оценка качества выполнения проекта.</a:t>
                      </a:r>
                      <a:endParaRPr lang="ru-RU" dirty="0"/>
                    </a:p>
                  </a:txBody>
                  <a:tcPr marL="82325" marR="823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 1.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Формулирование проблемы, обоснование актуальности выбранной темы.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2.Выдвижение гипотезы.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3.Постановка цели и конкретных задач исследования.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4.Определение объекта и предмета исследования.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5.Выбор методов и методики проведения исследования.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6.Описание процесса исследования.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7.Обсуждение результатов исследования.</a:t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8. Формулирование выводов и оценка полученных результатов.</a:t>
                      </a:r>
                    </a:p>
                    <a:p>
                      <a:endParaRPr lang="ru-RU" dirty="0"/>
                    </a:p>
                  </a:txBody>
                  <a:tcPr marL="82325" marR="82325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8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9666" y="1600204"/>
            <a:ext cx="11072733" cy="4950498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доминирующей в проекте деятельности: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исследовательские, информационные, практико-ориентированные,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ролево-игровые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творческие;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количеству учащихся</a:t>
            </a:r>
            <a:r>
              <a:rPr lang="ru-RU" b="1" i="1" dirty="0" smtClean="0"/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индивидуальные, парные, групповые, коллективные;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предметно – содержательной области</a:t>
            </a:r>
            <a:r>
              <a:rPr lang="ru-RU" b="1" i="1" dirty="0" smtClean="0"/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монопроекты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 рамках одного учебного предмета),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(знания из нескольких областей);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продолжительности</a:t>
            </a:r>
            <a:r>
              <a:rPr lang="ru-RU" sz="2800" b="1" i="1" dirty="0" smtClean="0"/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мини – проекты ( 1 урок или менее),краткосрочные (4 - 6 уроков), недельные, годичные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учебных исследований в начальной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6_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377</Words>
  <Application>Microsoft Office PowerPoint</Application>
  <PresentationFormat>Произвольный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6_Текст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Виды учебных исследований в начальной школе </vt:lpstr>
      <vt:lpstr>Оформление работ, результаты проектов, исследовательских работ  и их защита происходит на: </vt:lpstr>
      <vt:lpstr>   Общеучебные умения и навыки,   формирующиеся в проектно- исследовательской  деятельности: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79237</cp:lastModifiedBy>
  <cp:revision>117</cp:revision>
  <dcterms:created xsi:type="dcterms:W3CDTF">2013-02-26T15:19:10Z</dcterms:created>
  <dcterms:modified xsi:type="dcterms:W3CDTF">2023-12-22T10:07:00Z</dcterms:modified>
</cp:coreProperties>
</file>