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8" r:id="rId6"/>
    <p:sldId id="273" r:id="rId7"/>
    <p:sldId id="271" r:id="rId8"/>
    <p:sldId id="269" r:id="rId9"/>
    <p:sldId id="270" r:id="rId10"/>
    <p:sldId id="259" r:id="rId11"/>
    <p:sldId id="274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4B6733-6B6B-4519-B418-D422D14C7F5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239CB6-3714-481E-A4C9-35F267972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4-tub-ru.yandex.net/i?id=111835329-04-72&amp;n=21" TargetMode="External"/><Relationship Id="rId13" Type="http://schemas.openxmlformats.org/officeDocument/2006/relationships/hyperlink" Target="http://im6-tub-ru.yandex.net/i?id=210200171-30-72&amp;n=21" TargetMode="External"/><Relationship Id="rId3" Type="http://schemas.openxmlformats.org/officeDocument/2006/relationships/hyperlink" Target="http://im6-tub-ru.yandex.net/i?id=663599271-30-72&amp;n=21" TargetMode="External"/><Relationship Id="rId7" Type="http://schemas.openxmlformats.org/officeDocument/2006/relationships/hyperlink" Target="http://im0-tub-ru.yandex.net/i?id=381961125-08-72&amp;n=21" TargetMode="External"/><Relationship Id="rId12" Type="http://schemas.openxmlformats.org/officeDocument/2006/relationships/hyperlink" Target="http://im5-tub-ru.yandex.net/i?id=165275126-16-72&amp;n=2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im4-tub-ru.yandex.net/i?id=542122015-21-72&amp;n=21" TargetMode="External"/><Relationship Id="rId11" Type="http://schemas.openxmlformats.org/officeDocument/2006/relationships/hyperlink" Target="http://im3-tub-ru.yandex.net/i?id=108033719-10-72&amp;n=21" TargetMode="External"/><Relationship Id="rId5" Type="http://schemas.openxmlformats.org/officeDocument/2006/relationships/hyperlink" Target="http://im6-tub-ru.yandex.net/i?id=194456562-32-72&amp;n=21" TargetMode="External"/><Relationship Id="rId10" Type="http://schemas.openxmlformats.org/officeDocument/2006/relationships/hyperlink" Target="http://im1-tub-ru.yandex.net/i?id=124667188-27-72&amp;n=21" TargetMode="External"/><Relationship Id="rId4" Type="http://schemas.openxmlformats.org/officeDocument/2006/relationships/hyperlink" Target="http://www.google.ru/imgres?newwindow" TargetMode="External"/><Relationship Id="rId9" Type="http://schemas.openxmlformats.org/officeDocument/2006/relationships/hyperlink" Target="http://im0-tub-ru.yandex.net/i?id=469084892-50-72&amp;n=21" TargetMode="External"/><Relationship Id="rId1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1\Desktop\проект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4568"/>
            <a:ext cx="2699792" cy="2123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785794"/>
            <a:ext cx="6500826" cy="285923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«Организация ученического самоуправления  воспитателем в классе»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8308" y="4481736"/>
            <a:ext cx="8145692" cy="237626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 7 класса Фёдорова Н.В</a:t>
            </a:r>
            <a:r>
              <a:rPr lang="ru-RU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Выступление на педсовете 29.03.2018г</a:t>
            </a:r>
            <a:endParaRPr lang="ru-RU" sz="1800" b="1" i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                   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722688" y="378619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0-tub-ru.yandex.net/i?id=381961125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72816"/>
            <a:ext cx="2445246" cy="2209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54750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равноправия;</a:t>
            </a:r>
          </a:p>
          <a:p>
            <a:r>
              <a:rPr lang="ru-RU" b="1" dirty="0" smtClean="0"/>
              <a:t>выборности;</a:t>
            </a:r>
          </a:p>
          <a:p>
            <a:r>
              <a:rPr lang="ru-RU" b="1" dirty="0" err="1" smtClean="0"/>
              <a:t>обновляемости</a:t>
            </a:r>
            <a:r>
              <a:rPr lang="ru-RU" b="1" dirty="0" smtClean="0"/>
              <a:t> и преемственности;</a:t>
            </a:r>
          </a:p>
          <a:p>
            <a:r>
              <a:rPr lang="ru-RU" b="1" dirty="0" smtClean="0"/>
              <a:t>открытости и гласности;</a:t>
            </a:r>
          </a:p>
          <a:p>
            <a:r>
              <a:rPr lang="ru-RU" b="1" dirty="0" smtClean="0"/>
              <a:t>законности;</a:t>
            </a:r>
          </a:p>
          <a:p>
            <a:r>
              <a:rPr lang="ru-RU" b="1" dirty="0" smtClean="0"/>
              <a:t>целесообразности;</a:t>
            </a:r>
          </a:p>
          <a:p>
            <a:r>
              <a:rPr lang="ru-RU" b="1" dirty="0" smtClean="0"/>
              <a:t>г</a:t>
            </a:r>
            <a:r>
              <a:rPr lang="ru-RU" b="1" dirty="0" smtClean="0"/>
              <a:t>уманности</a:t>
            </a:r>
            <a:r>
              <a:rPr lang="ru-RU" b="1" dirty="0" smtClean="0"/>
              <a:t>;</a:t>
            </a:r>
            <a:endParaRPr lang="ru-RU" b="1" dirty="0" smtClean="0"/>
          </a:p>
          <a:p>
            <a:r>
              <a:rPr lang="ru-RU" b="1" dirty="0" smtClean="0"/>
              <a:t>свободы и самодеятельности;</a:t>
            </a:r>
          </a:p>
          <a:p>
            <a:r>
              <a:rPr lang="ru-RU" b="1" dirty="0" smtClean="0"/>
              <a:t>критики и самокритики;</a:t>
            </a:r>
          </a:p>
          <a:p>
            <a:r>
              <a:rPr lang="ru-RU" b="1" dirty="0" smtClean="0"/>
              <a:t>совета и согласия;</a:t>
            </a:r>
          </a:p>
          <a:p>
            <a:r>
              <a:rPr lang="ru-RU" b="1" dirty="0" smtClean="0"/>
              <a:t>доброжелательной требовательности;</a:t>
            </a:r>
          </a:p>
          <a:p>
            <a:r>
              <a:rPr lang="ru-RU" b="1" dirty="0" smtClean="0"/>
              <a:t> распределения полномочий;</a:t>
            </a:r>
          </a:p>
          <a:p>
            <a:r>
              <a:rPr lang="ru-RU" b="1" dirty="0" smtClean="0"/>
              <a:t>конкретизации коллективных творческих дел.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Самоуправленческая деятельность осуществляется в разных видах: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pPr lvl="0"/>
            <a:r>
              <a:rPr lang="ru-RU" sz="2400" dirty="0" smtClean="0"/>
              <a:t>участие в планировании, разработке, проведении ключевых дел коллектива;</a:t>
            </a:r>
          </a:p>
          <a:p>
            <a:pPr lvl="0"/>
            <a:r>
              <a:rPr lang="ru-RU" sz="2400" dirty="0" smtClean="0"/>
              <a:t>выполнение коллективных, групповых и индивидуальных поручений;</a:t>
            </a:r>
          </a:p>
          <a:p>
            <a:pPr lvl="0"/>
            <a:r>
              <a:rPr lang="ru-RU" sz="2400" dirty="0" smtClean="0"/>
              <a:t>дежурство по классу и по школе;</a:t>
            </a:r>
          </a:p>
          <a:p>
            <a:pPr lvl="0"/>
            <a:r>
              <a:rPr lang="ru-RU" sz="2400" dirty="0" smtClean="0"/>
              <a:t>участие в школьных и классных мероприятиях: досуг, классные и школьные вечера, праздники,  спорт и спортивные мероприятия;</a:t>
            </a:r>
          </a:p>
          <a:p>
            <a:pPr lvl="0"/>
            <a:r>
              <a:rPr lang="ru-RU" sz="2400" dirty="0" smtClean="0"/>
              <a:t>уборка пришкольной территории.</a:t>
            </a:r>
          </a:p>
          <a:p>
            <a:endParaRPr lang="ru-RU" dirty="0"/>
          </a:p>
        </p:txBody>
      </p:sp>
      <p:pic>
        <p:nvPicPr>
          <p:cNvPr id="4" name="Picture 2" descr="http://im4-tub-ru.yandex.net/i?id=111835329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929898"/>
            <a:ext cx="3754200" cy="19281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1-tub-ru.yandex.net/i?id=124667188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3796757" cy="25088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 numCol="2">
            <a:normAutofit/>
          </a:bodyPr>
          <a:lstStyle/>
          <a:p>
            <a:pPr algn="ctr"/>
            <a:endParaRPr lang="ru-RU" sz="2000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algn="ctr"/>
            <a:r>
              <a:rPr lang="ru-RU" sz="2000" dirty="0" smtClean="0"/>
              <a:t>общественное поручение;</a:t>
            </a:r>
          </a:p>
          <a:p>
            <a:pPr algn="ctr"/>
            <a:r>
              <a:rPr lang="ru-RU" sz="2000" dirty="0" smtClean="0"/>
              <a:t>общественное мнение;</a:t>
            </a:r>
          </a:p>
          <a:p>
            <a:pPr algn="ctr"/>
            <a:r>
              <a:rPr lang="ru-RU" sz="2000" dirty="0" smtClean="0"/>
              <a:t>убеждение;</a:t>
            </a:r>
          </a:p>
          <a:p>
            <a:pPr algn="ctr"/>
            <a:r>
              <a:rPr lang="ru-RU" sz="2000" dirty="0" smtClean="0"/>
              <a:t>просьба;</a:t>
            </a:r>
          </a:p>
          <a:p>
            <a:pPr algn="ctr"/>
            <a:r>
              <a:rPr lang="ru-RU" sz="2000" dirty="0" smtClean="0"/>
              <a:t>поощрение;</a:t>
            </a:r>
          </a:p>
          <a:p>
            <a:pPr algn="ctr"/>
            <a:r>
              <a:rPr lang="ru-RU" sz="2000" dirty="0" smtClean="0"/>
              <a:t>личный пример;</a:t>
            </a:r>
          </a:p>
          <a:p>
            <a:pPr algn="ctr"/>
            <a:r>
              <a:rPr lang="ru-RU" sz="2000" dirty="0" smtClean="0"/>
              <a:t>совет.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ФОРМЫ:</a:t>
            </a:r>
          </a:p>
          <a:p>
            <a:r>
              <a:rPr lang="ru-RU" sz="2000" dirty="0" smtClean="0"/>
              <a:t>заседания </a:t>
            </a:r>
            <a:r>
              <a:rPr lang="ru-RU" sz="2000" dirty="0" smtClean="0"/>
              <a:t>классного</a:t>
            </a:r>
            <a:r>
              <a:rPr lang="ru-RU" sz="2000" dirty="0" smtClean="0"/>
              <a:t> </a:t>
            </a:r>
            <a:r>
              <a:rPr lang="ru-RU" sz="2000" dirty="0" smtClean="0"/>
              <a:t>ученического совета;</a:t>
            </a:r>
          </a:p>
          <a:p>
            <a:r>
              <a:rPr lang="ru-RU" sz="2000" dirty="0" smtClean="0"/>
              <a:t>заседания </a:t>
            </a:r>
            <a:r>
              <a:rPr lang="ru-RU" sz="2000" dirty="0" smtClean="0"/>
              <a:t>по направлениям деятельности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круглые столы, деловые игры.</a:t>
            </a:r>
          </a:p>
          <a:p>
            <a:pPr algn="ctr">
              <a:buNone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0-tub-ru.yandex.net/i?id=469084892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2662411" cy="2644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332656"/>
            <a:ext cx="46805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+ воспитатель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988840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Командир класса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84984"/>
            <a:ext cx="18638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Культурно-массовый сектор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00808"/>
            <a:ext cx="18554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 дисциплины и порядка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229200"/>
            <a:ext cx="23762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Шефский сектор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3501008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Староста класса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5157192"/>
            <a:ext cx="18722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Редколлегия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3429000"/>
            <a:ext cx="18219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 спорта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1772816"/>
            <a:ext cx="18722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Учебный сектор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85184"/>
            <a:ext cx="24482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Хозяйственный сектор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2143108" y="2428868"/>
            <a:ext cx="1357322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051720" y="3861048"/>
            <a:ext cx="108012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979712" y="4293096"/>
            <a:ext cx="1368152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86446" y="2428868"/>
            <a:ext cx="1143008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644008" y="4365104"/>
            <a:ext cx="0" cy="72008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724128" y="4365104"/>
            <a:ext cx="1296144" cy="72008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228184" y="3933056"/>
            <a:ext cx="864096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644008" y="2852936"/>
            <a:ext cx="0" cy="57606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572000" y="1196752"/>
            <a:ext cx="0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m4-tub-ru.yandex.net/i?id=106537237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907704" y="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*</a:t>
            </a:r>
            <a:endParaRPr lang="ru-RU" sz="6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5-tub-ru.yandex.net/i?id=165275126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112" y="4437112"/>
            <a:ext cx="2420888" cy="2420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воспитание активного члена общества;</a:t>
            </a:r>
          </a:p>
          <a:p>
            <a:r>
              <a:rPr lang="ru-RU" dirty="0" smtClean="0"/>
              <a:t>создание физически и социально </a:t>
            </a:r>
            <a:r>
              <a:rPr lang="ru-RU" dirty="0" smtClean="0"/>
              <a:t>здорового, организованного </a:t>
            </a:r>
            <a:r>
              <a:rPr lang="ru-RU" dirty="0" smtClean="0"/>
              <a:t>классного</a:t>
            </a:r>
            <a:r>
              <a:rPr lang="ru-RU" dirty="0" smtClean="0"/>
              <a:t> коллектива </a:t>
            </a:r>
            <a:r>
              <a:rPr lang="ru-RU" dirty="0" smtClean="0"/>
              <a:t>и воспитание самоуправляемой личности;</a:t>
            </a:r>
          </a:p>
          <a:p>
            <a:r>
              <a:rPr lang="ru-RU" dirty="0" smtClean="0"/>
              <a:t>развитие ученического самоуправления;</a:t>
            </a:r>
          </a:p>
          <a:p>
            <a:pPr fontAlgn="base"/>
            <a:r>
              <a:rPr lang="ru-RU" dirty="0" smtClean="0"/>
              <a:t>развитие и совершенствование системы управления школой через развитие </a:t>
            </a:r>
            <a:r>
              <a:rPr lang="ru-RU" dirty="0" smtClean="0"/>
              <a:t>ученического классного </a:t>
            </a:r>
            <a:r>
              <a:rPr lang="ru-RU" dirty="0" smtClean="0"/>
              <a:t>самоуправления;</a:t>
            </a:r>
          </a:p>
          <a:p>
            <a:pPr fontAlgn="base"/>
            <a:r>
              <a:rPr lang="ru-RU" dirty="0" smtClean="0"/>
              <a:t>повышение уровня правовой культуры;</a:t>
            </a:r>
          </a:p>
          <a:p>
            <a:pPr fontAlgn="base"/>
            <a:r>
              <a:rPr lang="ru-RU" dirty="0" smtClean="0"/>
              <a:t>успешная самореализация </a:t>
            </a:r>
            <a:r>
              <a:rPr lang="ru-RU" dirty="0" smtClean="0"/>
              <a:t>воспитанников</a:t>
            </a:r>
            <a:r>
              <a:rPr lang="ru-RU" dirty="0" smtClean="0"/>
              <a:t> </a:t>
            </a:r>
            <a:r>
              <a:rPr lang="ru-RU" dirty="0" smtClean="0"/>
              <a:t>школы.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239000" cy="8047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негативные последствия: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239000" cy="49709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все </a:t>
            </a:r>
            <a:r>
              <a:rPr lang="ru-RU" sz="2400" dirty="0" smtClean="0"/>
              <a:t>воспитанники</a:t>
            </a:r>
            <a:r>
              <a:rPr lang="ru-RU" sz="2400" dirty="0" smtClean="0"/>
              <a:t> </a:t>
            </a:r>
            <a:r>
              <a:rPr lang="ru-RU" sz="2400" dirty="0" smtClean="0"/>
              <a:t>захотят участвовать в коллективных делах класса, школы;</a:t>
            </a:r>
          </a:p>
          <a:p>
            <a:r>
              <a:rPr lang="ru-RU" sz="2400" dirty="0" smtClean="0"/>
              <a:t>возникновение различных форм протеста </a:t>
            </a:r>
            <a:r>
              <a:rPr lang="ru-RU" sz="2400" dirty="0" smtClean="0"/>
              <a:t>воспитанниками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появление позиции управления в классных и школьных коллективах по принципу руководство-исполнение. </a:t>
            </a:r>
            <a:endParaRPr lang="ru-RU" sz="2400" dirty="0"/>
          </a:p>
        </p:txBody>
      </p:sp>
      <p:pic>
        <p:nvPicPr>
          <p:cNvPr id="15362" name="Picture 2" descr="http://im1-tub-ru.yandex.net/i?id=30724347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2580878" cy="25808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Источники картинок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836712"/>
            <a:ext cx="7239000" cy="583264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Школа </a:t>
            </a:r>
            <a:r>
              <a:rPr lang="en-US" sz="1600" dirty="0" smtClean="0">
                <a:hlinkClick r:id="rId3"/>
              </a:rPr>
              <a:t>http://im6-tub-ru.yandex.net/i?id=663599271-30-72&amp;n=21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Цель  </a:t>
            </a:r>
            <a:r>
              <a:rPr lang="en-US" sz="1600" dirty="0" smtClean="0">
                <a:hlinkClick r:id="rId4"/>
              </a:rPr>
              <a:t>http://www.google.ru/imgres?newwindow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Дети на планете </a:t>
            </a:r>
            <a:r>
              <a:rPr lang="en-US" sz="1600" dirty="0" smtClean="0">
                <a:hlinkClick r:id="rId5"/>
              </a:rPr>
              <a:t>http://im6-tub-ru.yandex.net/i?id=194456562-32-72&amp;n=21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За круглым столом </a:t>
            </a:r>
            <a:r>
              <a:rPr lang="en-US" sz="1600" dirty="0" smtClean="0">
                <a:hlinkClick r:id="rId6"/>
              </a:rPr>
              <a:t>http://im4-tub-ru.yandex.net/i?id=542122015-21-72&amp;n=21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Дети за партами </a:t>
            </a:r>
            <a:r>
              <a:rPr lang="en-US" sz="1600" dirty="0" smtClean="0">
                <a:hlinkClick r:id="rId7"/>
              </a:rPr>
              <a:t>http://im0-tub-ru.yandex.net/i?id=381961125-08-72&amp;n=21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Весы </a:t>
            </a:r>
            <a:r>
              <a:rPr lang="en-US" sz="1600" dirty="0" smtClean="0">
                <a:hlinkClick r:id="rId8"/>
              </a:rPr>
              <a:t>http://im4-tub-ru.yandex.net/i?id=111835329-04-72&amp;n=21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Ладошки </a:t>
            </a:r>
            <a:r>
              <a:rPr lang="en-US" sz="1600" dirty="0" smtClean="0">
                <a:hlinkClick r:id="rId9"/>
              </a:rPr>
              <a:t>http://im0-tub-ru.yandex.net/i?id=469084892-50-72&amp;n=21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Держась друг за друга </a:t>
            </a:r>
            <a:r>
              <a:rPr lang="en-US" sz="1600" dirty="0" smtClean="0">
                <a:hlinkClick r:id="rId10"/>
              </a:rPr>
              <a:t>http://im1-tub-ru.yandex.net/i?id=124667188-27-72&amp;n=21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Схема управления </a:t>
            </a:r>
            <a:r>
              <a:rPr lang="en-US" sz="1600" dirty="0" smtClean="0">
                <a:hlinkClick r:id="rId11"/>
              </a:rPr>
              <a:t>http://im3-tub-ru.yandex.net/i?id=108033719-10-72&amp;n=21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График из стрелок </a:t>
            </a:r>
            <a:r>
              <a:rPr lang="en-US" sz="1600" dirty="0" smtClean="0">
                <a:hlinkClick r:id="rId12"/>
              </a:rPr>
              <a:t>http://im5-tub-ru.yandex.net/i?id=165275126-16-72&amp;n=21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Грустный смайлик </a:t>
            </a:r>
            <a:r>
              <a:rPr lang="en-US" sz="1600" dirty="0" smtClean="0">
                <a:hlinkClick r:id="rId13"/>
              </a:rPr>
              <a:t>http://im6-tub-ru.yandex.net/i?id=210200171-30-72&amp;n=21</a:t>
            </a:r>
            <a:endParaRPr lang="ru-RU" sz="1600" dirty="0" smtClean="0"/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*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Разделение Совета самоуправления на сектора, указанные на слайде 8, было предложено учителями МОУ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Ноосидоровская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Хмелевым Г.Г.,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Степченко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Н.В., Дубровина Г.Т. в 1997 году.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88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задачи самоуправления в классном коллективе.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7239000" cy="4098306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b="1" dirty="0" smtClean="0"/>
              <a:t>формирование  у </a:t>
            </a:r>
            <a:r>
              <a:rPr lang="ru-RU" b="1" dirty="0" smtClean="0"/>
              <a:t>воспитанников </a:t>
            </a:r>
            <a:r>
              <a:rPr lang="ru-RU" b="1" dirty="0" smtClean="0"/>
              <a:t>готовности и способности к управленческой деятельности, создание отношений товарищества.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://im1-tub-ru.yandex.net/i?id=328145306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4144"/>
            <a:ext cx="3995936" cy="2923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4-tub-ru.yandex.net/i?id=542122015-2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752" cy="17548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66068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7444680" cy="47103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приобретение детьми знаний, умений и навыков в планировании и организации деятельности;</a:t>
            </a:r>
          </a:p>
          <a:p>
            <a:pPr lvl="0"/>
            <a:r>
              <a:rPr lang="ru-RU" dirty="0" smtClean="0"/>
              <a:t>создание условий для  равноправного сотрудничества всех воспитанников класса;</a:t>
            </a:r>
          </a:p>
          <a:p>
            <a:pPr lvl="0"/>
            <a:r>
              <a:rPr lang="ru-RU" dirty="0" smtClean="0"/>
              <a:t>воспитание ответственности, организаторских и творческих способностей </a:t>
            </a:r>
            <a:r>
              <a:rPr lang="ru-RU" dirty="0" smtClean="0"/>
              <a:t>воспитанников, </a:t>
            </a:r>
            <a:r>
              <a:rPr lang="ru-RU" dirty="0" smtClean="0"/>
              <a:t>стремления к самореализации;</a:t>
            </a:r>
          </a:p>
          <a:p>
            <a:r>
              <a:rPr lang="ru-RU" dirty="0" smtClean="0"/>
              <a:t>создание в классе микроклимата сотрудничества воспитанников, педагогов, родителей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овышать свою </a:t>
            </a:r>
            <a:r>
              <a:rPr lang="ru-RU" dirty="0" smtClean="0"/>
              <a:t>профессиональную компетентность </a:t>
            </a:r>
            <a:r>
              <a:rPr lang="ru-RU" dirty="0" smtClean="0"/>
              <a:t>педагога;</a:t>
            </a:r>
            <a:endParaRPr lang="ru-RU" dirty="0" smtClean="0"/>
          </a:p>
          <a:p>
            <a:r>
              <a:rPr lang="ru-RU" dirty="0" smtClean="0"/>
              <a:t>овладеть новыми технологиями воспитания.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87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Смысл: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2016224"/>
          </a:xfrm>
        </p:spPr>
        <p:txBody>
          <a:bodyPr/>
          <a:lstStyle/>
          <a:p>
            <a:pPr algn="ctr"/>
            <a:r>
              <a:rPr lang="ru-RU" dirty="0" smtClean="0"/>
              <a:t>включение </a:t>
            </a:r>
            <a:r>
              <a:rPr lang="ru-RU" dirty="0" smtClean="0"/>
              <a:t>воспитанников</a:t>
            </a:r>
            <a:r>
              <a:rPr lang="ru-RU" dirty="0" smtClean="0"/>
              <a:t> </a:t>
            </a:r>
            <a:r>
              <a:rPr lang="ru-RU" dirty="0" smtClean="0"/>
              <a:t>в управленческую деятельность, </a:t>
            </a:r>
            <a:r>
              <a:rPr lang="ru-RU" dirty="0" smtClean="0"/>
              <a:t>способствующую </a:t>
            </a:r>
            <a:r>
              <a:rPr lang="ru-RU" dirty="0" smtClean="0"/>
              <a:t>формированию их творческой, сознательной активности</a:t>
            </a:r>
            <a:endParaRPr lang="ru-RU" dirty="0"/>
          </a:p>
        </p:txBody>
      </p:sp>
      <p:pic>
        <p:nvPicPr>
          <p:cNvPr id="9218" name="Picture 2" descr="http://im6-tub-ru.yandex.net/i?id=194456562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5" y="3636434"/>
            <a:ext cx="2555776" cy="32215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143900" cy="240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«Только там, где есть общественная жизнь,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Есть потребность и возможность САМОУПРАВЛЕНИЯ.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Где ее нет, всякое САМОУПРАВЛЕНИЕ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Выродится в фикцию или игру»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С.И. Гессен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Nina\Desktop\131___02\IMG_12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4893392" cy="367336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500042"/>
            <a:ext cx="3429000" cy="270035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2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«Только там, где есть общественная жизнь,</a:t>
            </a:r>
            <a:b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Есть потребность и возможность САМОУПРАВЛЕНИЯ.</a:t>
            </a:r>
            <a:b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Где ее нет, всякое САМОУПРАВЛЕНИЕ</a:t>
            </a:r>
            <a:b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Выродится в фикцию или игру»</a:t>
            </a:r>
            <a:b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</a:t>
            </a:r>
            <a: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С.И</a:t>
            </a:r>
            <a:r>
              <a:rPr lang="ru-RU" sz="1600" cap="none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Гессен</a:t>
            </a:r>
            <a:r>
              <a:rPr lang="ru-RU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57752" y="3283634"/>
            <a:ext cx="3960346" cy="2645696"/>
          </a:xfrm>
        </p:spPr>
        <p:txBody>
          <a:bodyPr>
            <a:normAutofit lnSpcReduction="10000"/>
          </a:bodyPr>
          <a:lstStyle/>
          <a:p>
            <a:endParaRPr lang="ru-RU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 Командир класса  - </a:t>
            </a:r>
          </a:p>
          <a:p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                      </a:t>
            </a:r>
            <a:r>
              <a:rPr lang="ru-RU" sz="1800" b="1" dirty="0" err="1" smtClean="0">
                <a:solidFill>
                  <a:schemeClr val="tx2">
                    <a:lumMod val="10000"/>
                  </a:schemeClr>
                </a:solidFill>
              </a:rPr>
              <a:t>Маринич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Анастасия</a:t>
            </a:r>
          </a:p>
          <a:p>
            <a:endParaRPr lang="ru-RU" sz="1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Руководитель культмассового сектора – Черноусова Арина</a:t>
            </a:r>
            <a:endParaRPr lang="ru-RU" sz="1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49" name="Picture 1" descr="C:\Users\Nina\Desktop\папка Воспитателя ФНВ (не перенеслось)\6 класс Разное\дев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71477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801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Nina\Desktop\папка Воспитателя ФНВ (не перенеслось)\6 класс Разное\Саша с наградой на смотр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000660" cy="4813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Поздравление </a:t>
            </a:r>
            <a:r>
              <a:rPr lang="ru-RU" sz="3100" dirty="0" err="1" smtClean="0">
                <a:solidFill>
                  <a:schemeClr val="accent5">
                    <a:lumMod val="50000"/>
                  </a:schemeClr>
                </a:solidFill>
              </a:rPr>
              <a:t>кл.руководителя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 с днем рождения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Nina\Desktop\для Т.А. добавить\IMG_12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Работа в группах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schol-internat.ucoz.ru/img16-17/DSC0168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542928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553</TotalTime>
  <Words>443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«Организация ученического самоуправления  воспитателем в классе»  </vt:lpstr>
      <vt:lpstr>   Цели и задачи самоуправления в классном коллективе. </vt:lpstr>
      <vt:lpstr>задачи:</vt:lpstr>
      <vt:lpstr>Смысл:</vt:lpstr>
      <vt:lpstr>Слайд 5</vt:lpstr>
      <vt:lpstr> «Только там, где есть общественная жизнь,     Есть потребность и возможность САМОУПРАВЛЕНИЯ.     Где ее нет, всякое САМОУПРАВЛЕНИЕ     Выродится в фикцию или игру»                                                                                                     С.И. Гессен </vt:lpstr>
      <vt:lpstr>Слайд 7</vt:lpstr>
      <vt:lpstr>           Поздравление кл.руководителя с днем рождения</vt:lpstr>
      <vt:lpstr>         Работа в группах</vt:lpstr>
      <vt:lpstr>Принципы:</vt:lpstr>
      <vt:lpstr>Самоуправленческая деятельность осуществляется в разных видах:</vt:lpstr>
      <vt:lpstr>Слайд 12</vt:lpstr>
      <vt:lpstr>Слайд 13</vt:lpstr>
      <vt:lpstr>Ожидаемые результаты:</vt:lpstr>
      <vt:lpstr>Возможные негативные последствия:</vt:lpstr>
      <vt:lpstr>Источники картинок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user1</dc:creator>
  <cp:lastModifiedBy>Nina</cp:lastModifiedBy>
  <cp:revision>42</cp:revision>
  <dcterms:created xsi:type="dcterms:W3CDTF">2013-12-03T12:41:14Z</dcterms:created>
  <dcterms:modified xsi:type="dcterms:W3CDTF">2018-03-26T21:24:18Z</dcterms:modified>
</cp:coreProperties>
</file>