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76" r:id="rId2"/>
    <p:sldId id="287" r:id="rId3"/>
    <p:sldId id="288" r:id="rId4"/>
    <p:sldId id="289" r:id="rId5"/>
    <p:sldId id="290" r:id="rId6"/>
    <p:sldId id="291" r:id="rId7"/>
    <p:sldId id="292" r:id="rId8"/>
    <p:sldId id="301" r:id="rId9"/>
    <p:sldId id="302" r:id="rId10"/>
    <p:sldId id="303" r:id="rId11"/>
    <p:sldId id="29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0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990000"/>
    <a:srgbClr val="D60093"/>
    <a:srgbClr val="15BB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94660" autoAdjust="0"/>
  </p:normalViewPr>
  <p:slideViewPr>
    <p:cSldViewPr>
      <p:cViewPr varScale="1">
        <p:scale>
          <a:sx n="82" d="100"/>
          <a:sy n="82" d="100"/>
        </p:scale>
        <p:origin x="-4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121F8-B6B0-46C6-93E2-D4230704168F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281BC-2515-47FF-B866-7C5EE373A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81BC-2515-47FF-B866-7C5EE373AD1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33795" name="Picture 3" descr="minispi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379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33797" name="Picture 5" descr="minispir"/>
          <p:cNvPicPr>
            <a:picLocks noChangeAspect="1" noChangeArrowheads="1"/>
          </p:cNvPicPr>
          <p:nvPr/>
        </p:nvPicPr>
        <p:blipFill>
          <a:blip r:embed="rId4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72" name="Picture 4" descr="minispir"/>
          <p:cNvPicPr>
            <a:picLocks noChangeAspect="1" noChangeArrowheads="1"/>
          </p:cNvPicPr>
          <p:nvPr/>
        </p:nvPicPr>
        <p:blipFill>
          <a:blip r:embed="rId14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2773" name="Picture 5" descr="minispir"/>
          <p:cNvPicPr>
            <a:picLocks noChangeAspect="1" noChangeArrowheads="1"/>
          </p:cNvPicPr>
          <p:nvPr/>
        </p:nvPicPr>
        <p:blipFill>
          <a:blip r:embed="rId14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 dirty="0"/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 advTm="15031">
    <p:wipe dir="d"/>
    <p:sndAc>
      <p:stSnd>
        <p:snd r:embed="rId13" name="drumroll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deouroki.net/webinar/osobiennosti-orghanizatsii-proiektnoi-dieiatiel-nosti-uchashchikhsia.html?utm_source=jc&amp;utm_medium=email&amp;utm_campaign=all&amp;utm_content=webinar&amp;utm_term=20170115webinar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892380" cy="1918566"/>
          </a:xfrm>
          <a:solidFill>
            <a:schemeClr val="tx2">
              <a:lumMod val="90000"/>
            </a:schemeClr>
          </a:solidFill>
          <a:ln w="3810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>ДЕПАРТАМЕНТ  ОБРАЗОВАНИЯ  ГОРОДА  МОСКВЫ</a:t>
            </a:r>
            <a:r>
              <a:rPr lang="ru-RU" sz="1400" b="1" i="1" dirty="0" smtClean="0">
                <a:solidFill>
                  <a:srgbClr val="002060"/>
                </a:solidFill>
                <a:latin typeface="Georgia" pitchFamily="18" charset="0"/>
              </a:rPr>
              <a:t> </a:t>
            </a:r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x-none" sz="1400" b="1" smtClean="0">
                <a:solidFill>
                  <a:srgbClr val="002060"/>
                </a:solidFill>
                <a:latin typeface="Georgia" pitchFamily="18" charset="0"/>
              </a:rPr>
              <a:t> ГОСУДАРСТВЕННОЕ    БЮДЖЕТНОЕ</a:t>
            </a:r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x-none" sz="1400" b="1" smtClean="0">
                <a:solidFill>
                  <a:srgbClr val="002060"/>
                </a:solidFill>
                <a:latin typeface="Georgia" pitchFamily="18" charset="0"/>
              </a:rPr>
              <a:t>П Р О Ф Е С С И О Н А Л Ь Н О Е   О Б Р А З О В А Т Е Л Ь Н О Е  У Ч Р Е Ж Д Е Н И Е</a:t>
            </a:r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</a:t>
            </a:r>
            <a:r>
              <a:rPr lang="x-none" sz="1400" b="1" smtClean="0">
                <a:solidFill>
                  <a:srgbClr val="002060"/>
                </a:solidFill>
                <a:latin typeface="Georgia" pitchFamily="18" charset="0"/>
              </a:rPr>
              <a:t>г о р о д а   М о с к в ы</a:t>
            </a:r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                                                                                          </a:t>
            </a:r>
            <a:r>
              <a:rPr lang="x-none" sz="2000" b="1" smtClean="0">
                <a:solidFill>
                  <a:srgbClr val="002060"/>
                </a:solidFill>
                <a:latin typeface="Georgia" pitchFamily="18" charset="0"/>
              </a:rPr>
              <a:t>«К</a:t>
            </a:r>
            <a:r>
              <a:rPr lang="ru-RU" sz="2000" b="1" dirty="0" err="1" smtClean="0">
                <a:solidFill>
                  <a:srgbClr val="002060"/>
                </a:solidFill>
                <a:latin typeface="Georgia" pitchFamily="18" charset="0"/>
              </a:rPr>
              <a:t>олледж</a:t>
            </a:r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  железнодорожного и городского транспорта</a:t>
            </a:r>
            <a:r>
              <a:rPr lang="x-none" sz="2000" b="1" smtClean="0">
                <a:solidFill>
                  <a:srgbClr val="002060"/>
                </a:solidFill>
                <a:latin typeface="Georgia" pitchFamily="18" charset="0"/>
              </a:rPr>
              <a:t>»</a:t>
            </a:r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x-none" sz="1400" b="1" cap="all" smtClean="0">
                <a:solidFill>
                  <a:srgbClr val="002060"/>
                </a:solidFill>
                <a:latin typeface="Georgia" pitchFamily="18" charset="0"/>
              </a:rPr>
              <a:t> 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rgbClr val="D60093"/>
                </a:solidFill>
              </a:rPr>
              <a:t/>
            </a:r>
            <a:br>
              <a:rPr lang="ru-RU" sz="1400" dirty="0" smtClean="0">
                <a:solidFill>
                  <a:srgbClr val="D60093"/>
                </a:solidFill>
              </a:rPr>
            </a:br>
            <a:r>
              <a:rPr lang="ru-RU" sz="1400" b="1" dirty="0" smtClean="0">
                <a:solidFill>
                  <a:srgbClr val="D60093"/>
                </a:solidFill>
              </a:rPr>
              <a:t> </a:t>
            </a:r>
            <a:r>
              <a:rPr lang="ru-RU" sz="1400" b="1" i="1" u="sng" dirty="0" smtClean="0"/>
              <a:t/>
            </a:r>
            <a:br>
              <a:rPr lang="ru-RU" sz="1400" b="1" i="1" u="sng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988840"/>
            <a:ext cx="7715304" cy="4583432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ОСОБЕННОСТИ ОРГАНИЗАЦИИ ПРОЕКТНОЙ ДЕЯТЕЛЬНОСТИ ОБУЧАЮЩИХСЯ</a:t>
            </a:r>
          </a:p>
          <a:p>
            <a:endParaRPr lang="ru-RU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l"/>
            <a:r>
              <a:rPr lang="ru-RU" dirty="0" smtClean="0">
                <a:solidFill>
                  <a:srgbClr val="D60093"/>
                </a:solidFill>
              </a:rPr>
              <a:t>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2000" b="1" dirty="0" smtClean="0">
                <a:solidFill>
                  <a:srgbClr val="002060"/>
                </a:solidFill>
              </a:rPr>
              <a:t>  Приютская Л.Н., методист по учебной работе ГБПОУ КЖГТ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Tm="15031">
    <p:wipe dir="d"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643866" cy="114300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990000"/>
                </a:solidFill>
                <a:latin typeface="Constantia" pitchFamily="18" charset="0"/>
              </a:rPr>
              <a:t>По продолжительности выполнения проекты бывают :</a:t>
            </a:r>
            <a:endParaRPr lang="ru-RU" sz="32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1535113"/>
            <a:ext cx="3354412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1538" y="1428736"/>
            <a:ext cx="357190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</a:rPr>
              <a:t>1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smtClean="0">
                <a:solidFill>
                  <a:srgbClr val="990000"/>
                </a:solidFill>
              </a:rPr>
              <a:t>Мини – проект </a:t>
            </a:r>
            <a:r>
              <a:rPr lang="ru-RU" b="1" dirty="0" smtClean="0">
                <a:solidFill>
                  <a:schemeClr val="bg1"/>
                </a:solidFill>
              </a:rPr>
              <a:t>, укладывающийся в одно занятие или являющееся фрагментом учебного занятия.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2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smtClean="0">
                <a:solidFill>
                  <a:srgbClr val="990000"/>
                </a:solidFill>
              </a:rPr>
              <a:t>Краткосрочные</a:t>
            </a:r>
            <a:r>
              <a:rPr lang="ru-RU" b="1" dirty="0" smtClean="0">
                <a:solidFill>
                  <a:schemeClr val="bg1"/>
                </a:solidFill>
              </a:rPr>
              <a:t> проекты, охватывающие 5-6 учебных занятий.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28736"/>
            <a:ext cx="4213255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</a:rPr>
              <a:t>3.Долгосрочные</a:t>
            </a:r>
            <a:r>
              <a:rPr lang="ru-RU" b="1" dirty="0" smtClean="0">
                <a:solidFill>
                  <a:schemeClr val="bg1"/>
                </a:solidFill>
              </a:rPr>
              <a:t> , реализуемые в течение нескольких месяцев.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91480" cy="130971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990000"/>
                </a:solidFill>
                <a:latin typeface="Georgia" pitchFamily="18" charset="0"/>
              </a:rPr>
              <a:t>Основные требования к использованию метода проектов</a:t>
            </a:r>
            <a:endParaRPr lang="ru-RU" sz="3200" b="1" dirty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791480" cy="5000660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 lvl="0"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/>
              <a:t> </a:t>
            </a:r>
            <a:r>
              <a:rPr lang="ru-RU" sz="2400" b="1" i="1" dirty="0" smtClean="0">
                <a:solidFill>
                  <a:srgbClr val="15BB15"/>
                </a:solidFill>
              </a:rPr>
              <a:t>Наличие значимой</a:t>
            </a:r>
            <a:r>
              <a:rPr lang="ru-RU" sz="2400" b="1" i="1" dirty="0" smtClean="0">
                <a:solidFill>
                  <a:srgbClr val="002060"/>
                </a:solidFill>
              </a:rPr>
              <a:t> в исследовательском, творческом значении проблемы.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15BB15"/>
                </a:solidFill>
              </a:rPr>
              <a:t>Значимост</a:t>
            </a:r>
            <a:r>
              <a:rPr lang="ru-RU" sz="2400" b="1" i="1" dirty="0" smtClean="0">
                <a:solidFill>
                  <a:srgbClr val="002060"/>
                </a:solidFill>
              </a:rPr>
              <a:t>ь(теоретическая, познавательная, практическая)предполагаемых результатов.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 </a:t>
            </a:r>
            <a:r>
              <a:rPr lang="ru-RU" sz="2400" b="1" i="1" dirty="0" smtClean="0">
                <a:solidFill>
                  <a:srgbClr val="15BB15"/>
                </a:solidFill>
              </a:rPr>
              <a:t>Самостоятельная</a:t>
            </a:r>
            <a:r>
              <a:rPr lang="ru-RU" sz="2400" b="1" i="1" dirty="0" smtClean="0">
                <a:solidFill>
                  <a:srgbClr val="002060"/>
                </a:solidFill>
              </a:rPr>
              <a:t>(индивидуальная, парная, групповая) деятельность участников проекта.</a:t>
            </a:r>
          </a:p>
          <a:p>
            <a:r>
              <a:rPr lang="ru-RU" sz="2400" b="1" i="1" dirty="0" smtClean="0">
                <a:solidFill>
                  <a:srgbClr val="15BB15"/>
                </a:solidFill>
              </a:rPr>
              <a:t>Структурирование</a:t>
            </a:r>
            <a:r>
              <a:rPr lang="ru-RU" sz="2400" b="1" i="1" dirty="0" smtClean="0">
                <a:solidFill>
                  <a:srgbClr val="002060"/>
                </a:solidFill>
              </a:rPr>
              <a:t> содержательной части проекта с указанием поэтапных результатов.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Использование исследовательских методов.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20042" cy="1143008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990000"/>
                </a:solidFill>
                <a:latin typeface="Georgia" pitchFamily="18" charset="0"/>
              </a:rPr>
              <a:t>Этапы проектной деятельност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357298"/>
            <a:ext cx="7791480" cy="5286412"/>
          </a:xfrm>
          <a:blipFill>
            <a:blip r:embed="rId4" cstate="print"/>
            <a:tile tx="0" ty="0" sx="100000" sy="100000" flip="none" algn="tl"/>
          </a:blipFill>
        </p:spPr>
        <p:txBody>
          <a:bodyPr numCol="2"/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Формулировка темы </a:t>
            </a:r>
            <a:r>
              <a:rPr lang="ru-RU" sz="1800" dirty="0" smtClean="0">
                <a:solidFill>
                  <a:schemeClr val="bg1"/>
                </a:solidFill>
              </a:rPr>
              <a:t>проекта.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Определение объекта</a:t>
            </a:r>
            <a:r>
              <a:rPr lang="ru-RU" sz="1800" dirty="0" smtClean="0">
                <a:solidFill>
                  <a:schemeClr val="bg1"/>
                </a:solidFill>
              </a:rPr>
              <a:t>(что необходимо изучить) и предмета(под каким углом зрения?)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Определение проблемы </a:t>
            </a:r>
            <a:r>
              <a:rPr lang="ru-RU" sz="1800" dirty="0" smtClean="0">
                <a:solidFill>
                  <a:schemeClr val="bg1"/>
                </a:solidFill>
              </a:rPr>
              <a:t>и вытекающей из него цели (создание (разработка, оформление, изготовление, конструирование)проектного продукта.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Определение задач </a:t>
            </a:r>
            <a:r>
              <a:rPr lang="ru-RU" sz="1800" dirty="0" smtClean="0">
                <a:solidFill>
                  <a:schemeClr val="bg1"/>
                </a:solidFill>
              </a:rPr>
              <a:t>исследования(что нужно сделать , чтобы достичь цели исследования).</a:t>
            </a: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Выдвижение гипотезы </a:t>
            </a:r>
            <a:r>
              <a:rPr lang="ru-RU" sz="1800" dirty="0" smtClean="0">
                <a:solidFill>
                  <a:schemeClr val="bg1"/>
                </a:solidFill>
              </a:rPr>
              <a:t>(предположения их решения).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Обсуждение методов </a:t>
            </a:r>
            <a:r>
              <a:rPr lang="ru-RU" sz="1800" dirty="0" smtClean="0">
                <a:solidFill>
                  <a:schemeClr val="bg1"/>
                </a:solidFill>
              </a:rPr>
              <a:t>исследования.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Обсуждение спосо</a:t>
            </a:r>
            <a:r>
              <a:rPr lang="ru-RU" sz="1800" dirty="0" smtClean="0">
                <a:solidFill>
                  <a:schemeClr val="bg1"/>
                </a:solidFill>
              </a:rPr>
              <a:t>бов оформления результатов проекта.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Сбор, система</a:t>
            </a:r>
            <a:r>
              <a:rPr lang="ru-RU" sz="1800" dirty="0" smtClean="0">
                <a:solidFill>
                  <a:schemeClr val="bg1"/>
                </a:solidFill>
              </a:rPr>
              <a:t>тизация  и анализ полученных данных.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15BB15"/>
                </a:solidFill>
              </a:rPr>
              <a:t>Подведение итогов</a:t>
            </a:r>
            <a:r>
              <a:rPr lang="ru-RU" sz="1800" dirty="0" smtClean="0">
                <a:solidFill>
                  <a:schemeClr val="bg1"/>
                </a:solidFill>
              </a:rPr>
              <a:t>, оформление результатов и их презентация.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Формулирование выводов и выдвижение новых проблем.</a:t>
            </a:r>
          </a:p>
          <a:p>
            <a:pPr>
              <a:buFont typeface="Arial" pitchFamily="34" charset="0"/>
              <a:buChar char="•"/>
            </a:pP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20042" cy="130971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990000"/>
                </a:solidFill>
                <a:latin typeface="Georgia" pitchFamily="18" charset="0"/>
              </a:rPr>
              <a:t>Организация проектной деятельности обучающихся</a:t>
            </a:r>
            <a:endParaRPr lang="ru-RU" sz="3200" b="1" dirty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791480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Этап 1. Погружение в проблему</a:t>
            </a:r>
            <a:r>
              <a:rPr lang="ru-RU" dirty="0" smtClean="0">
                <a:solidFill>
                  <a:srgbClr val="7030A0"/>
                </a:solidFill>
                <a:latin typeface="Georgia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Деятельность педагога :                       </a:t>
            </a:r>
            <a:r>
              <a:rPr lang="ru-RU" i="1" dirty="0" smtClean="0">
                <a:solidFill>
                  <a:srgbClr val="7030A0"/>
                </a:solidFill>
              </a:rPr>
              <a:t>формулирует проблему проекта, сюжетную ситуацию, цели и задачи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Деятельность обучающегося :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 осуществляют личностное присвоение проблемы, вживание в ситуацию, принятие, уточнение, конкретизация цели и задач.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86742" cy="142876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Этап 2.Организация деятельности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620000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Деятельность  педагога               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Предлагает :                                         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спланировать деятельность по решению задач проекта (установить график «рабочий график»);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при организации групповой работы распределить амплуа и обязанности в группах ( например, аналитик, генератор идей, новатор, инициатор);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возможные формы представления результатов проекта. 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Деятельность обучающегося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Осуществляют: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планирование работы;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разбивку на группы и распределение обязанностей в группе;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выбор формы и способов представления информации</a:t>
            </a:r>
            <a:r>
              <a:rPr lang="ru-RU" sz="1800" dirty="0" smtClean="0">
                <a:solidFill>
                  <a:srgbClr val="7030A0"/>
                </a:solidFill>
              </a:rPr>
              <a:t>.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91480" cy="130971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Этап 3.Осуществление деятельности 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00174"/>
            <a:ext cx="779148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Деятельность педагога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Не участвует , но 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консультирует по необходимости обучающихся;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ненавязчиво контролирует;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ориентирует в поле необходимой информации;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консультирует по презентации результатов.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Деятельность обучающихся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Работают активно и самостоятельно: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 поиску , сбору и структурированию необходимой информации;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консультируются по необходимости;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подготавливают презентацию результатов.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91480" cy="130971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Этап 4. Презентация, самоанализ и самооценка результатов.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79148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/>
          <a:lstStyle/>
          <a:p>
            <a:r>
              <a:rPr lang="ru-RU" sz="1800" b="1" dirty="0" smtClean="0">
                <a:solidFill>
                  <a:srgbClr val="990000"/>
                </a:solidFill>
              </a:rPr>
              <a:t>Деятельность педагога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Принимает итоговый отчет: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Обобщает и резюмирует полученные результаты;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Подводит итоги обучения.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Оценивает :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Привлечение знаний из других областей;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Доказательства принимаемых решений, умение аргументировать свои решения, выводы;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Активность каждого участника проекта с учетом его индивидуальных особенностей;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Характер общения и взаимопомощи участников проекта;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Эстетику оформления результатов  проведенного проекта.</a:t>
            </a:r>
          </a:p>
          <a:p>
            <a:r>
              <a:rPr lang="ru-RU" sz="1800" b="1" dirty="0" smtClean="0">
                <a:solidFill>
                  <a:srgbClr val="990000"/>
                </a:solidFill>
              </a:rPr>
              <a:t>Деятельность обучающихся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Демонстрируют: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Понимание проблемы, цели и задачи;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Умение планировать и осуществлять работу;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Найденный способ решения проблемы;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Осуществляют: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Рефлексию деятельности и результатов;</a:t>
            </a:r>
          </a:p>
          <a:p>
            <a:r>
              <a:rPr lang="ru-RU" sz="1800" dirty="0" err="1" smtClean="0">
                <a:solidFill>
                  <a:srgbClr val="7030A0"/>
                </a:solidFill>
              </a:rPr>
              <a:t>Взаимооценку</a:t>
            </a:r>
            <a:r>
              <a:rPr lang="ru-RU" sz="1800" dirty="0" smtClean="0">
                <a:solidFill>
                  <a:srgbClr val="7030A0"/>
                </a:solidFill>
              </a:rPr>
              <a:t> деятельности и ее  результативности.</a:t>
            </a:r>
          </a:p>
          <a:p>
            <a:endParaRPr lang="ru-RU" sz="18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91480" cy="1309710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Оптимальная схема распределения участников по группам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79148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1. </a:t>
            </a:r>
            <a:r>
              <a:rPr lang="ru-RU" sz="2800" b="1" u="sng" dirty="0" smtClean="0">
                <a:solidFill>
                  <a:srgbClr val="002060"/>
                </a:solidFill>
              </a:rPr>
              <a:t>Определяется</a:t>
            </a:r>
            <a:r>
              <a:rPr lang="ru-RU" sz="2800" b="1" dirty="0" smtClean="0">
                <a:solidFill>
                  <a:srgbClr val="002060"/>
                </a:solidFill>
              </a:rPr>
              <a:t> минимальный и максимальный размер проектной группы.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2.</a:t>
            </a:r>
            <a:r>
              <a:rPr lang="ru-RU" sz="2800" b="1" u="sng" dirty="0" smtClean="0">
                <a:solidFill>
                  <a:srgbClr val="002060"/>
                </a:solidFill>
              </a:rPr>
              <a:t>Конкретизируется</a:t>
            </a:r>
            <a:r>
              <a:rPr lang="ru-RU" sz="2800" b="1" dirty="0" smtClean="0">
                <a:solidFill>
                  <a:srgbClr val="002060"/>
                </a:solidFill>
              </a:rPr>
              <a:t> роль каждого участника проекта.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3. </a:t>
            </a:r>
            <a:r>
              <a:rPr lang="ru-RU" sz="2800" b="1" u="sng" dirty="0" smtClean="0">
                <a:solidFill>
                  <a:srgbClr val="002060"/>
                </a:solidFill>
              </a:rPr>
              <a:t>Участники распределяются </a:t>
            </a:r>
            <a:r>
              <a:rPr lang="ru-RU" sz="2800" b="1" dirty="0" smtClean="0">
                <a:solidFill>
                  <a:srgbClr val="002060"/>
                </a:solidFill>
              </a:rPr>
              <a:t>по группам в соответствии с предполагаемой деятельностью на разных этапах проекта.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20042" cy="130971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Паспорт проекта содержит: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43050"/>
            <a:ext cx="7720042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название проекта;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название учебного заведения;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сведения о руководителе и исполнителе проекта;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цель и задачи проекта;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учебная дисциплина;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название профессии (специальности);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актуальность и значимость проекта;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15304" cy="1357322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Проектная папка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791480" cy="5000660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Паспорт проекта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Собранная информация по теме проекта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Записи идей, гипотез, решений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Результаты исследования в таблицах, графиках, диаграммах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Отчеты о совещаниях проектных групп, проведенных дискуссиях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Промежуточные отчеты группы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Эскизы, чертежи, наброски и другие рабочие материалы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5728"/>
            <a:ext cx="7720042" cy="1238272"/>
          </a:xfrm>
          <a:solidFill>
            <a:schemeClr val="tx2">
              <a:lumMod val="90000"/>
            </a:schemeClr>
          </a:solid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2800" b="1" dirty="0" smtClean="0">
                <a:solidFill>
                  <a:srgbClr val="990000"/>
                </a:solidFill>
                <a:latin typeface="Georgia" pitchFamily="18" charset="0"/>
              </a:rPr>
              <a:t>Актуальность проектной деятельности обучающихся определяется:</a:t>
            </a:r>
            <a:endParaRPr lang="ru-RU" sz="2800" b="1" dirty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71612"/>
            <a:ext cx="7791480" cy="5072098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 bwMode="auto">
          <a:xfrm flipV="1">
            <a:off x="1214414" y="2428868"/>
            <a:ext cx="1428760" cy="357190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 bwMode="auto">
          <a:xfrm flipV="1">
            <a:off x="1142976" y="4643446"/>
            <a:ext cx="1500198" cy="357190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1571612"/>
            <a:ext cx="61436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Возросшими требованиями </a:t>
            </a:r>
          </a:p>
          <a:p>
            <a:pPr marL="342900" indent="-342900"/>
            <a:r>
              <a:rPr lang="ru-RU" sz="2400" b="1" dirty="0" smtClean="0">
                <a:solidFill>
                  <a:srgbClr val="7030A0"/>
                </a:solidFill>
              </a:rPr>
              <a:t> к универсальности знаний обучающихся.</a:t>
            </a:r>
          </a:p>
          <a:p>
            <a:pPr marL="342900" indent="-342900"/>
            <a:endParaRPr lang="ru-RU" sz="2400" dirty="0" smtClean="0">
              <a:solidFill>
                <a:srgbClr val="7030A0"/>
              </a:solidFill>
            </a:endParaRPr>
          </a:p>
          <a:p>
            <a:pPr marL="342900" indent="-342900"/>
            <a:endParaRPr lang="ru-RU" sz="2400" dirty="0" smtClean="0">
              <a:solidFill>
                <a:srgbClr val="7030A0"/>
              </a:solidFill>
            </a:endParaRPr>
          </a:p>
          <a:p>
            <a:pPr marL="342900" indent="-342900"/>
            <a:endParaRPr lang="ru-RU" sz="2400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sz="2400" b="1" dirty="0" smtClean="0">
                <a:solidFill>
                  <a:srgbClr val="7030A0"/>
                </a:solidFill>
              </a:rPr>
              <a:t>2. Необходимостью в образовательных технологиях, реализующих связь обучения с жизнью и формирующих активную самостоятельную позицию обучающегося.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91480" cy="1357322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Конечный продукт проекта может быть представлен в виде :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43050"/>
            <a:ext cx="7720042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/>
          <a:lstStyle/>
          <a:p>
            <a:r>
              <a:rPr lang="ru-RU" sz="2800" dirty="0" err="1" smtClean="0">
                <a:solidFill>
                  <a:srgbClr val="002060"/>
                </a:solidFill>
                <a:latin typeface="Georgia" pitchFamily="18" charset="0"/>
              </a:rPr>
              <a:t>веб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 – сайта;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атласа 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видео –фильма, видео – клипа;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коллекции;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дизайн – макета;</a:t>
            </a:r>
          </a:p>
          <a:p>
            <a:r>
              <a:rPr lang="ru-RU" sz="2800" dirty="0" err="1" smtClean="0">
                <a:solidFill>
                  <a:srgbClr val="002060"/>
                </a:solidFill>
                <a:latin typeface="Georgia" pitchFamily="18" charset="0"/>
              </a:rPr>
              <a:t>мультимедийного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 продукта;</a:t>
            </a:r>
          </a:p>
          <a:p>
            <a:endParaRPr lang="ru-RU" sz="2800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письма, публикации;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путеводителя ; рекламного проспекта;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серии иллюстраций;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справочника, словаря, дневника путешествий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91480" cy="1428760"/>
          </a:xfrm>
          <a:blipFill>
            <a:blip r:embed="rId4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Структура публичного выступления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43050"/>
            <a:ext cx="7791480" cy="49292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3"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            1.</a:t>
            </a:r>
          </a:p>
          <a:p>
            <a:pPr algn="ctr"/>
            <a:r>
              <a:rPr lang="ru-RU" sz="2400" b="1" dirty="0" smtClean="0">
                <a:solidFill>
                  <a:srgbClr val="D60093"/>
                </a:solidFill>
                <a:latin typeface="Georgia" pitchFamily="18" charset="0"/>
              </a:rPr>
              <a:t>Вступление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 – обращение к аудитории и сообщение цели выступления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  2.</a:t>
            </a:r>
          </a:p>
          <a:p>
            <a:pPr algn="ctr"/>
            <a:r>
              <a:rPr lang="ru-RU" sz="2400" b="1" dirty="0" smtClean="0">
                <a:solidFill>
                  <a:srgbClr val="D60093"/>
                </a:solidFill>
              </a:rPr>
              <a:t>Основная часть – </a:t>
            </a:r>
            <a:r>
              <a:rPr lang="ru-RU" sz="2400" b="1" dirty="0" smtClean="0">
                <a:solidFill>
                  <a:srgbClr val="002060"/>
                </a:solidFill>
              </a:rPr>
              <a:t>изложение информации.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 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         3.</a:t>
            </a:r>
          </a:p>
          <a:p>
            <a:pPr algn="ctr"/>
            <a:r>
              <a:rPr lang="ru-RU" sz="2400" b="1" dirty="0" smtClean="0">
                <a:solidFill>
                  <a:srgbClr val="D60093"/>
                </a:solidFill>
              </a:rPr>
              <a:t>Заключение</a:t>
            </a:r>
            <a:r>
              <a:rPr lang="ru-RU" sz="2400" b="1" dirty="0" smtClean="0">
                <a:solidFill>
                  <a:srgbClr val="002060"/>
                </a:solidFill>
              </a:rPr>
              <a:t> – обобщение сказанного.</a:t>
            </a:r>
          </a:p>
        </p:txBody>
      </p:sp>
    </p:spTree>
  </p:cSld>
  <p:clrMapOvr>
    <a:masterClrMapping/>
  </p:clrMapOvr>
  <p:transition spd="slow" advTm="15031">
    <p:wipe dir="d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91480" cy="130971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Общие критерии оценивания проекта: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71612"/>
            <a:ext cx="7791480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Планирование и раскрытие плана, развитие темы.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Сбор информации.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Выбор и использование методов и приемов.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Анализ информации.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Личное участие.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Презентация результатов проекта.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91480" cy="1357322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Рекомендации по организации  проектной деятельности обучающихся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43050"/>
            <a:ext cx="7720042" cy="50006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Тщательная подготовка педагога.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В начале учебного года необходимо  выделить конкретные темы, вопросы , разделы программы конкретного курса  по которым желательно провести проект.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Достаточно крупных проектов по  дисциплине может быть 1-3 (в зависимости от количества отведенных часов).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Проведение проекта охватывает 5-8 занятий , если проект рассчитан на аудиторные часы.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Защита проектов проводится на итоговом занятии.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Результаты выполненных  проектов  должны быть материальны.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Поэтапная работа над проектом – залог успеха.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91480" cy="142876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Используемые источники</a:t>
            </a: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43050"/>
            <a:ext cx="7791480" cy="4857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hlinkClick r:id="rId4"/>
              </a:rPr>
              <a:t>https://videouroki.net/webinar/osobiennosti-orghanizatsii-proiektnoi-dieiatiel-nosti-uchashchikhsia.html?utm_source=jc&amp;utm_medium=email&amp;utm_campaign=all&amp;utm_content=webinar&amp;utm_term=20170115webinar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28604"/>
            <a:ext cx="7620000" cy="6143668"/>
          </a:xfrm>
          <a:blipFill>
            <a:blip r:embed="rId3" cstate="print"/>
            <a:tile tx="0" ty="0" sx="100000" sy="100000" flip="none" algn="tl"/>
          </a:blip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sz="7200" dirty="0" smtClean="0">
              <a:ln>
                <a:solidFill>
                  <a:schemeClr val="tx2">
                    <a:lumMod val="90000"/>
                  </a:schemeClr>
                </a:solidFill>
              </a:ln>
              <a:latin typeface="Constantia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7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>ЗА </a:t>
            </a:r>
            <a:r>
              <a:rPr lang="ru-R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>ВНИМАНИЕ</a:t>
            </a:r>
            <a:endParaRPr lang="ru-RU" sz="6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slow" advTm="15031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86742" cy="1071570"/>
          </a:xfrm>
          <a:solidFill>
            <a:schemeClr val="tx2">
              <a:lumMod val="90000"/>
            </a:schemeClr>
          </a:solid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/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/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/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990000"/>
                </a:solidFill>
                <a:latin typeface="Georgia" pitchFamily="18" charset="0"/>
              </a:rPr>
              <a:t>Метод проектов обеспечивает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85860"/>
            <a:ext cx="7791480" cy="500066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Активную позицию в обучении.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Формирование результатов обучения и общих компетенций по профессии(специальности).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Развитие познавательного интереса у обучающихся.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Связь обучения с жизнью.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«Начните заниматься тем, что вам нравится и вам не придется работать ни одного дня в жизни»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>Конфуций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20042" cy="1143008"/>
          </a:xfrm>
          <a:solidFill>
            <a:schemeClr val="tx2">
              <a:lumMod val="90000"/>
            </a:schemeClr>
          </a:solid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990000"/>
                </a:solidFill>
                <a:latin typeface="Georgia" pitchFamily="18" charset="0"/>
              </a:rPr>
              <a:t>С точки зрения обучающихся проект – это возможность :</a:t>
            </a:r>
            <a:r>
              <a:rPr lang="ru-RU" b="1" dirty="0" smtClean="0">
                <a:solidFill>
                  <a:srgbClr val="990000"/>
                </a:solidFill>
                <a:latin typeface="Georgia" pitchFamily="18" charset="0"/>
              </a:rPr>
              <a:t> </a:t>
            </a:r>
            <a:r>
              <a:rPr lang="ru-RU" dirty="0" smtClean="0">
                <a:solidFill>
                  <a:srgbClr val="990000"/>
                </a:solidFill>
              </a:rPr>
              <a:t/>
            </a:r>
            <a:br>
              <a:rPr lang="ru-RU" dirty="0" smtClean="0">
                <a:solidFill>
                  <a:srgbClr val="990000"/>
                </a:solidFill>
              </a:rPr>
            </a:b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357298"/>
            <a:ext cx="7720042" cy="5214974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B050"/>
                </a:solidFill>
              </a:rPr>
              <a:t>делать </a:t>
            </a:r>
            <a:r>
              <a:rPr lang="ru-RU" sz="2800" b="1" i="1" dirty="0" smtClean="0">
                <a:solidFill>
                  <a:srgbClr val="002060"/>
                </a:solidFill>
              </a:rPr>
              <a:t>самостоятельно что то интересное (одному или в группе) 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B050"/>
                </a:solidFill>
              </a:rPr>
              <a:t>максимально использовать </a:t>
            </a:r>
            <a:r>
              <a:rPr lang="ru-RU" sz="2800" b="1" i="1" dirty="0" smtClean="0">
                <a:solidFill>
                  <a:srgbClr val="002060"/>
                </a:solidFill>
              </a:rPr>
              <a:t>свои возможности;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B050"/>
                </a:solidFill>
              </a:rPr>
              <a:t>поиск и критическое осмысление </a:t>
            </a:r>
            <a:r>
              <a:rPr lang="ru-RU" sz="2800" b="1" i="1" dirty="0" smtClean="0">
                <a:solidFill>
                  <a:srgbClr val="002060"/>
                </a:solidFill>
              </a:rPr>
              <a:t>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B050"/>
                </a:solidFill>
              </a:rPr>
              <a:t>освоение</a:t>
            </a:r>
            <a:r>
              <a:rPr lang="ru-RU" sz="2800" b="1" i="1" dirty="0" smtClean="0">
                <a:solidFill>
                  <a:srgbClr val="002060"/>
                </a:solidFill>
              </a:rPr>
              <a:t> методов исследования;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B050"/>
                </a:solidFill>
              </a:rPr>
              <a:t>Практическое применение </a:t>
            </a:r>
            <a:r>
              <a:rPr lang="ru-RU" sz="2800" b="1" i="1" dirty="0" smtClean="0">
                <a:solidFill>
                  <a:srgbClr val="002060"/>
                </a:solidFill>
              </a:rPr>
              <a:t>знаний, умений, навыков в нестандартных ситуациях.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15304" cy="1643074"/>
          </a:xfrm>
          <a:solidFill>
            <a:schemeClr val="tx2">
              <a:lumMod val="90000"/>
            </a:schemeClr>
          </a:solid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990000"/>
                </a:solidFill>
                <a:latin typeface="Georgia" pitchFamily="18" charset="0"/>
              </a:rPr>
              <a:t>С точки зрения педагога , </a:t>
            </a:r>
            <a:br>
              <a:rPr lang="ru-RU" sz="2800" b="1" dirty="0" smtClean="0">
                <a:solidFill>
                  <a:srgbClr val="99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0000"/>
                </a:solidFill>
                <a:latin typeface="Georgia" pitchFamily="18" charset="0"/>
              </a:rPr>
              <a:t>проект позволяет вырабатывать и развивать специфические умения, навыки и компетенции: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857364"/>
            <a:ext cx="7720042" cy="464347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B050"/>
                </a:solidFill>
              </a:rPr>
              <a:t>постановку цели </a:t>
            </a:r>
            <a:r>
              <a:rPr lang="ru-RU" sz="2800" b="1" dirty="0" smtClean="0">
                <a:solidFill>
                  <a:srgbClr val="002060"/>
                </a:solidFill>
              </a:rPr>
              <a:t>и задач , </a:t>
            </a:r>
            <a:r>
              <a:rPr lang="ru-RU" sz="2800" b="1" dirty="0" err="1" smtClean="0">
                <a:solidFill>
                  <a:srgbClr val="002060"/>
                </a:solidFill>
              </a:rPr>
              <a:t>целеполагание</a:t>
            </a:r>
            <a:r>
              <a:rPr lang="ru-RU" sz="2800" b="1" dirty="0" smtClean="0">
                <a:solidFill>
                  <a:srgbClr val="002060"/>
                </a:solidFill>
              </a:rPr>
              <a:t> и планирование деятельности;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B050"/>
                </a:solidFill>
              </a:rPr>
              <a:t>самоанализ</a:t>
            </a:r>
            <a:r>
              <a:rPr lang="ru-RU" sz="2800" b="1" dirty="0" smtClean="0">
                <a:solidFill>
                  <a:srgbClr val="002060"/>
                </a:solidFill>
              </a:rPr>
              <a:t> и рефлексия;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B050"/>
                </a:solidFill>
              </a:rPr>
              <a:t>поиск</a:t>
            </a:r>
            <a:r>
              <a:rPr lang="ru-RU" sz="2800" b="1" dirty="0" smtClean="0">
                <a:solidFill>
                  <a:srgbClr val="002060"/>
                </a:solidFill>
              </a:rPr>
              <a:t> и критическое осмысление информации;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B050"/>
                </a:solidFill>
              </a:rPr>
              <a:t>освоение методов </a:t>
            </a:r>
            <a:r>
              <a:rPr lang="ru-RU" sz="2800" b="1" dirty="0" smtClean="0">
                <a:solidFill>
                  <a:srgbClr val="002060"/>
                </a:solidFill>
              </a:rPr>
              <a:t>исследования;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B050"/>
                </a:solidFill>
              </a:rPr>
              <a:t>практическое применение </a:t>
            </a:r>
            <a:r>
              <a:rPr lang="ru-RU" sz="2800" b="1" dirty="0" smtClean="0">
                <a:solidFill>
                  <a:srgbClr val="002060"/>
                </a:solidFill>
              </a:rPr>
              <a:t>знаний , умений, навыков в нестандартных ситуациях и др.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720042" cy="857256"/>
          </a:xfrm>
          <a:solidFill>
            <a:schemeClr val="tx2">
              <a:lumMod val="90000"/>
            </a:schemeClr>
          </a:solidFill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990000"/>
                </a:solidFill>
                <a:latin typeface="Georgia" pitchFamily="18" charset="0"/>
              </a:rPr>
              <a:t>Образовательный проект  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071546"/>
            <a:ext cx="7791480" cy="5643602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- </a:t>
            </a:r>
            <a:r>
              <a:rPr lang="ru-RU" b="1" i="1" dirty="0" smtClean="0">
                <a:solidFill>
                  <a:schemeClr val="bg1"/>
                </a:solidFill>
              </a:rPr>
              <a:t>это совместная учебно-познавательная творческая или игровая деятельность обучающихся, имеющая общую цель , согласованные методы, способы деятельности, направленная на достижение общего результата деятельности.</a:t>
            </a:r>
          </a:p>
          <a:p>
            <a:pPr lv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Проектирование - </a:t>
            </a:r>
            <a:r>
              <a:rPr lang="ru-RU" b="1" i="1" dirty="0" smtClean="0">
                <a:solidFill>
                  <a:schemeClr val="bg1"/>
                </a:solidFill>
              </a:rPr>
              <a:t>это процесс создания проекта и его фиксация в какой либо внешне выраженной форме.</a:t>
            </a:r>
          </a:p>
          <a:p>
            <a:pPr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686700" cy="1357322"/>
          </a:xfrm>
          <a:solidFill>
            <a:schemeClr val="tx2">
              <a:lumMod val="90000"/>
            </a:schemeClr>
          </a:solid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990000"/>
                </a:solidFill>
                <a:latin typeface="Georgia" pitchFamily="18" charset="0"/>
              </a:rPr>
              <a:t>Типология проектов по доминирующей </a:t>
            </a:r>
            <a:br>
              <a:rPr lang="ru-RU" sz="3200" b="1" dirty="0" smtClean="0">
                <a:solidFill>
                  <a:srgbClr val="99000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990000"/>
                </a:solidFill>
                <a:latin typeface="Georgia" pitchFamily="18" charset="0"/>
              </a:rPr>
              <a:t>в проекте деятельности</a:t>
            </a:r>
            <a:endParaRPr lang="ru-RU" sz="3200" b="1" dirty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00100" y="1535113"/>
            <a:ext cx="3497288" cy="4651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Тип проекта</a:t>
            </a:r>
            <a:endParaRPr lang="ru-RU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071538" y="1928802"/>
            <a:ext cx="3497288" cy="4625989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D60093"/>
                </a:solidFill>
                <a:latin typeface="Constantia" pitchFamily="18" charset="0"/>
              </a:rPr>
              <a:t>1.Исследовательский проект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D60093"/>
                </a:solidFill>
                <a:latin typeface="Constantia" pitchFamily="18" charset="0"/>
              </a:rPr>
              <a:t>2. Творческий проект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D60093"/>
                </a:solidFill>
                <a:latin typeface="Constantia" pitchFamily="18" charset="0"/>
              </a:rPr>
              <a:t>3. Ролевые и игровые проекты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93689"/>
          </a:xfrm>
        </p:spPr>
        <p:txBody>
          <a:bodyPr/>
          <a:lstStyle/>
          <a:p>
            <a:pPr algn="ctr"/>
            <a:endParaRPr lang="ru-RU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99000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99000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99000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99000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990000"/>
              </a:solidFill>
              <a:latin typeface="Constantia" pitchFamily="18" charset="0"/>
            </a:endParaRPr>
          </a:p>
          <a:p>
            <a:pPr algn="ctr"/>
            <a:endParaRPr lang="ru-RU" dirty="0" smtClean="0">
              <a:solidFill>
                <a:srgbClr val="990000"/>
              </a:solidFill>
              <a:latin typeface="Constantia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Цель</a:t>
            </a:r>
            <a:endParaRPr lang="ru-RU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357687" y="1928802"/>
            <a:ext cx="4329114" cy="4714908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ru-RU" sz="2000" b="1" dirty="0" smtClean="0">
                <a:solidFill>
                  <a:srgbClr val="15BB15"/>
                </a:solidFill>
                <a:latin typeface="Constantia" pitchFamily="18" charset="0"/>
              </a:rPr>
              <a:t>Получение научных знаний, обладающих признаками новизны и теоретической и практической значимости.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Constantia" pitchFamily="18" charset="0"/>
              </a:rPr>
              <a:t>Получение творческого продукта ( газета, альманах, видеоролик, праздник, экспедиция и др.)</a:t>
            </a:r>
          </a:p>
          <a:p>
            <a:r>
              <a:rPr lang="ru-RU" sz="2000" b="1" dirty="0" smtClean="0">
                <a:solidFill>
                  <a:srgbClr val="15BB15"/>
                </a:solidFill>
                <a:latin typeface="Constantia" pitchFamily="18" charset="0"/>
              </a:rPr>
              <a:t>Проектанты играют роли литературных героев, исторических или выдуманных персонажей, а результат проекта лишь намечается.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786742" cy="143985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990000"/>
                </a:solidFill>
                <a:latin typeface="Georgia" pitchFamily="18" charset="0"/>
              </a:rPr>
              <a:t>Типология проектов по предметно-содержательной области</a:t>
            </a:r>
            <a:endParaRPr lang="ru-RU" sz="3200" dirty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1714487"/>
            <a:ext cx="3425850" cy="460387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Тип проекта</a:t>
            </a:r>
            <a:endParaRPr lang="ru-RU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1538" y="2174875"/>
            <a:ext cx="3425850" cy="3951288"/>
          </a:xfrm>
          <a:blipFill>
            <a:blip r:embed="rId5" cstate="print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1. Проект с открытой координацией.</a:t>
            </a:r>
          </a:p>
          <a:p>
            <a:endParaRPr lang="ru-RU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endParaRPr lang="ru-RU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endParaRPr lang="ru-RU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2. Проект со скрытой координацией</a:t>
            </a:r>
            <a:endParaRPr lang="ru-RU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785925"/>
            <a:ext cx="4041775" cy="388949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Цель</a:t>
            </a:r>
            <a:endParaRPr lang="ru-RU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68835"/>
          </a:xfrm>
          <a:blipFill>
            <a:blip r:embed="rId5" cstate="print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>
                <a:solidFill>
                  <a:srgbClr val="15BB15"/>
                </a:solidFill>
                <a:latin typeface="Constantia" pitchFamily="18" charset="0"/>
              </a:rPr>
              <a:t>Деятельность организуется </a:t>
            </a:r>
            <a:r>
              <a:rPr lang="ru-RU" b="1" dirty="0" smtClean="0">
                <a:solidFill>
                  <a:schemeClr val="bg1"/>
                </a:solidFill>
                <a:latin typeface="Constantia" pitchFamily="18" charset="0"/>
              </a:rPr>
              <a:t>, контролируется  и направляется координатором.</a:t>
            </a:r>
          </a:p>
          <a:p>
            <a:r>
              <a:rPr lang="ru-RU" b="1" dirty="0" smtClean="0">
                <a:solidFill>
                  <a:srgbClr val="15BB15"/>
                </a:solidFill>
                <a:latin typeface="Constantia" pitchFamily="18" charset="0"/>
              </a:rPr>
              <a:t>Координатор явно не обнаруживает </a:t>
            </a:r>
            <a:r>
              <a:rPr lang="ru-RU" b="1" dirty="0" smtClean="0">
                <a:solidFill>
                  <a:schemeClr val="bg1"/>
                </a:solidFill>
                <a:latin typeface="Constantia" pitchFamily="18" charset="0"/>
              </a:rPr>
              <a:t>функции организации и контроля, а выступает полноправным участником проекта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  <a:blipFill>
            <a:blip r:embed="rId3" cstate="print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990000"/>
                </a:solidFill>
                <a:latin typeface="Georgia" pitchFamily="18" charset="0"/>
              </a:rPr>
              <a:t>Типология проектов по количеству участников</a:t>
            </a:r>
            <a:endParaRPr lang="ru-RU" sz="3200" b="1" dirty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1571612"/>
            <a:ext cx="3497288" cy="822317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Индивидуальный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 проект</a:t>
            </a:r>
            <a:endParaRPr lang="ru-RU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1538" y="2428868"/>
            <a:ext cx="3571900" cy="3714776"/>
          </a:xfrm>
          <a:blipFill>
            <a:blip r:embed="rId5" cstate="print"/>
            <a:tile tx="0" ty="0" sx="100000" sy="100000" flip="none" algn="tl"/>
          </a:blipFill>
        </p:spPr>
        <p:txBody>
          <a:bodyPr/>
          <a:lstStyle/>
          <a:p>
            <a:endParaRPr lang="ru-RU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Разработчик проекта является его единственным участником</a:t>
            </a:r>
            <a:endParaRPr lang="ru-RU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71612"/>
            <a:ext cx="4041775" cy="785817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Групповой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проект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57431"/>
            <a:ext cx="4041775" cy="3768732"/>
          </a:xfrm>
          <a:blipFill>
            <a:blip r:embed="rId5" cstate="print"/>
            <a:tile tx="0" ty="0" sx="100000" sy="100000" flip="none" algn="tl"/>
          </a:blipFill>
        </p:spPr>
        <p:txBody>
          <a:bodyPr/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Два и более участника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15031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6|4.6|3.2"/>
</p:tagLst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1859</TotalTime>
  <Words>1051</Words>
  <Application>Microsoft Office PowerPoint</Application>
  <PresentationFormat>Экран (4:3)</PresentationFormat>
  <Paragraphs>232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Тема1</vt:lpstr>
      <vt:lpstr> ДЕПАРТАМЕНТ  ОБРАЗОВАНИЯ  ГОРОДА  МОСКВЫ   ГОСУДАРСТВЕННОЕ    БЮДЖЕТНОЕ П Р О Ф Е С С И О Н А Л Ь Н О Е   О Б Р А З О В А Т Е Л Ь Н О Е  У Ч Р Е Ж Д Е Н И Е                           г о р о д а   М о с к в ы                                                                                                                       «Колледж  железнодорожного и городского транспорта»        </vt:lpstr>
      <vt:lpstr>Актуальность проектной деятельности обучающихся определяется:</vt:lpstr>
      <vt:lpstr>   Метод проектов обеспечивает:  </vt:lpstr>
      <vt:lpstr> С точки зрения обучающихся проект – это возможность :  </vt:lpstr>
      <vt:lpstr>  С точки зрения педагога ,  проект позволяет вырабатывать и развивать специфические умения, навыки и компетенции: </vt:lpstr>
      <vt:lpstr> Образовательный проект    </vt:lpstr>
      <vt:lpstr>Типология проектов по доминирующей  в проекте деятельности</vt:lpstr>
      <vt:lpstr>Типология проектов по предметно-содержательной области</vt:lpstr>
      <vt:lpstr>Типология проектов по количеству участников</vt:lpstr>
      <vt:lpstr>По продолжительности выполнения проекты бывают :</vt:lpstr>
      <vt:lpstr>Основные требования к использованию метода проектов</vt:lpstr>
      <vt:lpstr>Этапы проектной деятельности</vt:lpstr>
      <vt:lpstr> Организация проектной деятельности обучающихся</vt:lpstr>
      <vt:lpstr>Этап 2.Организация деятельности</vt:lpstr>
      <vt:lpstr>Этап 3.Осуществление деятельности </vt:lpstr>
      <vt:lpstr>Этап 4. Презентация, самоанализ и самооценка результатов.</vt:lpstr>
      <vt:lpstr>Оптимальная схема распределения участников по группам</vt:lpstr>
      <vt:lpstr>Паспорт проекта содержит:</vt:lpstr>
      <vt:lpstr>Проектная папка</vt:lpstr>
      <vt:lpstr>Конечный продукт проекта может быть представлен в виде :</vt:lpstr>
      <vt:lpstr>Структура публичного выступления</vt:lpstr>
      <vt:lpstr>Общие критерии оценивания проекта:</vt:lpstr>
      <vt:lpstr>Рекомендации по организации  проектной деятельности обучающихся</vt:lpstr>
      <vt:lpstr>Используемые источники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Дмитрук Светлана Зуфаровна</dc:title>
  <cp:lastModifiedBy>Admin</cp:lastModifiedBy>
  <cp:revision>193</cp:revision>
  <dcterms:modified xsi:type="dcterms:W3CDTF">2017-01-26T09:50:21Z</dcterms:modified>
</cp:coreProperties>
</file>