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56" r:id="rId3"/>
    <p:sldId id="261" r:id="rId4"/>
    <p:sldId id="257" r:id="rId5"/>
    <p:sldId id="260" r:id="rId6"/>
    <p:sldId id="275" r:id="rId7"/>
    <p:sldId id="262" r:id="rId8"/>
    <p:sldId id="277" r:id="rId9"/>
    <p:sldId id="265" r:id="rId10"/>
    <p:sldId id="263" r:id="rId11"/>
    <p:sldId id="266" r:id="rId12"/>
    <p:sldId id="268" r:id="rId13"/>
    <p:sldId id="267" r:id="rId14"/>
    <p:sldId id="269" r:id="rId15"/>
    <p:sldId id="276" r:id="rId16"/>
    <p:sldId id="270" r:id="rId17"/>
    <p:sldId id="271" r:id="rId18"/>
    <p:sldId id="272" r:id="rId19"/>
    <p:sldId id="273" r:id="rId20"/>
    <p:sldId id="274"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2" y="-8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34FE149-3DE9-4E35-B97C-125BF28CF1BE}"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1FD68-E0B4-4EAD-8D42-D49AF37DDD2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34FE149-3DE9-4E35-B97C-125BF28CF1BE}"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1FD68-E0B4-4EAD-8D42-D49AF37DDD2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34FE149-3DE9-4E35-B97C-125BF28CF1BE}"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1FD68-E0B4-4EAD-8D42-D49AF37DDD2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34FE149-3DE9-4E35-B97C-125BF28CF1BE}"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1FD68-E0B4-4EAD-8D42-D49AF37DDD26}"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34FE149-3DE9-4E35-B97C-125BF28CF1BE}"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1FD68-E0B4-4EAD-8D42-D49AF37DDD2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34FE149-3DE9-4E35-B97C-125BF28CF1BE}" type="datetimeFigureOut">
              <a:rPr lang="ru-RU" smtClean="0"/>
              <a:pPr/>
              <a:t>10.11.2013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E1FD68-E0B4-4EAD-8D42-D49AF37DDD2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34FE149-3DE9-4E35-B97C-125BF28CF1BE}" type="datetimeFigureOut">
              <a:rPr lang="ru-RU" smtClean="0"/>
              <a:pPr/>
              <a:t>10.11.2013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4E1FD68-E0B4-4EAD-8D42-D49AF37DDD2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34FE149-3DE9-4E35-B97C-125BF28CF1BE}" type="datetimeFigureOut">
              <a:rPr lang="ru-RU" smtClean="0"/>
              <a:pPr/>
              <a:t>10.11.2013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4E1FD68-E0B4-4EAD-8D42-D49AF37DDD2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34FE149-3DE9-4E35-B97C-125BF28CF1BE}" type="datetimeFigureOut">
              <a:rPr lang="ru-RU" smtClean="0"/>
              <a:pPr/>
              <a:t>10.11.2013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4E1FD68-E0B4-4EAD-8D42-D49AF37DDD2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34FE149-3DE9-4E35-B97C-125BF28CF1BE}" type="datetimeFigureOut">
              <a:rPr lang="ru-RU" smtClean="0"/>
              <a:pPr/>
              <a:t>10.11.2013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E1FD68-E0B4-4EAD-8D42-D49AF37DDD2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34FE149-3DE9-4E35-B97C-125BF28CF1BE}" type="datetimeFigureOut">
              <a:rPr lang="ru-RU" smtClean="0"/>
              <a:pPr/>
              <a:t>10.11.2013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E1FD68-E0B4-4EAD-8D42-D49AF37DDD2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FE149-3DE9-4E35-B97C-125BF28CF1BE}" type="datetimeFigureOut">
              <a:rPr lang="ru-RU" smtClean="0"/>
              <a:pPr/>
              <a:t>10.11.2013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1FD68-E0B4-4EAD-8D42-D49AF37DDD2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47248" cy="5890666"/>
          </a:xfrm>
        </p:spPr>
        <p:txBody>
          <a:bodyPr>
            <a:noAutofit/>
          </a:bodyPr>
          <a:lstStyle/>
          <a:p>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Особенности запоминания учебного материала подростками</a:t>
            </a:r>
            <a:endPar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20482" name="Picture 2" descr="http://klub-drug.ru/wp-content/uploads/2011/04/School_University.jpg"/>
          <p:cNvPicPr>
            <a:picLocks noChangeAspect="1" noChangeArrowheads="1"/>
          </p:cNvPicPr>
          <p:nvPr/>
        </p:nvPicPr>
        <p:blipFill>
          <a:blip r:embed="rId2" cstate="print"/>
          <a:srcRect/>
          <a:stretch>
            <a:fillRect/>
          </a:stretch>
        </p:blipFill>
        <p:spPr bwMode="auto">
          <a:xfrm>
            <a:off x="6588224" y="4725144"/>
            <a:ext cx="1993404" cy="199340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4. Классификация </a:t>
            </a:r>
            <a:endParaRPr lang="ru-RU" b="1" dirty="0"/>
          </a:p>
        </p:txBody>
      </p:sp>
      <p:sp>
        <p:nvSpPr>
          <p:cNvPr id="3" name="Содержимое 2"/>
          <p:cNvSpPr>
            <a:spLocks noGrp="1"/>
          </p:cNvSpPr>
          <p:nvPr>
            <p:ph idx="1"/>
          </p:nvPr>
        </p:nvSpPr>
        <p:spPr>
          <a:xfrm>
            <a:off x="467544" y="1340768"/>
            <a:ext cx="8229600" cy="4525963"/>
          </a:xfrm>
        </p:spPr>
        <p:txBody>
          <a:bodyPr>
            <a:normAutofit fontScale="77500" lnSpcReduction="20000"/>
          </a:bodyPr>
          <a:lstStyle/>
          <a:p>
            <a:pPr>
              <a:buNone/>
            </a:pPr>
            <a:r>
              <a:rPr lang="ru-RU" dirty="0" smtClean="0"/>
              <a:t>        группировка </a:t>
            </a:r>
            <a:r>
              <a:rPr lang="ru-RU" dirty="0" smtClean="0"/>
              <a:t>материала по определенным известным основаниям. </a:t>
            </a:r>
            <a:r>
              <a:rPr lang="ru-RU" dirty="0" smtClean="0"/>
              <a:t>Например, при изучении темы «Типы обществ» общество мы рассматриваем с различных точек зрения: </a:t>
            </a:r>
          </a:p>
          <a:p>
            <a:pPr>
              <a:buNone/>
            </a:pPr>
            <a:r>
              <a:rPr lang="ru-RU" dirty="0" smtClean="0"/>
              <a:t>1) по наличию письменности: дописьменные и письменные</a:t>
            </a:r>
          </a:p>
          <a:p>
            <a:pPr>
              <a:buNone/>
            </a:pPr>
            <a:r>
              <a:rPr lang="ru-RU" dirty="0" smtClean="0"/>
              <a:t>2) По способу производства: первобытные, рабовладельческие, феодальные, капиталистические, коммунистические</a:t>
            </a:r>
          </a:p>
          <a:p>
            <a:pPr>
              <a:buNone/>
            </a:pPr>
            <a:r>
              <a:rPr lang="ru-RU" dirty="0" smtClean="0"/>
              <a:t>3)По социальной дифференциации: простые (первобытные племена) нет руководителей и подчиненных, нет богатых и бедных; сложные (несколько слоев управления, классы, сословия)</a:t>
            </a:r>
            <a:endParaRPr lang="ru-RU" dirty="0" smtClean="0"/>
          </a:p>
          <a:p>
            <a:pPr>
              <a:buNone/>
            </a:pPr>
            <a:endParaRPr lang="ru-RU" dirty="0"/>
          </a:p>
        </p:txBody>
      </p:sp>
      <p:pic>
        <p:nvPicPr>
          <p:cNvPr id="9" name="Picture 2" descr="http://klub-drug.ru/wp-content/uploads/2011/04/School_University.jpg"/>
          <p:cNvPicPr>
            <a:picLocks noChangeAspect="1" noChangeArrowheads="1"/>
          </p:cNvPicPr>
          <p:nvPr/>
        </p:nvPicPr>
        <p:blipFill>
          <a:blip r:embed="rId2" cstate="print"/>
          <a:srcRect/>
          <a:stretch>
            <a:fillRect/>
          </a:stretch>
        </p:blipFill>
        <p:spPr bwMode="auto">
          <a:xfrm>
            <a:off x="7524328" y="4822772"/>
            <a:ext cx="1907704" cy="203522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1340768"/>
            <a:ext cx="8219256" cy="5256584"/>
          </a:xfrm>
        </p:spPr>
        <p:txBody>
          <a:bodyPr>
            <a:normAutofit/>
          </a:bodyPr>
          <a:lstStyle/>
          <a:p>
            <a:pPr algn="ctr">
              <a:buNone/>
            </a:pPr>
            <a:endParaRPr lang="ru-RU" sz="2400" dirty="0" smtClean="0"/>
          </a:p>
          <a:p>
            <a:pPr algn="ctr">
              <a:buNone/>
            </a:pPr>
            <a:endParaRPr lang="ru-RU" sz="2400" b="1" dirty="0" smtClean="0"/>
          </a:p>
          <a:p>
            <a:pPr algn="ctr">
              <a:buNone/>
            </a:pPr>
            <a:r>
              <a:rPr lang="ru-RU" sz="2400" b="1" dirty="0" smtClean="0"/>
              <a:t>Органы </a:t>
            </a:r>
            <a:r>
              <a:rPr lang="ru-RU" sz="2400" b="1" dirty="0" smtClean="0"/>
              <a:t>власти и управление во второй половине </a:t>
            </a:r>
            <a:r>
              <a:rPr lang="en-US" sz="2400" b="1" dirty="0" smtClean="0"/>
              <a:t>XVI </a:t>
            </a:r>
            <a:r>
              <a:rPr lang="ru-RU" sz="2400" b="1" dirty="0" smtClean="0"/>
              <a:t>века</a:t>
            </a:r>
            <a:endParaRPr lang="ru-RU" sz="2400" b="1" dirty="0"/>
          </a:p>
        </p:txBody>
      </p:sp>
      <p:sp>
        <p:nvSpPr>
          <p:cNvPr id="4" name="Прямоугольник 3"/>
          <p:cNvSpPr/>
          <p:nvPr/>
        </p:nvSpPr>
        <p:spPr>
          <a:xfrm>
            <a:off x="3923928" y="2636912"/>
            <a:ext cx="15121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Царь </a:t>
            </a:r>
            <a:endParaRPr lang="ru-RU" dirty="0"/>
          </a:p>
        </p:txBody>
      </p:sp>
      <p:sp>
        <p:nvSpPr>
          <p:cNvPr id="5" name="Прямоугольник 4"/>
          <p:cNvSpPr/>
          <p:nvPr/>
        </p:nvSpPr>
        <p:spPr>
          <a:xfrm>
            <a:off x="2267744" y="3284984"/>
            <a:ext cx="151216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Боярская дума </a:t>
            </a:r>
            <a:endParaRPr lang="ru-RU" dirty="0"/>
          </a:p>
        </p:txBody>
      </p:sp>
      <p:sp>
        <p:nvSpPr>
          <p:cNvPr id="6" name="Прямоугольник 5"/>
          <p:cNvSpPr/>
          <p:nvPr/>
        </p:nvSpPr>
        <p:spPr>
          <a:xfrm>
            <a:off x="5508104" y="3284984"/>
            <a:ext cx="180020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Митрополит</a:t>
            </a:r>
          </a:p>
          <a:p>
            <a:pPr algn="ctr"/>
            <a:r>
              <a:rPr lang="ru-RU" dirty="0" smtClean="0"/>
              <a:t>(1583 г - патриарх) </a:t>
            </a:r>
            <a:endParaRPr lang="ru-RU" dirty="0"/>
          </a:p>
        </p:txBody>
      </p:sp>
      <p:cxnSp>
        <p:nvCxnSpPr>
          <p:cNvPr id="8" name="Прямая соединительная линия 7"/>
          <p:cNvCxnSpPr>
            <a:stCxn id="5" idx="3"/>
            <a:endCxn id="6" idx="1"/>
          </p:cNvCxnSpPr>
          <p:nvPr/>
        </p:nvCxnSpPr>
        <p:spPr>
          <a:xfrm>
            <a:off x="3779912" y="3645024"/>
            <a:ext cx="172819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2051720" y="4293096"/>
            <a:ext cx="532859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Земский собор (боярство, духовенство, дворянство, купечество) </a:t>
            </a:r>
            <a:endParaRPr lang="ru-RU" dirty="0"/>
          </a:p>
        </p:txBody>
      </p:sp>
      <p:sp>
        <p:nvSpPr>
          <p:cNvPr id="12" name="Прямоугольник 11"/>
          <p:cNvSpPr/>
          <p:nvPr/>
        </p:nvSpPr>
        <p:spPr>
          <a:xfrm>
            <a:off x="2051720" y="5085184"/>
            <a:ext cx="532859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Приказы </a:t>
            </a:r>
            <a:endParaRPr lang="ru-RU" dirty="0"/>
          </a:p>
        </p:txBody>
      </p:sp>
      <p:sp>
        <p:nvSpPr>
          <p:cNvPr id="13" name="Прямоугольник 12"/>
          <p:cNvSpPr/>
          <p:nvPr/>
        </p:nvSpPr>
        <p:spPr>
          <a:xfrm>
            <a:off x="2051720" y="5805264"/>
            <a:ext cx="532859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Городовые приказчики, губные старосты, земские старосты, воеводы </a:t>
            </a:r>
            <a:endParaRPr lang="ru-RU" dirty="0"/>
          </a:p>
        </p:txBody>
      </p:sp>
      <p:cxnSp>
        <p:nvCxnSpPr>
          <p:cNvPr id="21" name="Прямая соединительная линия 20"/>
          <p:cNvCxnSpPr>
            <a:stCxn id="4" idx="2"/>
            <a:endCxn id="9" idx="0"/>
          </p:cNvCxnSpPr>
          <p:nvPr/>
        </p:nvCxnSpPr>
        <p:spPr>
          <a:xfrm>
            <a:off x="4680012" y="3212976"/>
            <a:ext cx="36004"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a:stCxn id="9" idx="2"/>
            <a:endCxn id="12" idx="0"/>
          </p:cNvCxnSpPr>
          <p:nvPr/>
        </p:nvCxnSpPr>
        <p:spPr>
          <a:xfrm>
            <a:off x="4716016" y="486916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a:stCxn id="12" idx="2"/>
            <a:endCxn id="13" idx="0"/>
          </p:cNvCxnSpPr>
          <p:nvPr/>
        </p:nvCxnSpPr>
        <p:spPr>
          <a:xfrm>
            <a:off x="4716016" y="5589240"/>
            <a:ext cx="0"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411760" y="404664"/>
            <a:ext cx="4350165" cy="769441"/>
          </a:xfrm>
          <a:prstGeom prst="rect">
            <a:avLst/>
          </a:prstGeom>
          <a:noFill/>
        </p:spPr>
        <p:txBody>
          <a:bodyPr wrap="none" rtlCol="0">
            <a:spAutoFit/>
          </a:bodyPr>
          <a:lstStyle/>
          <a:p>
            <a:r>
              <a:rPr lang="ru-RU" sz="4400" b="1" dirty="0" smtClean="0"/>
              <a:t>5. Схематизация </a:t>
            </a:r>
            <a:endParaRPr lang="ru-RU" sz="4400" b="1" dirty="0"/>
          </a:p>
        </p:txBody>
      </p:sp>
      <p:sp>
        <p:nvSpPr>
          <p:cNvPr id="29" name="TextBox 28"/>
          <p:cNvSpPr txBox="1"/>
          <p:nvPr/>
        </p:nvSpPr>
        <p:spPr>
          <a:xfrm>
            <a:off x="827584" y="1124744"/>
            <a:ext cx="7704856" cy="1569660"/>
          </a:xfrm>
          <a:prstGeom prst="rect">
            <a:avLst/>
          </a:prstGeom>
          <a:noFill/>
        </p:spPr>
        <p:txBody>
          <a:bodyPr wrap="square" rtlCol="0">
            <a:spAutoFit/>
          </a:bodyPr>
          <a:lstStyle/>
          <a:p>
            <a:r>
              <a:rPr lang="ru-RU" sz="2400" dirty="0" smtClean="0"/>
              <a:t>изображение или описание чего-либо в упрощенном и обобщенном виде, в графической форме, например,</a:t>
            </a:r>
          </a:p>
          <a:p>
            <a:r>
              <a:rPr lang="ru-RU" sz="2400" dirty="0" smtClean="0"/>
              <a:t> </a:t>
            </a:r>
          </a:p>
          <a:p>
            <a:endParaRPr lang="ru-RU" sz="2400" dirty="0"/>
          </a:p>
        </p:txBody>
      </p:sp>
      <p:pic>
        <p:nvPicPr>
          <p:cNvPr id="32" name="Picture 2" descr="http://klub-drug.ru/wp-content/uploads/2011/04/School_University.jpg"/>
          <p:cNvPicPr>
            <a:picLocks noChangeAspect="1" noChangeArrowheads="1"/>
          </p:cNvPicPr>
          <p:nvPr/>
        </p:nvPicPr>
        <p:blipFill>
          <a:blip r:embed="rId2" cstate="print"/>
          <a:srcRect/>
          <a:stretch>
            <a:fillRect/>
          </a:stretch>
        </p:blipFill>
        <p:spPr bwMode="auto">
          <a:xfrm>
            <a:off x="7831628" y="5301208"/>
            <a:ext cx="1312372" cy="14001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6. Структурирование</a:t>
            </a:r>
            <a:endParaRPr lang="ru-RU" b="1" dirty="0"/>
          </a:p>
        </p:txBody>
      </p:sp>
      <p:sp>
        <p:nvSpPr>
          <p:cNvPr id="3" name="Содержимое 2"/>
          <p:cNvSpPr>
            <a:spLocks noGrp="1"/>
          </p:cNvSpPr>
          <p:nvPr>
            <p:ph idx="1"/>
          </p:nvPr>
        </p:nvSpPr>
        <p:spPr>
          <a:xfrm>
            <a:off x="467544" y="1412776"/>
            <a:ext cx="8229600" cy="4525963"/>
          </a:xfrm>
        </p:spPr>
        <p:txBody>
          <a:bodyPr>
            <a:normAutofit fontScale="85000" lnSpcReduction="10000"/>
          </a:bodyPr>
          <a:lstStyle/>
          <a:p>
            <a:pPr>
              <a:buNone/>
            </a:pPr>
            <a:r>
              <a:rPr lang="ru-RU" dirty="0" smtClean="0"/>
              <a:t>         прием </a:t>
            </a:r>
            <a:r>
              <a:rPr lang="ru-RU" dirty="0" smtClean="0"/>
              <a:t>установления связей между частями предмета или явления, позволяющий представить данный предмет или явление в целом</a:t>
            </a:r>
            <a:r>
              <a:rPr lang="ru-RU" dirty="0" smtClean="0"/>
              <a:t>. Урок  истории по теме «Отечественная война 1812 года». Чтобы  представить понятие  «война» мы устанавливаем связь между частями этого события: участники </a:t>
            </a:r>
            <a:r>
              <a:rPr lang="ru-RU" dirty="0" smtClean="0"/>
              <a:t>войны, виды вооружения, этапы войны, театр военных действий </a:t>
            </a:r>
            <a:r>
              <a:rPr lang="ru-RU" dirty="0" smtClean="0"/>
              <a:t>и </a:t>
            </a:r>
            <a:r>
              <a:rPr lang="ru-RU" dirty="0" smtClean="0"/>
              <a:t>построение войск, воинские символы и атрибуты, военный быт </a:t>
            </a:r>
            <a:r>
              <a:rPr lang="ru-RU" dirty="0" smtClean="0"/>
              <a:t>и</a:t>
            </a:r>
          </a:p>
          <a:p>
            <a:pPr>
              <a:buNone/>
            </a:pPr>
            <a:r>
              <a:rPr lang="ru-RU" dirty="0" smtClean="0"/>
              <a:t>     церемонии</a:t>
            </a:r>
            <a:r>
              <a:rPr lang="ru-RU" dirty="0" smtClean="0"/>
              <a:t>, ранение и смерть </a:t>
            </a:r>
            <a:endParaRPr lang="ru-RU" dirty="0" smtClean="0"/>
          </a:p>
          <a:p>
            <a:pPr>
              <a:buNone/>
            </a:pPr>
            <a:r>
              <a:rPr lang="ru-RU" dirty="0" smtClean="0"/>
              <a:t> </a:t>
            </a:r>
            <a:r>
              <a:rPr lang="ru-RU" dirty="0" smtClean="0"/>
              <a:t>     на войне,... </a:t>
            </a:r>
            <a:endParaRPr lang="ru-RU" dirty="0" smtClean="0"/>
          </a:p>
          <a:p>
            <a:endParaRPr lang="ru-RU" dirty="0"/>
          </a:p>
        </p:txBody>
      </p:sp>
      <p:pic>
        <p:nvPicPr>
          <p:cNvPr id="4" name="Picture 2" descr="http://klub-drug.ru/wp-content/uploads/2011/04/School_University.jpg"/>
          <p:cNvPicPr>
            <a:picLocks noChangeAspect="1" noChangeArrowheads="1"/>
          </p:cNvPicPr>
          <p:nvPr/>
        </p:nvPicPr>
        <p:blipFill>
          <a:blip r:embed="rId2" cstate="print"/>
          <a:srcRect/>
          <a:stretch>
            <a:fillRect/>
          </a:stretch>
        </p:blipFill>
        <p:spPr bwMode="auto">
          <a:xfrm>
            <a:off x="6372200" y="4797152"/>
            <a:ext cx="2104460" cy="2245137"/>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7. Составление развернутого плана</a:t>
            </a:r>
            <a:endParaRPr lang="ru-RU" b="1"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      </a:t>
            </a:r>
            <a:r>
              <a:rPr lang="ru-RU" dirty="0" smtClean="0"/>
              <a:t>О</a:t>
            </a:r>
            <a:r>
              <a:rPr lang="ru-RU" dirty="0" smtClean="0"/>
              <a:t>бычно такие виды плана мы делаем на уроках истории в 5 – 6 классах. Такой вид задания есть и в ЕГЭ по обществознанию в части 3. </a:t>
            </a:r>
            <a:r>
              <a:rPr lang="ru-RU" dirty="0" smtClean="0"/>
              <a:t>Т</a:t>
            </a:r>
            <a:r>
              <a:rPr lang="ru-RU" dirty="0" smtClean="0"/>
              <a:t>ема «В рыцарском замке»</a:t>
            </a:r>
          </a:p>
          <a:p>
            <a:pPr marL="514350" indent="-514350">
              <a:buAutoNum type="arabicPeriod"/>
            </a:pPr>
            <a:r>
              <a:rPr lang="ru-RU" dirty="0" smtClean="0"/>
              <a:t>Замок феодала</a:t>
            </a:r>
          </a:p>
          <a:p>
            <a:pPr marL="514350" indent="-514350">
              <a:buNone/>
            </a:pPr>
            <a:r>
              <a:rPr lang="ru-RU" dirty="0" smtClean="0"/>
              <a:t>     1.1. Место возведения замка</a:t>
            </a:r>
          </a:p>
          <a:p>
            <a:pPr marL="514350" indent="-514350">
              <a:buNone/>
            </a:pPr>
            <a:r>
              <a:rPr lang="ru-RU" dirty="0" smtClean="0"/>
              <a:t> </a:t>
            </a:r>
            <a:r>
              <a:rPr lang="ru-RU" dirty="0" smtClean="0"/>
              <a:t>    1.2. </a:t>
            </a:r>
            <a:r>
              <a:rPr lang="ru-RU" dirty="0" smtClean="0"/>
              <a:t>З</a:t>
            </a:r>
            <a:r>
              <a:rPr lang="ru-RU" dirty="0" smtClean="0"/>
              <a:t>амок – крепость феодала</a:t>
            </a:r>
          </a:p>
          <a:p>
            <a:pPr marL="514350" indent="-514350">
              <a:buNone/>
            </a:pPr>
            <a:r>
              <a:rPr lang="ru-RU" dirty="0" smtClean="0"/>
              <a:t> </a:t>
            </a:r>
            <a:r>
              <a:rPr lang="ru-RU" dirty="0" smtClean="0"/>
              <a:t>    1.3. Устройство замка</a:t>
            </a:r>
          </a:p>
          <a:p>
            <a:pPr marL="514350" indent="-514350">
              <a:buNone/>
            </a:pPr>
            <a:r>
              <a:rPr lang="ru-RU" dirty="0" smtClean="0"/>
              <a:t>2. Развлечения рыцарей</a:t>
            </a:r>
          </a:p>
          <a:p>
            <a:pPr marL="514350" indent="-514350">
              <a:buNone/>
            </a:pPr>
            <a:r>
              <a:rPr lang="ru-RU" dirty="0" smtClean="0"/>
              <a:t> </a:t>
            </a:r>
            <a:r>
              <a:rPr lang="ru-RU" dirty="0" smtClean="0"/>
              <a:t>   2.1.  Охота</a:t>
            </a:r>
          </a:p>
          <a:p>
            <a:pPr marL="514350" indent="-514350">
              <a:buNone/>
            </a:pPr>
            <a:r>
              <a:rPr lang="ru-RU" dirty="0" smtClean="0"/>
              <a:t> </a:t>
            </a:r>
            <a:r>
              <a:rPr lang="ru-RU" dirty="0" smtClean="0"/>
              <a:t>   2.2.  Турниры</a:t>
            </a:r>
          </a:p>
          <a:p>
            <a:pPr marL="514350" indent="-514350">
              <a:buNone/>
            </a:pPr>
            <a:r>
              <a:rPr lang="ru-RU" dirty="0" smtClean="0"/>
              <a:t> </a:t>
            </a:r>
            <a:r>
              <a:rPr lang="ru-RU" dirty="0" smtClean="0"/>
              <a:t>   2.3.  </a:t>
            </a:r>
            <a:r>
              <a:rPr lang="ru-RU" dirty="0" smtClean="0"/>
              <a:t>П</a:t>
            </a:r>
            <a:r>
              <a:rPr lang="ru-RU" dirty="0" smtClean="0"/>
              <a:t>иры  </a:t>
            </a:r>
            <a:endParaRPr lang="ru-RU" dirty="0"/>
          </a:p>
        </p:txBody>
      </p:sp>
      <p:pic>
        <p:nvPicPr>
          <p:cNvPr id="4" name="Picture 2" descr="http://klub-drug.ru/wp-content/uploads/2011/04/School_University.jpg"/>
          <p:cNvPicPr>
            <a:picLocks noChangeAspect="1" noChangeArrowheads="1"/>
          </p:cNvPicPr>
          <p:nvPr/>
        </p:nvPicPr>
        <p:blipFill>
          <a:blip r:embed="rId2" cstate="print"/>
          <a:srcRect/>
          <a:stretch>
            <a:fillRect/>
          </a:stretch>
        </p:blipFill>
        <p:spPr bwMode="auto">
          <a:xfrm>
            <a:off x="5620902" y="3212976"/>
            <a:ext cx="2999774" cy="320030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8. Работа по карте</a:t>
            </a:r>
            <a:endParaRPr lang="ru-RU" b="1" dirty="0"/>
          </a:p>
        </p:txBody>
      </p:sp>
      <p:sp>
        <p:nvSpPr>
          <p:cNvPr id="3" name="Содержимое 2"/>
          <p:cNvSpPr>
            <a:spLocks noGrp="1"/>
          </p:cNvSpPr>
          <p:nvPr>
            <p:ph idx="1"/>
          </p:nvPr>
        </p:nvSpPr>
        <p:spPr>
          <a:xfrm>
            <a:off x="395536" y="1340768"/>
            <a:ext cx="8229600" cy="4525963"/>
          </a:xfrm>
        </p:spPr>
        <p:txBody>
          <a:bodyPr>
            <a:normAutofit fontScale="85000" lnSpcReduction="20000"/>
          </a:bodyPr>
          <a:lstStyle/>
          <a:p>
            <a:pPr>
              <a:buNone/>
            </a:pPr>
            <a:r>
              <a:rPr lang="ru-RU" dirty="0" smtClean="0"/>
              <a:t>      Формирование </a:t>
            </a:r>
            <a:r>
              <a:rPr lang="ru-RU" dirty="0" smtClean="0"/>
              <a:t>представлений учащихся об историческом пространстве осуществляется в основном с помощью исторических карт</a:t>
            </a:r>
            <a:r>
              <a:rPr lang="ru-RU" dirty="0" smtClean="0"/>
              <a:t>.</a:t>
            </a:r>
            <a:r>
              <a:rPr lang="ru-RU" dirty="0" smtClean="0"/>
              <a:t> Начиная с V класса и далее </a:t>
            </a:r>
            <a:r>
              <a:rPr lang="ru-RU" dirty="0" smtClean="0"/>
              <a:t>формируется </a:t>
            </a:r>
            <a:r>
              <a:rPr lang="ru-RU" dirty="0" smtClean="0"/>
              <a:t>умение школьников соотносить различные изображения одной и той же страны на двух разномасштабных картах, территории двух государств или двух империй, в состав которых в определенные периоды входили частично одни и те же страны и населяющие их народы (например, держава Александра Македонского и Римская империя, затем империя Карла Великого и Священная Римская империя, Арабский халифат и Османская империя).</a:t>
            </a:r>
            <a:endParaRPr lang="ru-RU" dirty="0"/>
          </a:p>
        </p:txBody>
      </p:sp>
      <p:pic>
        <p:nvPicPr>
          <p:cNvPr id="4" name="Picture 2" descr="http://klub-drug.ru/wp-content/uploads/2011/04/School_University.jpg"/>
          <p:cNvPicPr>
            <a:picLocks noChangeAspect="1" noChangeArrowheads="1"/>
          </p:cNvPicPr>
          <p:nvPr/>
        </p:nvPicPr>
        <p:blipFill>
          <a:blip r:embed="rId2" cstate="print"/>
          <a:srcRect/>
          <a:stretch>
            <a:fillRect/>
          </a:stretch>
        </p:blipFill>
        <p:spPr bwMode="auto">
          <a:xfrm>
            <a:off x="7831628" y="4869160"/>
            <a:ext cx="1312372" cy="14001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1-пк\документы\Ирина В\img050101-01.gif"/>
          <p:cNvPicPr>
            <a:picLocks noGrp="1" noChangeAspect="1" noChangeArrowheads="1"/>
          </p:cNvPicPr>
          <p:nvPr>
            <p:ph idx="1"/>
          </p:nvPr>
        </p:nvPicPr>
        <p:blipFill>
          <a:blip r:embed="rId2" cstate="print"/>
          <a:srcRect/>
          <a:stretch>
            <a:fillRect/>
          </a:stretch>
        </p:blipFill>
        <p:spPr bwMode="auto">
          <a:xfrm>
            <a:off x="827584" y="692696"/>
            <a:ext cx="8152427" cy="586367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9. Сочинения, эссе</a:t>
            </a:r>
            <a:endParaRPr lang="ru-RU" b="1" dirty="0"/>
          </a:p>
        </p:txBody>
      </p:sp>
      <p:sp>
        <p:nvSpPr>
          <p:cNvPr id="3" name="Содержимое 2"/>
          <p:cNvSpPr>
            <a:spLocks noGrp="1"/>
          </p:cNvSpPr>
          <p:nvPr>
            <p:ph idx="1"/>
          </p:nvPr>
        </p:nvSpPr>
        <p:spPr>
          <a:xfrm>
            <a:off x="395536" y="1340768"/>
            <a:ext cx="8229600" cy="4525963"/>
          </a:xfrm>
        </p:spPr>
        <p:txBody>
          <a:bodyPr>
            <a:normAutofit fontScale="92500" lnSpcReduction="20000"/>
          </a:bodyPr>
          <a:lstStyle/>
          <a:p>
            <a:pPr>
              <a:buNone/>
            </a:pPr>
            <a:r>
              <a:rPr lang="ru-RU" dirty="0" smtClean="0"/>
              <a:t>         </a:t>
            </a:r>
            <a:r>
              <a:rPr lang="ru-RU" sz="2800" dirty="0" smtClean="0"/>
              <a:t>Пишем с 5 – 11 </a:t>
            </a:r>
            <a:r>
              <a:rPr lang="ru-RU" sz="2800" dirty="0" smtClean="0"/>
              <a:t>класс как по истории, </a:t>
            </a:r>
            <a:r>
              <a:rPr lang="ru-RU" sz="2800" dirty="0" smtClean="0"/>
              <a:t>т</a:t>
            </a:r>
            <a:r>
              <a:rPr lang="ru-RU" sz="2800" dirty="0" smtClean="0"/>
              <a:t>ак и по обществознанию. Начинаем с 5 класса.  Самое первое сочинение «Охота на мамонта». Учащиеся от своего лица пишут сочинение.  Затем «Я - Спартак», «В Афинской школе», «Я – рыцарь и т.д.» По мере взросления темы усложняются. После изучения темы «Правовое государство», дети пишут сочинение-рассуждение по теме «Я живу в правом государстве». Учащиеся должны раскрыть свою точку зрения. Привести аргументацию из жизни, истории, литературы,… Обязательно должен дать понятия и определения. В конце должен быть четко сформулированный вывод </a:t>
            </a:r>
            <a:endParaRPr lang="ru-RU" sz="2800" dirty="0"/>
          </a:p>
        </p:txBody>
      </p:sp>
      <p:pic>
        <p:nvPicPr>
          <p:cNvPr id="4" name="Picture 2" descr="http://klub-drug.ru/wp-content/uploads/2011/04/School_University.jpg"/>
          <p:cNvPicPr>
            <a:picLocks noChangeAspect="1" noChangeArrowheads="1"/>
          </p:cNvPicPr>
          <p:nvPr/>
        </p:nvPicPr>
        <p:blipFill>
          <a:blip r:embed="rId2" cstate="print"/>
          <a:srcRect/>
          <a:stretch>
            <a:fillRect/>
          </a:stretch>
        </p:blipFill>
        <p:spPr bwMode="auto">
          <a:xfrm>
            <a:off x="7092280" y="4996971"/>
            <a:ext cx="1744420" cy="1861029"/>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435280" cy="5865515"/>
          </a:xfrm>
        </p:spPr>
        <p:txBody>
          <a:bodyPr>
            <a:normAutofit fontScale="70000" lnSpcReduction="20000"/>
          </a:bodyPr>
          <a:lstStyle/>
          <a:p>
            <a:pPr>
              <a:buNone/>
            </a:pPr>
            <a:r>
              <a:rPr lang="ru-RU" dirty="0" smtClean="0"/>
              <a:t>     На </a:t>
            </a:r>
            <a:r>
              <a:rPr lang="ru-RU" dirty="0" smtClean="0"/>
              <a:t>основе анализа перечисленных выше </a:t>
            </a:r>
            <a:r>
              <a:rPr lang="ru-RU" dirty="0" smtClean="0"/>
              <a:t>методов и  </a:t>
            </a:r>
            <a:r>
              <a:rPr lang="ru-RU" dirty="0" smtClean="0"/>
              <a:t>приёмов </a:t>
            </a:r>
            <a:r>
              <a:rPr lang="ru-RU" dirty="0" smtClean="0"/>
              <a:t> запоминания можно </a:t>
            </a:r>
            <a:r>
              <a:rPr lang="ru-RU" dirty="0" smtClean="0"/>
              <a:t>кратко сформулировать следующие рекомендации для успешного усвоения учебного материала</a:t>
            </a:r>
            <a:r>
              <a:rPr lang="ru-RU" dirty="0" smtClean="0"/>
              <a:t>:</a:t>
            </a:r>
          </a:p>
          <a:p>
            <a:pPr>
              <a:buNone/>
            </a:pPr>
            <a:r>
              <a:rPr lang="ru-RU" dirty="0" smtClean="0"/>
              <a:t>1. Поставить задачу быстро и прочно запомнить учебный материал на длительное время.</a:t>
            </a:r>
          </a:p>
          <a:p>
            <a:pPr>
              <a:buNone/>
            </a:pPr>
            <a:r>
              <a:rPr lang="ru-RU" dirty="0" smtClean="0"/>
              <a:t>2. Сосредоточить все внимание на том, что надо усвоить.</a:t>
            </a:r>
          </a:p>
          <a:p>
            <a:pPr>
              <a:buNone/>
            </a:pPr>
            <a:r>
              <a:rPr lang="ru-RU" dirty="0" smtClean="0"/>
              <a:t>3. Хорошо понять учебный материал, связав его с тем, что уже известно.</a:t>
            </a:r>
          </a:p>
          <a:p>
            <a:pPr>
              <a:buNone/>
            </a:pPr>
            <a:r>
              <a:rPr lang="ru-RU" dirty="0" smtClean="0"/>
              <a:t>4. Составить план запоминаемого текста, выделив в нем основные мысли, разбить текст на части.</a:t>
            </a:r>
          </a:p>
          <a:p>
            <a:pPr>
              <a:buNone/>
            </a:pPr>
            <a:r>
              <a:rPr lang="ru-RU" dirty="0" smtClean="0"/>
              <a:t>5. Если материал большой, последовательно усваивать одну часть за другой, а затем уже излагать все в целом.</a:t>
            </a:r>
          </a:p>
          <a:p>
            <a:pPr>
              <a:buNone/>
            </a:pPr>
            <a:r>
              <a:rPr lang="ru-RU" dirty="0" smtClean="0"/>
              <a:t>6. После прочтения материала надо его воспроизводить (рассказывать прочитанное). В случае забывания не надо спешить заглядывать в учебник, следует стараться припомнить забытое.</a:t>
            </a:r>
          </a:p>
          <a:p>
            <a:pPr>
              <a:buNone/>
            </a:pPr>
            <a:r>
              <a:rPr lang="ru-RU" dirty="0" smtClean="0"/>
              <a:t>7. Повторять материал, пока он еще не забыт.</a:t>
            </a:r>
          </a:p>
          <a:p>
            <a:pPr>
              <a:buNone/>
            </a:pPr>
            <a:endParaRPr lang="ru-RU" dirty="0" smtClean="0"/>
          </a:p>
          <a:p>
            <a:endParaRPr lang="ru-RU" dirty="0"/>
          </a:p>
        </p:txBody>
      </p:sp>
      <p:pic>
        <p:nvPicPr>
          <p:cNvPr id="4" name="Picture 2" descr="http://klub-drug.ru/wp-content/uploads/2011/04/School_University.jpg"/>
          <p:cNvPicPr>
            <a:picLocks noChangeAspect="1" noChangeArrowheads="1"/>
          </p:cNvPicPr>
          <p:nvPr/>
        </p:nvPicPr>
        <p:blipFill>
          <a:blip r:embed="rId2" cstate="print"/>
          <a:srcRect/>
          <a:stretch>
            <a:fillRect/>
          </a:stretch>
        </p:blipFill>
        <p:spPr bwMode="auto">
          <a:xfrm>
            <a:off x="6732240" y="4869160"/>
            <a:ext cx="2032452" cy="216831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p:spPr>
        <p:txBody>
          <a:bodyPr>
            <a:normAutofit fontScale="85000" lnSpcReduction="10000"/>
          </a:bodyPr>
          <a:lstStyle/>
          <a:p>
            <a:pPr>
              <a:buNone/>
            </a:pPr>
            <a:r>
              <a:rPr lang="ru-RU" dirty="0" smtClean="0"/>
              <a:t>8. </a:t>
            </a:r>
            <a:r>
              <a:rPr lang="ru-RU" dirty="0" smtClean="0"/>
              <a:t>Использовать при запоминании разные виды памяти (прежде всего смысловую) и некоторые индивидуальные особенности своей памяти (зрительную, слуховую или двигательную).</a:t>
            </a:r>
          </a:p>
          <a:p>
            <a:pPr>
              <a:buNone/>
            </a:pPr>
            <a:r>
              <a:rPr lang="ru-RU" dirty="0" smtClean="0"/>
              <a:t>9. </a:t>
            </a:r>
            <a:r>
              <a:rPr lang="ru-RU" dirty="0" smtClean="0"/>
              <a:t>Трудный материал следует повторять перед сном, а затем утром, "на свежую память".</a:t>
            </a:r>
          </a:p>
          <a:p>
            <a:pPr>
              <a:buNone/>
            </a:pPr>
            <a:r>
              <a:rPr lang="ru-RU" dirty="0" smtClean="0"/>
              <a:t>10. </a:t>
            </a:r>
            <a:r>
              <a:rPr lang="ru-RU" dirty="0" smtClean="0"/>
              <a:t>Стараться применять полученные знания на деле. Это лучший способ их сохранения в памяти</a:t>
            </a:r>
          </a:p>
          <a:p>
            <a:pPr>
              <a:buNone/>
            </a:pPr>
            <a:r>
              <a:rPr lang="ru-RU" dirty="0" smtClean="0"/>
              <a:t>11. </a:t>
            </a:r>
            <a:r>
              <a:rPr lang="ru-RU" dirty="0" smtClean="0"/>
              <a:t>Надо увеличивать объём приобретаемых знаний, связывая новое с тем, что уже известно, что усвоено. Чем больше запас сведений, тем легче прибавлять к ним новые знания.</a:t>
            </a:r>
          </a:p>
          <a:p>
            <a:pPr>
              <a:buNone/>
            </a:pPr>
            <a:endParaRPr lang="ru-RU" dirty="0" smtClean="0"/>
          </a:p>
          <a:p>
            <a:pPr>
              <a:buNone/>
            </a:pPr>
            <a:endParaRPr lang="ru-RU" dirty="0" smtClean="0"/>
          </a:p>
          <a:p>
            <a:pPr>
              <a:buNone/>
            </a:pPr>
            <a:endParaRPr lang="ru-RU" dirty="0"/>
          </a:p>
        </p:txBody>
      </p:sp>
      <p:pic>
        <p:nvPicPr>
          <p:cNvPr id="4" name="Picture 2" descr="http://klub-drug.ru/wp-content/uploads/2011/04/School_University.jpg"/>
          <p:cNvPicPr>
            <a:picLocks noChangeAspect="1" noChangeArrowheads="1"/>
          </p:cNvPicPr>
          <p:nvPr/>
        </p:nvPicPr>
        <p:blipFill>
          <a:blip r:embed="rId2" cstate="print"/>
          <a:srcRect/>
          <a:stretch>
            <a:fillRect/>
          </a:stretch>
        </p:blipFill>
        <p:spPr bwMode="auto">
          <a:xfrm>
            <a:off x="6588224" y="5167927"/>
            <a:ext cx="1584176" cy="169007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908720"/>
            <a:ext cx="8229600" cy="4525963"/>
          </a:xfrm>
        </p:spPr>
        <p:txBody>
          <a:bodyPr>
            <a:normAutofit fontScale="92500" lnSpcReduction="10000"/>
          </a:bodyPr>
          <a:lstStyle/>
          <a:p>
            <a:pPr>
              <a:buNone/>
            </a:pPr>
            <a:r>
              <a:rPr lang="ru-RU" dirty="0" smtClean="0"/>
              <a:t>       Не </a:t>
            </a:r>
            <a:r>
              <a:rPr lang="ru-RU" dirty="0" smtClean="0"/>
              <a:t>каждому человеку от природы дана совершенная память, способная освоить необходимую ему информацию. Конечно, можно использовать для хранения и выборки информации различные бумажные, аудио-, видео - и компьютерные носители, </a:t>
            </a:r>
            <a:r>
              <a:rPr lang="ru-RU" dirty="0" smtClean="0"/>
              <a:t>но было бы неплохо, если большое </a:t>
            </a:r>
            <a:r>
              <a:rPr lang="ru-RU" dirty="0" smtClean="0"/>
              <a:t>количество данных хранить в собственной памяти. И не просто хранить, а иметь возможность ее эффективно использовать.</a:t>
            </a:r>
          </a:p>
          <a:p>
            <a:pPr>
              <a:buNone/>
            </a:pPr>
            <a:endParaRPr lang="ru-RU" dirty="0"/>
          </a:p>
        </p:txBody>
      </p:sp>
      <p:pic>
        <p:nvPicPr>
          <p:cNvPr id="4" name="Picture 2" descr="http://klub-drug.ru/wp-content/uploads/2011/04/School_University.jpg"/>
          <p:cNvPicPr>
            <a:picLocks noChangeAspect="1" noChangeArrowheads="1"/>
          </p:cNvPicPr>
          <p:nvPr/>
        </p:nvPicPr>
        <p:blipFill>
          <a:blip r:embed="rId2" cstate="print"/>
          <a:srcRect/>
          <a:stretch>
            <a:fillRect/>
          </a:stretch>
        </p:blipFill>
        <p:spPr bwMode="auto">
          <a:xfrm>
            <a:off x="6660232" y="4745950"/>
            <a:ext cx="1979712" cy="21120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23528" y="332656"/>
            <a:ext cx="8062664" cy="6048671"/>
          </a:xfrm>
        </p:spPr>
        <p:txBody>
          <a:bodyPr>
            <a:normAutofit fontScale="90000"/>
          </a:bodyPr>
          <a:lstStyle/>
          <a:p>
            <a:pPr algn="l"/>
            <a:r>
              <a:rPr lang="ru-RU" sz="3200" dirty="0"/>
              <a:t>	</a:t>
            </a:r>
            <a:r>
              <a:rPr lang="ru-RU" sz="3100" dirty="0" smtClean="0"/>
              <a:t> Известно, что успешность обучения зависит  от уровня развития познавательных функций, одной из важнейших среди которых является память. </a:t>
            </a:r>
            <a:br>
              <a:rPr lang="ru-RU" sz="3100" dirty="0" smtClean="0"/>
            </a:br>
            <a:r>
              <a:rPr lang="ru-RU" sz="3100" dirty="0" smtClean="0"/>
              <a:t>     Согласно словарному определению запоминание - обобщенное название процессов, обеспечивающих удержание материала в памяти</a:t>
            </a:r>
            <a:r>
              <a:rPr lang="ru-RU" sz="3100" i="1" dirty="0" smtClean="0"/>
              <a:t>. </a:t>
            </a:r>
            <a:r>
              <a:rPr lang="ru-RU" sz="3100" dirty="0" smtClean="0"/>
              <a:t>Здесь же отмечено, что запоминание - важнейшее условие последующего восстановления вновь приобретенных знаний. Успешность запоминания определяется в первую очередь возможностью включения нового материала в систему осмысленных связей </a:t>
            </a:r>
            <a:endParaRPr lang="ru-RU" sz="3100" dirty="0"/>
          </a:p>
        </p:txBody>
      </p:sp>
      <p:sp>
        <p:nvSpPr>
          <p:cNvPr id="3" name="Подзаголовок 2"/>
          <p:cNvSpPr>
            <a:spLocks noGrp="1"/>
          </p:cNvSpPr>
          <p:nvPr>
            <p:ph type="subTitle" idx="1"/>
          </p:nvPr>
        </p:nvSpPr>
        <p:spPr>
          <a:xfrm>
            <a:off x="683568" y="2276872"/>
            <a:ext cx="7776864" cy="3361928"/>
          </a:xfrm>
        </p:spPr>
        <p:txBody>
          <a:bodyPr>
            <a:normAutofit/>
          </a:bodyPr>
          <a:lstStyle/>
          <a:p>
            <a:r>
              <a:rPr lang="ru-RU" dirty="0" smtClean="0"/>
              <a:t>.</a:t>
            </a:r>
            <a:endParaRPr lang="ru-RU" dirty="0"/>
          </a:p>
        </p:txBody>
      </p:sp>
      <p:pic>
        <p:nvPicPr>
          <p:cNvPr id="5" name="Picture 2" descr="http://klub-drug.ru/wp-content/uploads/2011/04/School_University.jpg"/>
          <p:cNvPicPr>
            <a:picLocks noChangeAspect="1" noChangeArrowheads="1"/>
          </p:cNvPicPr>
          <p:nvPr/>
        </p:nvPicPr>
        <p:blipFill>
          <a:blip r:embed="rId2" cstate="print"/>
          <a:srcRect/>
          <a:stretch>
            <a:fillRect/>
          </a:stretch>
        </p:blipFill>
        <p:spPr bwMode="auto">
          <a:xfrm>
            <a:off x="7629140" y="5053236"/>
            <a:ext cx="1514860" cy="161612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r>
              <a:rPr lang="ru-RU" sz="8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Спасибо за внимание </a:t>
            </a:r>
            <a:endParaRPr lang="ru-RU" sz="8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4" name="Picture 2" descr="http://klub-drug.ru/wp-content/uploads/2011/04/School_University.jpg"/>
          <p:cNvPicPr>
            <a:picLocks noChangeAspect="1" noChangeArrowheads="1"/>
          </p:cNvPicPr>
          <p:nvPr/>
        </p:nvPicPr>
        <p:blipFill>
          <a:blip r:embed="rId2" cstate="print"/>
          <a:srcRect/>
          <a:stretch>
            <a:fillRect/>
          </a:stretch>
        </p:blipFill>
        <p:spPr bwMode="auto">
          <a:xfrm>
            <a:off x="6228184" y="4208200"/>
            <a:ext cx="2483768" cy="2649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42594"/>
          </a:xfrm>
        </p:spPr>
        <p:txBody>
          <a:bodyPr>
            <a:normAutofit fontScale="90000"/>
          </a:bodyPr>
          <a:lstStyle/>
          <a:p>
            <a:pPr algn="just"/>
            <a:r>
              <a:rPr lang="ru-RU" sz="2800" dirty="0" smtClean="0"/>
              <a:t>      Память подростка может удивить силой и слабостью одновременно. Удивить силой, потому что возможности памяти в этот период практически безграничны. Подросток может с легкостью запоминать большие тексты и сложные формулы. Мелкие детали и штрихи, цифры, слова, картинки, стихи. Это происходит благодаря развитию в подростковый период абстрактного мышления. Ребенок с радостью обобщает, рассуждает на глобальные, вселенские темы. </a:t>
            </a:r>
            <a:r>
              <a:rPr lang="ru-RU" sz="2800" dirty="0" smtClean="0"/>
              <a:t>Для </a:t>
            </a:r>
            <a:r>
              <a:rPr lang="ru-RU" sz="2800" dirty="0" smtClean="0"/>
              <a:t>такого рода рассуждений, как  известно, нужна пища. Пищу эту и должна  поставлять сильная  память</a:t>
            </a:r>
            <a:r>
              <a:rPr lang="ru-RU" sz="2800" dirty="0" smtClean="0"/>
              <a:t>.</a:t>
            </a:r>
            <a:br>
              <a:rPr lang="ru-RU" sz="2800" dirty="0" smtClean="0"/>
            </a:br>
            <a:endParaRPr lang="ru-RU" sz="2800" dirty="0"/>
          </a:p>
        </p:txBody>
      </p:sp>
      <p:pic>
        <p:nvPicPr>
          <p:cNvPr id="3" name="Picture 2" descr="http://klub-drug.ru/wp-content/uploads/2011/04/School_University.jpg"/>
          <p:cNvPicPr>
            <a:picLocks noChangeAspect="1" noChangeArrowheads="1"/>
          </p:cNvPicPr>
          <p:nvPr/>
        </p:nvPicPr>
        <p:blipFill>
          <a:blip r:embed="rId2" cstate="print"/>
          <a:srcRect/>
          <a:stretch>
            <a:fillRect/>
          </a:stretch>
        </p:blipFill>
        <p:spPr bwMode="auto">
          <a:xfrm>
            <a:off x="7164288" y="4869160"/>
            <a:ext cx="1514860" cy="161612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836712"/>
            <a:ext cx="8424936" cy="6278642"/>
          </a:xfrm>
          <a:prstGeom prst="rect">
            <a:avLst/>
          </a:prstGeom>
          <a:noFill/>
        </p:spPr>
        <p:txBody>
          <a:bodyPr wrap="square" rtlCol="0">
            <a:spAutoFit/>
          </a:bodyPr>
          <a:lstStyle/>
          <a:p>
            <a:r>
              <a:rPr lang="ru-RU" sz="2400" dirty="0" smtClean="0"/>
              <a:t>     От </a:t>
            </a:r>
            <a:r>
              <a:rPr lang="ru-RU" sz="2400" dirty="0"/>
              <a:t>уровня развития памяти зависит успешность учения школьников. Работа учителя на уроке должна способствовать развитию памяти детей. </a:t>
            </a:r>
            <a:endParaRPr lang="ru-RU" sz="2400" dirty="0" smtClean="0"/>
          </a:p>
          <a:p>
            <a:r>
              <a:rPr lang="ru-RU" sz="2400" dirty="0"/>
              <a:t> </a:t>
            </a:r>
            <a:r>
              <a:rPr lang="ru-RU" sz="2400" dirty="0" smtClean="0"/>
              <a:t>    Память </a:t>
            </a:r>
            <a:r>
              <a:rPr lang="ru-RU" sz="2400" dirty="0"/>
              <a:t>- наиболее тренируемый познавательный процесс. Главное условие развития памяти - упражнение, тренировка</a:t>
            </a:r>
            <a:r>
              <a:rPr lang="ru-RU" sz="2400" dirty="0" smtClean="0"/>
              <a:t>.</a:t>
            </a:r>
          </a:p>
          <a:p>
            <a:r>
              <a:rPr lang="ru-RU" sz="2400" dirty="0" smtClean="0"/>
              <a:t>      </a:t>
            </a:r>
            <a:r>
              <a:rPr lang="ru-RU" sz="2400" dirty="0" smtClean="0"/>
              <a:t>Л.В. </a:t>
            </a:r>
            <a:r>
              <a:rPr lang="ru-RU" sz="2400" dirty="0" err="1" smtClean="0"/>
              <a:t>Черемошкина</a:t>
            </a:r>
            <a:r>
              <a:rPr lang="ru-RU" sz="2400" dirty="0" smtClean="0"/>
              <a:t> (доктор психологических наук, доцент) считает, что </a:t>
            </a:r>
            <a:r>
              <a:rPr lang="ru-RU" sz="2400" i="1" dirty="0" smtClean="0"/>
              <a:t>отправной точкой развития памяти являются создаваемые учителем на уроке ситуации, </a:t>
            </a:r>
            <a:r>
              <a:rPr lang="ru-RU" sz="2400" dirty="0" smtClean="0"/>
              <a:t>в которых ученик осознает проблему запоминания, т.е. осознает противоречия между необходимостью что-либо запомнить и трудностями запоминания. </a:t>
            </a:r>
            <a:r>
              <a:rPr lang="ru-RU" sz="2400" i="1" dirty="0" smtClean="0"/>
              <a:t>Второе условие, </a:t>
            </a:r>
            <a:r>
              <a:rPr lang="ru-RU" sz="2400" dirty="0" smtClean="0"/>
              <a:t>которое на уроке должно иметь место гораздо чаще первого, заключается в том, </a:t>
            </a:r>
            <a:r>
              <a:rPr lang="ru-RU" sz="2400" i="1" dirty="0" smtClean="0"/>
              <a:t>чтобы придумывать вместе с детьми различные способы, запоминания.</a:t>
            </a:r>
            <a:endParaRPr lang="ru-RU" sz="2400" dirty="0" smtClean="0"/>
          </a:p>
          <a:p>
            <a:r>
              <a:rPr lang="ru-RU" sz="2400" dirty="0" smtClean="0"/>
              <a:t>   </a:t>
            </a:r>
            <a:endParaRPr lang="ru-RU" sz="2400" dirty="0" smtClean="0"/>
          </a:p>
          <a:p>
            <a:r>
              <a:rPr lang="ru-RU" sz="2400" dirty="0" smtClean="0"/>
              <a:t> </a:t>
            </a:r>
          </a:p>
          <a:p>
            <a:endParaRPr lang="ru-RU" dirty="0"/>
          </a:p>
        </p:txBody>
      </p:sp>
      <p:pic>
        <p:nvPicPr>
          <p:cNvPr id="5" name="Picture 2" descr="http://klub-drug.ru/wp-content/uploads/2011/04/School_University.jpg"/>
          <p:cNvPicPr>
            <a:picLocks noChangeAspect="1" noChangeArrowheads="1"/>
          </p:cNvPicPr>
          <p:nvPr/>
        </p:nvPicPr>
        <p:blipFill>
          <a:blip r:embed="rId2" cstate="print"/>
          <a:srcRect/>
          <a:stretch>
            <a:fillRect/>
          </a:stretch>
        </p:blipFill>
        <p:spPr bwMode="auto">
          <a:xfrm>
            <a:off x="7831628" y="5457900"/>
            <a:ext cx="1312372" cy="14001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fontScale="90000"/>
          </a:bodyPr>
          <a:lstStyle/>
          <a:p>
            <a:pPr algn="l"/>
            <a:r>
              <a:rPr lang="ru-RU" sz="3100" b="1" dirty="0" smtClean="0"/>
              <a:t>     Приемы </a:t>
            </a:r>
            <a:r>
              <a:rPr lang="ru-RU" sz="3100" b="1" dirty="0" smtClean="0"/>
              <a:t>и методы </a:t>
            </a:r>
            <a:r>
              <a:rPr lang="ru-RU" sz="3100" b="1" dirty="0" smtClean="0"/>
              <a:t>запоминания, которыми  я пользуюсь на уроках истории и обществознания :</a:t>
            </a:r>
            <a:r>
              <a:rPr lang="ru-RU" sz="3100" dirty="0" smtClean="0"/>
              <a:t/>
            </a:r>
            <a:br>
              <a:rPr lang="ru-RU" sz="3100" dirty="0" smtClean="0"/>
            </a:br>
            <a:r>
              <a:rPr lang="ru-RU" sz="2700" dirty="0" smtClean="0"/>
              <a:t>1. </a:t>
            </a:r>
            <a:r>
              <a:rPr lang="ru-RU" sz="2700" b="1" dirty="0" smtClean="0"/>
              <a:t>Ассоциации</a:t>
            </a:r>
            <a:r>
              <a:rPr lang="ru-RU" sz="2700" dirty="0" smtClean="0"/>
              <a:t> - установление связей запоминаемого с чем-либо по сходству, смежности или противоположности. На уроке для стимулирования ассоциативных процессов достаточно задать классу вопросы типа:</a:t>
            </a:r>
            <a:br>
              <a:rPr lang="ru-RU" sz="2700" dirty="0" smtClean="0"/>
            </a:br>
            <a:r>
              <a:rPr lang="ru-RU" sz="2700" dirty="0" smtClean="0"/>
              <a:t>Что напоминает вам это слово? </a:t>
            </a:r>
            <a:r>
              <a:rPr lang="ru-RU" sz="2700" dirty="0" smtClean="0"/>
              <a:t>Что </a:t>
            </a:r>
            <a:r>
              <a:rPr lang="ru-RU" sz="2700" dirty="0" smtClean="0"/>
              <a:t>напоминает эта картина</a:t>
            </a:r>
            <a:r>
              <a:rPr lang="ru-RU" sz="2700" dirty="0" smtClean="0"/>
              <a:t>? Например, при изучении темы «Этапы становления общества» на вопрос «Что представляет собой постиндустриальное общество?» дети называют такие </a:t>
            </a:r>
            <a:r>
              <a:rPr lang="ru-RU" sz="2700" dirty="0" smtClean="0"/>
              <a:t>с</a:t>
            </a:r>
            <a:r>
              <a:rPr lang="ru-RU" sz="2700" dirty="0" smtClean="0"/>
              <a:t>лова, как компьютер, интернет, беспроводная связь, кабельное телевидение,... </a:t>
            </a:r>
            <a:br>
              <a:rPr lang="ru-RU" sz="2700" dirty="0" smtClean="0"/>
            </a:br>
            <a:r>
              <a:rPr lang="ru-RU" sz="2700" dirty="0" smtClean="0"/>
              <a:t> </a:t>
            </a:r>
            <a:r>
              <a:rPr lang="ru-RU" sz="2700" dirty="0" smtClean="0"/>
              <a:t>   Или установление связи по противоположности. Тема «Политические режимы». Различают два типа режима – демократический и антидемократический (тоталитарный, авторитарный) режимы</a:t>
            </a:r>
            <a:br>
              <a:rPr lang="ru-RU" sz="2700" dirty="0" smtClean="0"/>
            </a:br>
            <a:endParaRPr lang="ru-RU" sz="2700" dirty="0"/>
          </a:p>
        </p:txBody>
      </p:sp>
      <p:pic>
        <p:nvPicPr>
          <p:cNvPr id="3" name="Picture 2" descr="http://klub-drug.ru/wp-content/uploads/2011/04/School_University.jpg"/>
          <p:cNvPicPr>
            <a:picLocks noChangeAspect="1" noChangeArrowheads="1"/>
          </p:cNvPicPr>
          <p:nvPr/>
        </p:nvPicPr>
        <p:blipFill>
          <a:blip r:embed="rId2" cstate="print"/>
          <a:srcRect/>
          <a:stretch>
            <a:fillRect/>
          </a:stretch>
        </p:blipFill>
        <p:spPr bwMode="auto">
          <a:xfrm>
            <a:off x="8028384" y="5157192"/>
            <a:ext cx="1240364" cy="132327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p:spPr>
        <p:txBody>
          <a:bodyPr>
            <a:normAutofit fontScale="92500" lnSpcReduction="20000"/>
          </a:bodyPr>
          <a:lstStyle/>
          <a:p>
            <a:pPr>
              <a:buNone/>
            </a:pPr>
            <a:r>
              <a:rPr lang="ru-RU" dirty="0" smtClean="0"/>
              <a:t> </a:t>
            </a:r>
            <a:r>
              <a:rPr lang="ru-RU" dirty="0" smtClean="0"/>
              <a:t>        Столица </a:t>
            </a:r>
            <a:r>
              <a:rPr lang="ru-RU" dirty="0" smtClean="0"/>
              <a:t>Золотой Орды располагалась в районе нынешней Астрахани и называлась Сарай. Свяжите это название с образом жизни монголов. </a:t>
            </a:r>
            <a:r>
              <a:rPr lang="ru-RU" i="1" dirty="0" smtClean="0"/>
              <a:t>(Столица Золотой Орды — Сарай. Монголы, ведущие кочевой образ жизни, не строили монументальных зданий, лучше всего у них получался сарай).</a:t>
            </a:r>
            <a:br>
              <a:rPr lang="ru-RU" i="1" dirty="0" smtClean="0"/>
            </a:br>
            <a:r>
              <a:rPr lang="ru-RU" i="1" dirty="0" smtClean="0"/>
              <a:t>  </a:t>
            </a:r>
            <a:endParaRPr lang="ru-RU" i="1" dirty="0" smtClean="0"/>
          </a:p>
          <a:p>
            <a:pPr>
              <a:buNone/>
            </a:pPr>
            <a:r>
              <a:rPr lang="ru-RU" i="1" dirty="0" smtClean="0"/>
              <a:t>       </a:t>
            </a:r>
            <a:r>
              <a:rPr lang="ru-RU" dirty="0" smtClean="0"/>
              <a:t>Борис </a:t>
            </a:r>
            <a:r>
              <a:rPr lang="ru-RU" dirty="0" smtClean="0"/>
              <a:t>Федорович Годунов родился в 1552 г. и прожил 53 года </a:t>
            </a:r>
            <a:r>
              <a:rPr lang="ru-RU" i="1" dirty="0" smtClean="0"/>
              <a:t>(Борис Федорович Годунов родился в 1552 г. и прожил 53 года. 15/51 + 1 — зеркальное подобие. Прожил 53 г., т, е. 51+2)</a:t>
            </a:r>
            <a:r>
              <a:rPr lang="ru-RU" dirty="0" smtClean="0"/>
              <a:t>.</a:t>
            </a:r>
            <a:r>
              <a:rPr lang="ru-RU" i="1" dirty="0" smtClean="0"/>
              <a:t> </a:t>
            </a:r>
            <a:r>
              <a:rPr lang="ru-RU" dirty="0" smtClean="0"/>
              <a:t/>
            </a:r>
            <a:br>
              <a:rPr lang="ru-RU" dirty="0" smtClean="0"/>
            </a:br>
            <a:endParaRPr lang="ru-RU" dirty="0"/>
          </a:p>
        </p:txBody>
      </p:sp>
      <p:pic>
        <p:nvPicPr>
          <p:cNvPr id="4" name="Picture 2" descr="http://klub-drug.ru/wp-content/uploads/2011/04/School_University.jpg"/>
          <p:cNvPicPr>
            <a:picLocks noChangeAspect="1" noChangeArrowheads="1"/>
          </p:cNvPicPr>
          <p:nvPr/>
        </p:nvPicPr>
        <p:blipFill>
          <a:blip r:embed="rId2" cstate="print"/>
          <a:srcRect/>
          <a:stretch>
            <a:fillRect/>
          </a:stretch>
        </p:blipFill>
        <p:spPr bwMode="auto">
          <a:xfrm>
            <a:off x="7831628" y="5301208"/>
            <a:ext cx="1312372" cy="14001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88640"/>
            <a:ext cx="7772400" cy="936104"/>
          </a:xfrm>
        </p:spPr>
        <p:txBody>
          <a:bodyPr>
            <a:normAutofit/>
          </a:bodyPr>
          <a:lstStyle/>
          <a:p>
            <a:r>
              <a:rPr lang="ru-RU" sz="4000" b="1" dirty="0" smtClean="0"/>
              <a:t>2. Выделение опорных </a:t>
            </a:r>
            <a:r>
              <a:rPr lang="ru-RU" sz="4000" b="1" dirty="0" smtClean="0"/>
              <a:t>пунктов </a:t>
            </a:r>
            <a:endParaRPr lang="ru-RU" sz="4000" b="1" dirty="0"/>
          </a:p>
        </p:txBody>
      </p:sp>
      <p:sp>
        <p:nvSpPr>
          <p:cNvPr id="3" name="Подзаголовок 2"/>
          <p:cNvSpPr>
            <a:spLocks noGrp="1"/>
          </p:cNvSpPr>
          <p:nvPr>
            <p:ph type="subTitle" idx="1"/>
          </p:nvPr>
        </p:nvSpPr>
        <p:spPr>
          <a:xfrm>
            <a:off x="323528" y="908720"/>
            <a:ext cx="8568952" cy="5400600"/>
          </a:xfrm>
        </p:spPr>
        <p:txBody>
          <a:bodyPr>
            <a:noAutofit/>
          </a:bodyPr>
          <a:lstStyle/>
          <a:p>
            <a:pPr algn="l"/>
            <a:r>
              <a:rPr lang="ru-RU" sz="2400" dirty="0" smtClean="0">
                <a:solidFill>
                  <a:schemeClr val="tx1"/>
                </a:solidFill>
              </a:rPr>
              <a:t>Сущность способа заключается в поиске каких-либо опор, точек отсчета, т.е. «зацепок», «крючков», в качестве которых могут выступать фамилии, названия, даты, исторические персонажи, смешные моменты, особенности шрифта, необычные, незнакомые слова, </a:t>
            </a:r>
            <a:r>
              <a:rPr lang="ru-RU" sz="2400" dirty="0" smtClean="0">
                <a:solidFill>
                  <a:schemeClr val="tx1"/>
                </a:solidFill>
              </a:rPr>
              <a:t>и </a:t>
            </a:r>
            <a:r>
              <a:rPr lang="ru-RU" sz="2400" dirty="0" smtClean="0">
                <a:solidFill>
                  <a:schemeClr val="tx1"/>
                </a:solidFill>
              </a:rPr>
              <a:t>т.д</a:t>
            </a:r>
            <a:r>
              <a:rPr lang="ru-RU" sz="2400" dirty="0" smtClean="0">
                <a:solidFill>
                  <a:schemeClr val="tx1"/>
                </a:solidFill>
              </a:rPr>
              <a:t>. </a:t>
            </a:r>
            <a:r>
              <a:rPr lang="ru-RU" sz="2400" dirty="0" smtClean="0">
                <a:solidFill>
                  <a:schemeClr val="tx1"/>
                </a:solidFill>
              </a:rPr>
              <a:t>Т</a:t>
            </a:r>
            <a:r>
              <a:rPr lang="ru-RU" sz="2400" dirty="0" smtClean="0">
                <a:solidFill>
                  <a:schemeClr val="tx1"/>
                </a:solidFill>
              </a:rPr>
              <a:t>ема: «Вторая мировая война». Когда изучаем хронологию: вторая мировая война началась 1 сентября 1939 года, закончилась 2 сентября 1945 года. Я спрашиваю детей, 1 сентября – какой праздник? (День Знаний, в этот день после летних каникул мы идем в школу).  Эта дата нам особенно близка, начинается новый учебный год и в этот день, 1 сентября началась вторая мировая война, </a:t>
            </a:r>
          </a:p>
          <a:p>
            <a:pPr algn="l"/>
            <a:r>
              <a:rPr lang="ru-RU" sz="2400" dirty="0" smtClean="0">
                <a:solidFill>
                  <a:schemeClr val="tx1"/>
                </a:solidFill>
              </a:rPr>
              <a:t>а закончилась на следующий день – 2 сентября</a:t>
            </a:r>
          </a:p>
          <a:p>
            <a:pPr algn="l"/>
            <a:endParaRPr lang="ru-RU" sz="2200" dirty="0" smtClean="0">
              <a:solidFill>
                <a:schemeClr val="tx1"/>
              </a:solidFill>
            </a:endParaRPr>
          </a:p>
        </p:txBody>
      </p:sp>
      <p:pic>
        <p:nvPicPr>
          <p:cNvPr id="4" name="Picture 2" descr="http://klub-drug.ru/wp-content/uploads/2011/04/School_University.jpg"/>
          <p:cNvPicPr>
            <a:picLocks noChangeAspect="1" noChangeArrowheads="1"/>
          </p:cNvPicPr>
          <p:nvPr/>
        </p:nvPicPr>
        <p:blipFill>
          <a:blip r:embed="rId2" cstate="print"/>
          <a:srcRect/>
          <a:stretch>
            <a:fillRect/>
          </a:stretch>
        </p:blipFill>
        <p:spPr bwMode="auto">
          <a:xfrm>
            <a:off x="7009793" y="4581128"/>
            <a:ext cx="2134207" cy="227687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klub-drug.ru/wp-content/uploads/2011/04/School_University.jpg"/>
          <p:cNvPicPr>
            <a:picLocks noGrp="1" noChangeAspect="1" noChangeArrowheads="1"/>
          </p:cNvPicPr>
          <p:nvPr>
            <p:ph idx="1"/>
          </p:nvPr>
        </p:nvPicPr>
        <p:blipFill>
          <a:blip r:embed="rId2" cstate="print"/>
          <a:stretch>
            <a:fillRect/>
          </a:stretch>
        </p:blipFill>
        <p:spPr bwMode="auto">
          <a:xfrm>
            <a:off x="2667000" y="1958181"/>
            <a:ext cx="3810000" cy="3810000"/>
          </a:xfrm>
          <a:prstGeom prst="rect">
            <a:avLst/>
          </a:prstGeom>
          <a:noFill/>
        </p:spPr>
      </p:pic>
      <p:sp>
        <p:nvSpPr>
          <p:cNvPr id="5" name="Прямоугольник 4"/>
          <p:cNvSpPr/>
          <p:nvPr/>
        </p:nvSpPr>
        <p:spPr>
          <a:xfrm>
            <a:off x="899592" y="260648"/>
            <a:ext cx="7488832" cy="3970318"/>
          </a:xfrm>
          <a:prstGeom prst="rect">
            <a:avLst/>
          </a:prstGeom>
        </p:spPr>
        <p:txBody>
          <a:bodyPr wrap="square">
            <a:spAutoFit/>
          </a:bodyPr>
          <a:lstStyle/>
          <a:p>
            <a:r>
              <a:rPr lang="ru-RU" sz="2800" dirty="0" smtClean="0"/>
              <a:t>2. Тема: «Консервативное общественное движение» (отстаивающее неизменность политического строя). Надо  запомнить слово </a:t>
            </a:r>
            <a:r>
              <a:rPr lang="ru-RU" sz="2800" b="1" dirty="0" smtClean="0"/>
              <a:t>консервативное</a:t>
            </a:r>
            <a:r>
              <a:rPr lang="ru-RU" sz="2800" dirty="0" smtClean="0"/>
              <a:t>. Первая же связь, которая приходит в голову при встрече с новым словом, может стать основой, фундаментом для его запоминания. С детьми подбираем знакомые однокоренные слова: консервировать, консервы, т.е. сохранить.</a:t>
            </a:r>
            <a:endParaRPr lang="ru-RU"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3. Приемы </a:t>
            </a:r>
            <a:r>
              <a:rPr lang="ru-RU" b="1" dirty="0" smtClean="0"/>
              <a:t>группировки</a:t>
            </a:r>
            <a:endParaRPr lang="ru-RU" b="1" dirty="0"/>
          </a:p>
        </p:txBody>
      </p:sp>
      <p:sp>
        <p:nvSpPr>
          <p:cNvPr id="3" name="Содержимое 2"/>
          <p:cNvSpPr>
            <a:spLocks noGrp="1"/>
          </p:cNvSpPr>
          <p:nvPr>
            <p:ph idx="1"/>
          </p:nvPr>
        </p:nvSpPr>
        <p:spPr>
          <a:xfrm>
            <a:off x="395536" y="1340768"/>
            <a:ext cx="8229600" cy="5069160"/>
          </a:xfrm>
        </p:spPr>
        <p:txBody>
          <a:bodyPr/>
          <a:lstStyle/>
          <a:p>
            <a:pPr>
              <a:buNone/>
            </a:pPr>
            <a:r>
              <a:rPr lang="ru-RU" dirty="0" smtClean="0"/>
              <a:t>Группировка - </a:t>
            </a:r>
            <a:r>
              <a:rPr lang="ru-RU" dirty="0" smtClean="0"/>
              <a:t>разбиение </a:t>
            </a:r>
            <a:r>
              <a:rPr lang="ru-RU" dirty="0" smtClean="0"/>
              <a:t>материала на части по смыслу, объему, ассоциациям и т.д</a:t>
            </a:r>
            <a:r>
              <a:rPr lang="ru-RU" dirty="0" smtClean="0"/>
              <a:t>. Урок истории в  6 классе. Тема: «Средневековый город». Эту тему делим на несколько частей по смыслу: </a:t>
            </a:r>
          </a:p>
          <a:p>
            <a:pPr>
              <a:buNone/>
            </a:pPr>
            <a:r>
              <a:rPr lang="ru-RU" dirty="0" smtClean="0"/>
              <a:t> </a:t>
            </a:r>
            <a:r>
              <a:rPr lang="ru-RU" dirty="0" smtClean="0"/>
              <a:t>      1. Причины и </a:t>
            </a:r>
            <a:r>
              <a:rPr lang="ru-RU" dirty="0" smtClean="0"/>
              <a:t>м</a:t>
            </a:r>
            <a:r>
              <a:rPr lang="ru-RU" dirty="0" smtClean="0"/>
              <a:t>еста возникновения городов</a:t>
            </a:r>
          </a:p>
          <a:p>
            <a:pPr>
              <a:buNone/>
            </a:pPr>
            <a:r>
              <a:rPr lang="ru-RU" dirty="0" smtClean="0"/>
              <a:t> </a:t>
            </a:r>
            <a:r>
              <a:rPr lang="ru-RU" dirty="0" smtClean="0"/>
              <a:t>      2. Жители городов</a:t>
            </a:r>
          </a:p>
          <a:p>
            <a:pPr>
              <a:buNone/>
            </a:pPr>
            <a:r>
              <a:rPr lang="ru-RU" dirty="0" smtClean="0"/>
              <a:t>       3. Борьба городов с сеньорами</a:t>
            </a:r>
          </a:p>
          <a:p>
            <a:pPr>
              <a:buNone/>
            </a:pPr>
            <a:endParaRPr lang="ru-RU" dirty="0" smtClean="0"/>
          </a:p>
          <a:p>
            <a:endParaRPr lang="ru-RU" dirty="0"/>
          </a:p>
        </p:txBody>
      </p:sp>
      <p:pic>
        <p:nvPicPr>
          <p:cNvPr id="4" name="Picture 2" descr="http://klub-drug.ru/wp-content/uploads/2011/04/School_University.jpg"/>
          <p:cNvPicPr>
            <a:picLocks noChangeAspect="1" noChangeArrowheads="1"/>
          </p:cNvPicPr>
          <p:nvPr/>
        </p:nvPicPr>
        <p:blipFill>
          <a:blip r:embed="rId2" cstate="print"/>
          <a:srcRect/>
          <a:stretch>
            <a:fillRect/>
          </a:stretch>
        </p:blipFill>
        <p:spPr bwMode="auto">
          <a:xfrm>
            <a:off x="6516216" y="4361843"/>
            <a:ext cx="2339752" cy="2496157"/>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698</TotalTime>
  <Words>1233</Words>
  <Application>Microsoft Office PowerPoint</Application>
  <PresentationFormat>Экран (4:3)</PresentationFormat>
  <Paragraphs>73</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Особенности запоминания учебного материала подростками</vt:lpstr>
      <vt:lpstr>  Известно, что успешность обучения зависит  от уровня развития познавательных функций, одной из важнейших среди которых является память.       Согласно словарному определению запоминание - обобщенное название процессов, обеспечивающих удержание материала в памяти. Здесь же отмечено, что запоминание - важнейшее условие последующего восстановления вновь приобретенных знаний. Успешность запоминания определяется в первую очередь возможностью включения нового материала в систему осмысленных связей </vt:lpstr>
      <vt:lpstr>      Память подростка может удивить силой и слабостью одновременно. Удивить силой, потому что возможности памяти в этот период практически безграничны. Подросток может с легкостью запоминать большие тексты и сложные формулы. Мелкие детали и штрихи, цифры, слова, картинки, стихи. Это происходит благодаря развитию в подростковый период абстрактного мышления. Ребенок с радостью обобщает, рассуждает на глобальные, вселенские темы. Для такого рода рассуждений, как  известно, нужна пища. Пищу эту и должна  поставлять сильная  память. </vt:lpstr>
      <vt:lpstr>Слайд 4</vt:lpstr>
      <vt:lpstr>     Приемы и методы запоминания, которыми  я пользуюсь на уроках истории и обществознания : 1. Ассоциации - установление связей запоминаемого с чем-либо по сходству, смежности или противоположности. На уроке для стимулирования ассоциативных процессов достаточно задать классу вопросы типа: Что напоминает вам это слово? Что напоминает эта картина? Например, при изучении темы «Этапы становления общества» на вопрос «Что представляет собой постиндустриальное общество?» дети называют такие слова, как компьютер, интернет, беспроводная связь, кабельное телевидение,...      Или установление связи по противоположности. Тема «Политические режимы». Различают два типа режима – демократический и антидемократический (тоталитарный, авторитарный) режимы </vt:lpstr>
      <vt:lpstr>Слайд 6</vt:lpstr>
      <vt:lpstr>2. Выделение опорных пунктов </vt:lpstr>
      <vt:lpstr>Слайд 8</vt:lpstr>
      <vt:lpstr>3. Приемы группировки</vt:lpstr>
      <vt:lpstr>4. Классификация </vt:lpstr>
      <vt:lpstr> </vt:lpstr>
      <vt:lpstr>6. Структурирование</vt:lpstr>
      <vt:lpstr>7. Составление развернутого плана</vt:lpstr>
      <vt:lpstr>8. Работа по карте</vt:lpstr>
      <vt:lpstr>Слайд 15</vt:lpstr>
      <vt:lpstr>9. Сочинения, эссе</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 основная форма организации учебно-воспитательного процесса. Каждый урок - приближение к его глобальной цели - сформировать нравственно совершенную личность, способную включаться в общественную жизнь (анализировать общественные явления, входить в новые социальные общности и осваивать новые виды деятельности), и реализовать свои творческие задатки</dc:title>
  <dc:creator>1</dc:creator>
  <cp:lastModifiedBy>1</cp:lastModifiedBy>
  <cp:revision>48</cp:revision>
  <dcterms:created xsi:type="dcterms:W3CDTF">2013-11-09T16:17:15Z</dcterms:created>
  <dcterms:modified xsi:type="dcterms:W3CDTF">2013-11-10T18:11:05Z</dcterms:modified>
</cp:coreProperties>
</file>