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t>5/6/2020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5/6/2020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5/6/2020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8.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9.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C06AB2-5754-3841-96FF-48728D8CB73D}"/>
              </a:ext>
            </a:extLst>
          </p:cNvPr>
          <p:cNvSpPr>
            <a:spLocks noGrp="1"/>
          </p:cNvSpPr>
          <p:nvPr>
            <p:ph type="ctrTitle"/>
          </p:nvPr>
        </p:nvSpPr>
        <p:spPr>
          <a:xfrm>
            <a:off x="1600200" y="2386743"/>
            <a:ext cx="8991600" cy="2658530"/>
          </a:xfrm>
        </p:spPr>
        <p:txBody>
          <a:bodyPr/>
          <a:lstStyle/>
          <a:p>
            <a:r>
              <a:rPr lang="kk-KZ" b="1"/>
              <a:t>Менің отбасым!</a:t>
            </a:r>
            <a:endParaRPr lang="ru-RU" b="1"/>
          </a:p>
        </p:txBody>
      </p:sp>
    </p:spTree>
    <p:extLst>
      <p:ext uri="{BB962C8B-B14F-4D97-AF65-F5344CB8AC3E}">
        <p14:creationId xmlns:p14="http://schemas.microsoft.com/office/powerpoint/2010/main" val="1341554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2">
            <a:extLst>
              <a:ext uri="{FF2B5EF4-FFF2-40B4-BE49-F238E27FC236}">
                <a16:creationId xmlns:a16="http://schemas.microsoft.com/office/drawing/2014/main" id="{233904AB-1B52-9645-BCA3-C989B23B2D6E}"/>
              </a:ext>
            </a:extLst>
          </p:cNvPr>
          <p:cNvSpPr>
            <a:spLocks noGrp="1"/>
          </p:cNvSpPr>
          <p:nvPr>
            <p:ph type="title"/>
          </p:nvPr>
        </p:nvSpPr>
        <p:spPr>
          <a:xfrm>
            <a:off x="1600200" y="0"/>
            <a:ext cx="9311877" cy="3893343"/>
          </a:xfrm>
        </p:spPr>
        <p:txBody>
          <a:bodyPr>
            <a:normAutofit fontScale="90000"/>
          </a:bodyPr>
          <a:lstStyle/>
          <a:p>
            <a:r>
              <a:rPr lang="ru-RU" b="0" i="0">
                <a:solidFill>
                  <a:srgbClr val="0000FF"/>
                </a:solidFill>
                <a:effectLst/>
                <a:latin typeface="Times New Roman" panose="02020603050405020304" pitchFamily="18" charset="0"/>
              </a:rPr>
              <a:t>Отбасының тәрбие өмір салты, оның барлық құрылымдық элементтері бір-бірімен тығыз байланысты, өйткені олардың мақсат-міндеттері ортақ іс-әрекеттерінің жалпы тәсілдері, әдістері және бағыттылығы ба</a:t>
            </a:r>
            <a:r>
              <a:rPr lang="kk-KZ" b="0" i="0">
                <a:solidFill>
                  <a:srgbClr val="0000FF"/>
                </a:solidFill>
                <a:effectLst/>
                <a:latin typeface="Times New Roman" panose="02020603050405020304" pitchFamily="18" charset="0"/>
              </a:rPr>
              <a:t>Р.</a:t>
            </a:r>
            <a:endParaRPr lang="ru-RU"/>
          </a:p>
        </p:txBody>
      </p:sp>
    </p:spTree>
    <p:extLst>
      <p:ext uri="{BB962C8B-B14F-4D97-AF65-F5344CB8AC3E}">
        <p14:creationId xmlns:p14="http://schemas.microsoft.com/office/powerpoint/2010/main" val="3096658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2">
            <a:extLst>
              <a:ext uri="{FF2B5EF4-FFF2-40B4-BE49-F238E27FC236}">
                <a16:creationId xmlns:a16="http://schemas.microsoft.com/office/drawing/2014/main" id="{0293FF49-D096-A845-969A-7DBA325CFE85}"/>
              </a:ext>
            </a:extLst>
          </p:cNvPr>
          <p:cNvSpPr>
            <a:spLocks noGrp="1"/>
          </p:cNvSpPr>
          <p:nvPr>
            <p:ph type="ctrTitle"/>
          </p:nvPr>
        </p:nvSpPr>
        <p:spPr>
          <a:xfrm>
            <a:off x="225028" y="267891"/>
            <a:ext cx="5043488" cy="4697413"/>
          </a:xfrm>
        </p:spPr>
        <p:txBody>
          <a:bodyPr>
            <a:noAutofit/>
          </a:bodyPr>
          <a:lstStyle/>
          <a:p>
            <a:r>
              <a:rPr lang="ru-RU" sz="2400" b="0" i="0">
                <a:solidFill>
                  <a:schemeClr val="bg2">
                    <a:lumMod val="50000"/>
                  </a:schemeClr>
                </a:solidFill>
                <a:effectLst/>
                <a:latin typeface="Times New Roman" panose="02020603050405020304" pitchFamily="18" charset="0"/>
              </a:rPr>
              <a:t>Ата-ана арасындағы, ата-ана мен бала арасындағы, балалардың арасындағы өзара қатынас педагогикалық процестің тәрбиелік механизмдері болып табылады. Олар жеке тұлғалық мән беріп, олардың адамдарға деген қатынасына әсер етеді.</a:t>
            </a:r>
            <a:endParaRPr lang="ru-RU" sz="2400">
              <a:solidFill>
                <a:schemeClr val="bg2">
                  <a:lumMod val="50000"/>
                </a:schemeClr>
              </a:solidFill>
            </a:endParaRPr>
          </a:p>
        </p:txBody>
      </p:sp>
      <p:pic>
        <p:nvPicPr>
          <p:cNvPr id="2" name="Рисунок 2">
            <a:extLst>
              <a:ext uri="{FF2B5EF4-FFF2-40B4-BE49-F238E27FC236}">
                <a16:creationId xmlns:a16="http://schemas.microsoft.com/office/drawing/2014/main" id="{D08B87E3-6526-E941-8730-6AE7CECF446A}"/>
              </a:ext>
            </a:extLst>
          </p:cNvPr>
          <p:cNvPicPr>
            <a:picLocks noChangeAspect="1"/>
          </p:cNvPicPr>
          <p:nvPr/>
        </p:nvPicPr>
        <p:blipFill>
          <a:blip r:embed="rId2"/>
          <a:stretch>
            <a:fillRect/>
          </a:stretch>
        </p:blipFill>
        <p:spPr>
          <a:xfrm>
            <a:off x="5268516" y="267891"/>
            <a:ext cx="6698456" cy="6322218"/>
          </a:xfrm>
          <a:prstGeom prst="rect">
            <a:avLst/>
          </a:prstGeom>
        </p:spPr>
      </p:pic>
    </p:spTree>
    <p:extLst>
      <p:ext uri="{BB962C8B-B14F-4D97-AF65-F5344CB8AC3E}">
        <p14:creationId xmlns:p14="http://schemas.microsoft.com/office/powerpoint/2010/main" val="2046186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9FCBC7-F8CA-C24F-8C15-6C0A0826FEEC}"/>
              </a:ext>
            </a:extLst>
          </p:cNvPr>
          <p:cNvSpPr>
            <a:spLocks noGrp="1"/>
          </p:cNvSpPr>
          <p:nvPr>
            <p:ph type="title"/>
          </p:nvPr>
        </p:nvSpPr>
        <p:spPr>
          <a:xfrm>
            <a:off x="631031" y="393191"/>
            <a:ext cx="10929937" cy="3035809"/>
          </a:xfrm>
        </p:spPr>
        <p:txBody>
          <a:bodyPr/>
          <a:lstStyle/>
          <a:p>
            <a:r>
              <a:rPr lang="kk-KZ" sz="1800" b="0" i="0">
                <a:solidFill>
                  <a:srgbClr val="0000FF"/>
                </a:solidFill>
                <a:effectLst/>
                <a:latin typeface="Times New Roman" panose="02020603050405020304" pitchFamily="18" charset="0"/>
              </a:rPr>
              <a:t> ҚР Конституциясының 27 тарауында былай делінген:</a:t>
            </a:r>
            <a:br>
              <a:rPr lang="kk-KZ" b="0" i="0">
                <a:solidFill>
                  <a:srgbClr val="000000"/>
                </a:solidFill>
                <a:effectLst/>
                <a:latin typeface="Times New Roman" panose="02020603050405020304" pitchFamily="18" charset="0"/>
              </a:rPr>
            </a:br>
            <a:r>
              <a:rPr lang="kk-KZ" sz="1800" b="0" i="0">
                <a:solidFill>
                  <a:srgbClr val="0000FF"/>
                </a:solidFill>
                <a:effectLst/>
                <a:latin typeface="Times New Roman" panose="02020603050405020304" pitchFamily="18" charset="0"/>
              </a:rPr>
              <a:t>1. Неке мен отбасы, аналық, әкелік және балалық мемлекет қамқорлығының аясында;</a:t>
            </a:r>
            <a:br>
              <a:rPr lang="kk-KZ" b="0" i="0">
                <a:solidFill>
                  <a:srgbClr val="000000"/>
                </a:solidFill>
                <a:effectLst/>
                <a:latin typeface="Times New Roman" panose="02020603050405020304" pitchFamily="18" charset="0"/>
              </a:rPr>
            </a:br>
            <a:r>
              <a:rPr lang="kk-KZ" sz="1800" b="0" i="0">
                <a:solidFill>
                  <a:srgbClr val="0000FF"/>
                </a:solidFill>
                <a:effectLst/>
                <a:latin typeface="Times New Roman" panose="02020603050405020304" pitchFamily="18" charset="0"/>
              </a:rPr>
              <a:t>2. Балаларды қорғау мен тәрбиелеу ата-ананың табиғи құқығы және міндеті;</a:t>
            </a:r>
            <a:br>
              <a:rPr lang="kk-KZ" b="0" i="0">
                <a:solidFill>
                  <a:srgbClr val="000000"/>
                </a:solidFill>
                <a:effectLst/>
                <a:latin typeface="Times New Roman" panose="02020603050405020304" pitchFamily="18" charset="0"/>
              </a:rPr>
            </a:br>
            <a:r>
              <a:rPr lang="kk-KZ" sz="1800" b="0" i="0">
                <a:solidFill>
                  <a:srgbClr val="0000FF"/>
                </a:solidFill>
                <a:effectLst/>
                <a:latin typeface="Times New Roman" panose="02020603050405020304" pitchFamily="18" charset="0"/>
              </a:rPr>
              <a:t>3. Кәмелетке толған және еңбекке жарамды балалар еңбекке жарамсыз ата-аналарына қамқорлық жасауы тиіс.</a:t>
            </a:r>
            <a:br>
              <a:rPr lang="kk-KZ" b="0" i="0">
                <a:solidFill>
                  <a:srgbClr val="000000"/>
                </a:solidFill>
                <a:effectLst/>
                <a:latin typeface="Times New Roman" panose="02020603050405020304" pitchFamily="18" charset="0"/>
              </a:rPr>
            </a:br>
            <a:endParaRPr lang="ru-RU"/>
          </a:p>
        </p:txBody>
      </p:sp>
      <p:pic>
        <p:nvPicPr>
          <p:cNvPr id="3" name="Рисунок 3">
            <a:extLst>
              <a:ext uri="{FF2B5EF4-FFF2-40B4-BE49-F238E27FC236}">
                <a16:creationId xmlns:a16="http://schemas.microsoft.com/office/drawing/2014/main" id="{C0D0F801-9E23-514C-BEA5-AB11421FB795}"/>
              </a:ext>
            </a:extLst>
          </p:cNvPr>
          <p:cNvPicPr>
            <a:picLocks noChangeAspect="1"/>
          </p:cNvPicPr>
          <p:nvPr/>
        </p:nvPicPr>
        <p:blipFill>
          <a:blip r:embed="rId2"/>
          <a:stretch>
            <a:fillRect/>
          </a:stretch>
        </p:blipFill>
        <p:spPr>
          <a:xfrm>
            <a:off x="631030" y="3483484"/>
            <a:ext cx="10929937" cy="29813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60582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7FD14D-A596-BE42-B0CD-FE3D0A8A783A}"/>
              </a:ext>
            </a:extLst>
          </p:cNvPr>
          <p:cNvSpPr>
            <a:spLocks noGrp="1"/>
          </p:cNvSpPr>
          <p:nvPr>
            <p:ph type="title"/>
          </p:nvPr>
        </p:nvSpPr>
        <p:spPr>
          <a:xfrm>
            <a:off x="2231136" y="964691"/>
            <a:ext cx="7729728" cy="2964371"/>
          </a:xfrm>
        </p:spPr>
        <p:txBody>
          <a:bodyPr>
            <a:normAutofit/>
          </a:bodyPr>
          <a:lstStyle/>
          <a:p>
            <a:r>
              <a:rPr lang="kk-KZ" sz="3600">
                <a:solidFill>
                  <a:srgbClr val="FF0000"/>
                </a:solidFill>
                <a:latin typeface="Times New Roman" panose="02020603050405020304" pitchFamily="18" charset="0"/>
                <a:ea typeface="Abadi" panose="02000000000000000000" pitchFamily="2" charset="0"/>
                <a:cs typeface="Times New Roman" panose="02020603050405020304" pitchFamily="18" charset="0"/>
              </a:rPr>
              <a:t>Назарларыңызға рахмет!</a:t>
            </a:r>
            <a:endParaRPr lang="ru-RU" sz="3600">
              <a:solidFill>
                <a:srgbClr val="FF0000"/>
              </a:solidFill>
              <a:latin typeface="Times New Roman" panose="02020603050405020304" pitchFamily="18" charset="0"/>
              <a:ea typeface="Abadi"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20028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3">
            <a:extLst>
              <a:ext uri="{FF2B5EF4-FFF2-40B4-BE49-F238E27FC236}">
                <a16:creationId xmlns:a16="http://schemas.microsoft.com/office/drawing/2014/main" id="{E7EC7EFF-25B6-CA4B-BB40-EC657E0AE3DD}"/>
              </a:ext>
            </a:extLst>
          </p:cNvPr>
          <p:cNvPicPr>
            <a:picLocks noGrp="1" noChangeAspect="1"/>
          </p:cNvPicPr>
          <p:nvPr>
            <p:ph idx="1"/>
          </p:nvPr>
        </p:nvPicPr>
        <p:blipFill>
          <a:blip r:embed="rId2"/>
          <a:stretch>
            <a:fillRect/>
          </a:stretch>
        </p:blipFill>
        <p:spPr>
          <a:xfrm>
            <a:off x="6096000" y="0"/>
            <a:ext cx="6095999" cy="6857999"/>
          </a:xfrm>
        </p:spPr>
      </p:pic>
      <p:sp>
        <p:nvSpPr>
          <p:cNvPr id="8" name="Текст 3">
            <a:extLst>
              <a:ext uri="{FF2B5EF4-FFF2-40B4-BE49-F238E27FC236}">
                <a16:creationId xmlns:a16="http://schemas.microsoft.com/office/drawing/2014/main" id="{54EEF696-1AF5-A64A-A07B-970C2B79E34D}"/>
              </a:ext>
            </a:extLst>
          </p:cNvPr>
          <p:cNvSpPr>
            <a:spLocks noGrp="1"/>
          </p:cNvSpPr>
          <p:nvPr>
            <p:ph type="title"/>
          </p:nvPr>
        </p:nvSpPr>
        <p:spPr>
          <a:xfrm>
            <a:off x="640080" y="589360"/>
            <a:ext cx="4628436" cy="4929188"/>
          </a:xfrm>
        </p:spPr>
        <p:txBody>
          <a:bodyPr anchor="ctr">
            <a:normAutofit/>
          </a:bodyPr>
          <a:lstStyle/>
          <a:p>
            <a:r>
              <a:rPr lang="ru-RU" b="0" i="0">
                <a:solidFill>
                  <a:srgbClr val="0000FF"/>
                </a:solidFill>
                <a:effectLst/>
                <a:latin typeface="Times New Roman" panose="02020603050405020304" pitchFamily="18" charset="0"/>
              </a:rPr>
              <a:t>Отбасы барлық уақытта өсіп келе жатқан ұрпақтың тәрбиесі мәселелерін шешуде үлкен мүмкіндіктерге ие болған. Қазіргі заманғы отбасының өсіп келе жатқан ұрпақтың тәрбиесі мәселелерін шешудегі ерекшелігі – ата-ананың білім және жалпы мәдени деңгейінің жоғары болуы.</a:t>
            </a:r>
            <a:endParaRPr lang="ru-RU"/>
          </a:p>
        </p:txBody>
      </p:sp>
    </p:spTree>
    <p:extLst>
      <p:ext uri="{BB962C8B-B14F-4D97-AF65-F5344CB8AC3E}">
        <p14:creationId xmlns:p14="http://schemas.microsoft.com/office/powerpoint/2010/main" val="103996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1D633F-06D8-4642-8E48-8C395200F0DD}"/>
              </a:ext>
            </a:extLst>
          </p:cNvPr>
          <p:cNvSpPr>
            <a:spLocks noGrp="1"/>
          </p:cNvSpPr>
          <p:nvPr>
            <p:ph type="title"/>
          </p:nvPr>
        </p:nvSpPr>
        <p:spPr>
          <a:xfrm>
            <a:off x="2231136" y="964692"/>
            <a:ext cx="7729728" cy="5375386"/>
          </a:xfrm>
        </p:spPr>
        <p:txBody>
          <a:bodyPr>
            <a:normAutofit fontScale="90000"/>
          </a:bodyPr>
          <a:lstStyle/>
          <a:p>
            <a:r>
              <a:rPr lang="ru-RU" i="0">
                <a:solidFill>
                  <a:srgbClr val="C00000"/>
                </a:solidFill>
                <a:effectLst/>
                <a:latin typeface="Times New Roman" panose="02020603050405020304" pitchFamily="18" charset="0"/>
              </a:rPr>
              <a:t>Балалардың отбасындағы тәрбиесі оның белгілі бір тұрақты әлеуметтік институт ретінде анықталады, ол отбасы мүшелері арасындағы өзара қатынастардың қалыптасуы мен дамуына септігін тигізетін адамдардың жақындығы, туыстық қатынастар, өзара тұрмыстық өмір. Отбасы тәрбиесінің артықшылығы да осы қатынастарда, оны тәрбиенің ешқандай да түрі алмастыра алмайды</a:t>
            </a:r>
            <a:r>
              <a:rPr lang="kk-KZ" i="0">
                <a:solidFill>
                  <a:srgbClr val="C00000"/>
                </a:solidFill>
                <a:effectLst/>
                <a:latin typeface="Times New Roman" panose="02020603050405020304" pitchFamily="18" charset="0"/>
              </a:rPr>
              <a:t>.</a:t>
            </a:r>
            <a:endParaRPr lang="ru-RU">
              <a:solidFill>
                <a:srgbClr val="C00000"/>
              </a:solidFill>
            </a:endParaRPr>
          </a:p>
        </p:txBody>
      </p:sp>
    </p:spTree>
    <p:extLst>
      <p:ext uri="{BB962C8B-B14F-4D97-AF65-F5344CB8AC3E}">
        <p14:creationId xmlns:p14="http://schemas.microsoft.com/office/powerpoint/2010/main" val="96664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0DE3DA-EAE6-D94F-AA44-3D52A59DD46D}"/>
              </a:ext>
            </a:extLst>
          </p:cNvPr>
          <p:cNvSpPr>
            <a:spLocks noGrp="1"/>
          </p:cNvSpPr>
          <p:nvPr>
            <p:ph type="title"/>
          </p:nvPr>
        </p:nvSpPr>
        <p:spPr>
          <a:xfrm>
            <a:off x="2231136" y="964691"/>
            <a:ext cx="7729728" cy="5053917"/>
          </a:xfrm>
        </p:spPr>
        <p:txBody>
          <a:bodyPr/>
          <a:lstStyle/>
          <a:p>
            <a:endParaRPr lang="ru-RU"/>
          </a:p>
        </p:txBody>
      </p:sp>
      <p:pic>
        <p:nvPicPr>
          <p:cNvPr id="3" name="Рисунок 3">
            <a:extLst>
              <a:ext uri="{FF2B5EF4-FFF2-40B4-BE49-F238E27FC236}">
                <a16:creationId xmlns:a16="http://schemas.microsoft.com/office/drawing/2014/main" id="{548BDC54-334F-154B-B12F-B7C973FC007D}"/>
              </a:ext>
            </a:extLst>
          </p:cNvPr>
          <p:cNvPicPr>
            <a:picLocks noChangeAspect="1"/>
          </p:cNvPicPr>
          <p:nvPr/>
        </p:nvPicPr>
        <p:blipFill>
          <a:blip r:embed="rId2"/>
          <a:stretch>
            <a:fillRect/>
          </a:stretch>
        </p:blipFill>
        <p:spPr>
          <a:xfrm>
            <a:off x="0" y="-224843"/>
            <a:ext cx="12191999" cy="7247687"/>
          </a:xfrm>
          <a:prstGeom prst="rect">
            <a:avLst/>
          </a:prstGeom>
        </p:spPr>
      </p:pic>
    </p:spTree>
    <p:extLst>
      <p:ext uri="{BB962C8B-B14F-4D97-AF65-F5344CB8AC3E}">
        <p14:creationId xmlns:p14="http://schemas.microsoft.com/office/powerpoint/2010/main" val="371971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73A0B2-04F0-CF4E-AB79-4E4446F5D221}"/>
              </a:ext>
            </a:extLst>
          </p:cNvPr>
          <p:cNvSpPr>
            <a:spLocks noGrp="1"/>
          </p:cNvSpPr>
          <p:nvPr>
            <p:ph type="title"/>
          </p:nvPr>
        </p:nvSpPr>
        <p:spPr>
          <a:xfrm>
            <a:off x="1600200" y="3607594"/>
            <a:ext cx="9186863" cy="2946796"/>
          </a:xfrm>
        </p:spPr>
        <p:txBody>
          <a:bodyPr/>
          <a:lstStyle/>
          <a:p>
            <a:endParaRPr lang="ru-RU"/>
          </a:p>
        </p:txBody>
      </p:sp>
      <p:sp>
        <p:nvSpPr>
          <p:cNvPr id="3" name="Текст 2">
            <a:extLst>
              <a:ext uri="{FF2B5EF4-FFF2-40B4-BE49-F238E27FC236}">
                <a16:creationId xmlns:a16="http://schemas.microsoft.com/office/drawing/2014/main" id="{90AE5614-41DF-6048-831A-2746CE19E36F}"/>
              </a:ext>
            </a:extLst>
          </p:cNvPr>
          <p:cNvSpPr>
            <a:spLocks noGrp="1"/>
          </p:cNvSpPr>
          <p:nvPr>
            <p:ph type="body" idx="1"/>
          </p:nvPr>
        </p:nvSpPr>
        <p:spPr>
          <a:xfrm>
            <a:off x="571500" y="303609"/>
            <a:ext cx="10626327" cy="2946795"/>
          </a:xfrm>
        </p:spPr>
        <p:txBody>
          <a:bodyPr>
            <a:normAutofit/>
          </a:bodyPr>
          <a:lstStyle/>
          <a:p>
            <a:r>
              <a:rPr lang="ru-RU" sz="3600" b="0" i="0">
                <a:solidFill>
                  <a:srgbClr val="0000FF"/>
                </a:solidFill>
                <a:effectLst/>
                <a:latin typeface="Times New Roman" panose="02020603050405020304" pitchFamily="18" charset="0"/>
              </a:rPr>
              <a:t>Өркениетті қоғам дамыған сайын отбасындағы бала саны азайып келеді. Аз балалы отбасында, негізінен, бір баласы бар отбасында ішкі отбасылық тәрбиенің ең басты жағдайы жоқ, ол – балалар қарым-қатынасы.</a:t>
            </a:r>
            <a:endParaRPr lang="ru-RU" sz="3600"/>
          </a:p>
        </p:txBody>
      </p:sp>
      <p:pic>
        <p:nvPicPr>
          <p:cNvPr id="4" name="Рисунок 4">
            <a:extLst>
              <a:ext uri="{FF2B5EF4-FFF2-40B4-BE49-F238E27FC236}">
                <a16:creationId xmlns:a16="http://schemas.microsoft.com/office/drawing/2014/main" id="{FCAE3428-3E81-164A-B02C-F18ED37BAFA9}"/>
              </a:ext>
            </a:extLst>
          </p:cNvPr>
          <p:cNvPicPr>
            <a:picLocks noChangeAspect="1"/>
          </p:cNvPicPr>
          <p:nvPr/>
        </p:nvPicPr>
        <p:blipFill>
          <a:blip r:embed="rId2"/>
          <a:stretch>
            <a:fillRect/>
          </a:stretch>
        </p:blipFill>
        <p:spPr>
          <a:xfrm>
            <a:off x="821531" y="3250404"/>
            <a:ext cx="10626327" cy="342900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03671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12A8A9-C5D1-D440-AA52-E5E1AED4FE60}"/>
              </a:ext>
            </a:extLst>
          </p:cNvPr>
          <p:cNvSpPr>
            <a:spLocks noGrp="1"/>
          </p:cNvSpPr>
          <p:nvPr>
            <p:ph type="title"/>
          </p:nvPr>
        </p:nvSpPr>
        <p:spPr>
          <a:xfrm>
            <a:off x="2231136" y="964691"/>
            <a:ext cx="7729728" cy="4428839"/>
          </a:xfrm>
        </p:spPr>
        <p:txBody>
          <a:bodyPr/>
          <a:lstStyle/>
          <a:p>
            <a:r>
              <a:rPr lang="ru-RU" b="0" i="0">
                <a:solidFill>
                  <a:srgbClr val="0000FF"/>
                </a:solidFill>
                <a:effectLst/>
                <a:latin typeface="Times New Roman" panose="02020603050405020304" pitchFamily="18" charset="0"/>
              </a:rPr>
              <a:t>Бір баланың тәрбиесі қосымша педагогикалық күш салуды талап етеді. Жалғыз балаға деген ата-ананың, әжесі мен атасының артық көңіл бөлуі оны белсенділігінен айырып, оның эгоистік жақтарының басым болуы.</a:t>
            </a:r>
            <a:endParaRPr lang="ru-RU"/>
          </a:p>
        </p:txBody>
      </p:sp>
    </p:spTree>
    <p:extLst>
      <p:ext uri="{BB962C8B-B14F-4D97-AF65-F5344CB8AC3E}">
        <p14:creationId xmlns:p14="http://schemas.microsoft.com/office/powerpoint/2010/main" val="166575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2C55C7-D36F-F04D-A195-6F16FC379C1B}"/>
              </a:ext>
            </a:extLst>
          </p:cNvPr>
          <p:cNvSpPr>
            <a:spLocks noGrp="1"/>
          </p:cNvSpPr>
          <p:nvPr>
            <p:ph type="title"/>
          </p:nvPr>
        </p:nvSpPr>
        <p:spPr>
          <a:xfrm>
            <a:off x="790663" y="440030"/>
            <a:ext cx="4549290" cy="5346407"/>
          </a:xfrm>
        </p:spPr>
        <p:txBody>
          <a:bodyPr/>
          <a:lstStyle/>
          <a:p>
            <a:r>
              <a:rPr lang="ru-RU" b="0" i="0">
                <a:solidFill>
                  <a:srgbClr val="0000FF"/>
                </a:solidFill>
                <a:effectLst/>
                <a:latin typeface="Times New Roman" panose="02020603050405020304" pitchFamily="18" charset="0"/>
              </a:rPr>
              <a:t>Толық емес отбасыларда, яғни ата-анасының біреуі жоқ отбасыларда тәрбиелік мәселелерді шешуде кейбір адамгершілік-психологиялық ыңғайсыздықтар болуы мүмкін. Мұндай отбасылардың көбінде ана және бала ғана болады.</a:t>
            </a:r>
            <a:endParaRPr lang="ru-RU"/>
          </a:p>
        </p:txBody>
      </p:sp>
      <p:pic>
        <p:nvPicPr>
          <p:cNvPr id="4" name="Рисунок 4">
            <a:extLst>
              <a:ext uri="{FF2B5EF4-FFF2-40B4-BE49-F238E27FC236}">
                <a16:creationId xmlns:a16="http://schemas.microsoft.com/office/drawing/2014/main" id="{89DC6061-87B2-2A42-98E8-62353457FE80}"/>
              </a:ext>
            </a:extLst>
          </p:cNvPr>
          <p:cNvPicPr>
            <a:picLocks noGrp="1" noChangeAspect="1"/>
          </p:cNvPicPr>
          <p:nvPr>
            <p:ph type="pic" idx="1"/>
          </p:nvPr>
        </p:nvPicPr>
        <p:blipFill rotWithShape="1">
          <a:blip r:embed="rId2"/>
          <a:srcRect l="24085" r="24085"/>
          <a:stretch/>
        </p:blipFill>
        <p:spPr>
          <a:xfrm>
            <a:off x="6089903" y="0"/>
            <a:ext cx="6102097" cy="6858000"/>
          </a:xfrm>
        </p:spPr>
      </p:pic>
    </p:spTree>
    <p:extLst>
      <p:ext uri="{BB962C8B-B14F-4D97-AF65-F5344CB8AC3E}">
        <p14:creationId xmlns:p14="http://schemas.microsoft.com/office/powerpoint/2010/main" val="1447770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2">
            <a:extLst>
              <a:ext uri="{FF2B5EF4-FFF2-40B4-BE49-F238E27FC236}">
                <a16:creationId xmlns:a16="http://schemas.microsoft.com/office/drawing/2014/main" id="{4D08DFCB-A408-A14B-AF4A-420E16FBFC5C}"/>
              </a:ext>
            </a:extLst>
          </p:cNvPr>
          <p:cNvPicPr>
            <a:picLocks noChangeAspect="1"/>
          </p:cNvPicPr>
          <p:nvPr/>
        </p:nvPicPr>
        <p:blipFill>
          <a:blip r:embed="rId2"/>
          <a:stretch>
            <a:fillRect/>
          </a:stretch>
        </p:blipFill>
        <p:spPr>
          <a:xfrm>
            <a:off x="0" y="-267892"/>
            <a:ext cx="12192000" cy="7747521"/>
          </a:xfrm>
          <a:prstGeom prst="rect">
            <a:avLst/>
          </a:prstGeom>
        </p:spPr>
      </p:pic>
    </p:spTree>
    <p:extLst>
      <p:ext uri="{BB962C8B-B14F-4D97-AF65-F5344CB8AC3E}">
        <p14:creationId xmlns:p14="http://schemas.microsoft.com/office/powerpoint/2010/main" val="397022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2">
            <a:extLst>
              <a:ext uri="{FF2B5EF4-FFF2-40B4-BE49-F238E27FC236}">
                <a16:creationId xmlns:a16="http://schemas.microsoft.com/office/drawing/2014/main" id="{C9684B98-7A64-2847-9129-7831242AE006}"/>
              </a:ext>
            </a:extLst>
          </p:cNvPr>
          <p:cNvSpPr>
            <a:spLocks noGrp="1"/>
          </p:cNvSpPr>
          <p:nvPr>
            <p:ph type="ctrTitle"/>
          </p:nvPr>
        </p:nvSpPr>
        <p:spPr>
          <a:xfrm>
            <a:off x="708025" y="884238"/>
            <a:ext cx="10721975" cy="5312965"/>
          </a:xfrm>
        </p:spPr>
        <p:txBody>
          <a:bodyPr>
            <a:normAutofit/>
          </a:bodyPr>
          <a:lstStyle/>
          <a:p>
            <a:r>
              <a:rPr lang="ru-RU" sz="2200" b="0" i="0">
                <a:solidFill>
                  <a:srgbClr val="0000FF"/>
                </a:solidFill>
                <a:effectLst/>
                <a:latin typeface="Times New Roman" panose="02020603050405020304" pitchFamily="18" charset="0"/>
              </a:rPr>
              <a:t>Отбасы тәрбиесі туралы алғашқы педагогикалық түсініктер мен идеялар халық педагогикасында пайда болған. Педагогикалық ғылымның дамуы барысында отбасы тәрбиесінің мәселелері нақты ғылыми-теориялық және әдістемелік  мазмұнға ие бола бастады. К.Д. Ушинский, Л.Н. Толстой, П.Ф. Лесгафт және басқалар балалар тәрбиесін ұйымдастыруда олардың даралық ерекшеліктерін, бейімділіктерін, дене-күш және психологиялық даму денгейін ескеру керектігіне ерекше көңіл бөлген. Н.К. Крупская, А.С. Макаренко, В.А. Сухомлинский бала тәрбиесінің теориясын атап көрсеткен</a:t>
            </a:r>
            <a:r>
              <a:rPr lang="ru-RU" b="0" i="0">
                <a:solidFill>
                  <a:srgbClr val="0000FF"/>
                </a:solidFill>
                <a:effectLst/>
                <a:latin typeface="Times New Roman" panose="02020603050405020304" pitchFamily="18" charset="0"/>
              </a:rPr>
              <a:t>. </a:t>
            </a:r>
            <a:endParaRPr lang="ru-RU"/>
          </a:p>
        </p:txBody>
      </p:sp>
    </p:spTree>
    <p:extLst>
      <p:ext uri="{BB962C8B-B14F-4D97-AF65-F5344CB8AC3E}">
        <p14:creationId xmlns:p14="http://schemas.microsoft.com/office/powerpoint/2010/main" val="2333834191"/>
      </p:ext>
    </p:extLst>
  </p:cSld>
  <p:clrMapOvr>
    <a:masterClrMapping/>
  </p:clrMapOvr>
</p:sld>
</file>

<file path=ppt/theme/theme1.xml><?xml version="1.0" encoding="utf-8"?>
<a:theme xmlns:a="http://schemas.openxmlformats.org/drawingml/2006/main" name="Посылка">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13</Slides>
  <Notes>0</Notes>
  <HiddenSlides>0</HiddenSlide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Посылка</vt:lpstr>
      <vt:lpstr>Менің отбасым!</vt:lpstr>
      <vt:lpstr>Отбасы барлық уақытта өсіп келе жатқан ұрпақтың тәрбиесі мәселелерін шешуде үлкен мүмкіндіктерге ие болған. Қазіргі заманғы отбасының өсіп келе жатқан ұрпақтың тәрбиесі мәселелерін шешудегі ерекшелігі – ата-ананың білім және жалпы мәдени деңгейінің жоғары болуы.</vt:lpstr>
      <vt:lpstr>Балалардың отбасындағы тәрбиесі оның белгілі бір тұрақты әлеуметтік институт ретінде анықталады, ол отбасы мүшелері арасындағы өзара қатынастардың қалыптасуы мен дамуына септігін тигізетін адамдардың жақындығы, туыстық қатынастар, өзара тұрмыстық өмір. Отбасы тәрбиесінің артықшылығы да осы қатынастарда, оны тәрбиенің ешқандай да түрі алмастыра алмайды.</vt:lpstr>
      <vt:lpstr>Презентация PowerPoint</vt:lpstr>
      <vt:lpstr>Презентация PowerPoint</vt:lpstr>
      <vt:lpstr>Бір баланың тәрбиесі қосымша педагогикалық күш салуды талап етеді. Жалғыз балаға деген ата-ананың, әжесі мен атасының артық көңіл бөлуі оны белсенділігінен айырып, оның эгоистік жақтарының басым болуы.</vt:lpstr>
      <vt:lpstr>Толық емес отбасыларда, яғни ата-анасының біреуі жоқ отбасыларда тәрбиелік мәселелерді шешуде кейбір адамгершілік-психологиялық ыңғайсыздықтар болуы мүмкін. Мұндай отбасылардың көбінде ана және бала ғана болады.</vt:lpstr>
      <vt:lpstr>Презентация PowerPoint</vt:lpstr>
      <vt:lpstr>Отбасы тәрбиесі туралы алғашқы педагогикалық түсініктер мен идеялар халық педагогикасында пайда болған. Педагогикалық ғылымның дамуы барысында отбасы тәрбиесінің мәселелері нақты ғылыми-теориялық және әдістемелік  мазмұнға ие бола бастады. К.Д. Ушинский, Л.Н. Толстой, П.Ф. Лесгафт және басқалар балалар тәрбиесін ұйымдастыруда олардың даралық ерекшеліктерін, бейімділіктерін, дене-күш және психологиялық даму денгейін ескеру керектігіне ерекше көңіл бөлген. Н.К. Крупская, А.С. Макаренко, В.А. Сухомлинский бала тәрбиесінің теориясын атап көрсеткен. </vt:lpstr>
      <vt:lpstr>Отбасының тәрбие өмір салты, оның барлық құрылымдық элементтері бір-бірімен тығыз байланысты, өйткені олардың мақсат-міндеттері ортақ іс-әрекеттерінің жалпы тәсілдері, әдістері және бағыттылығы баР.</vt:lpstr>
      <vt:lpstr>Ата-ана арасындағы, ата-ана мен бала арасындағы, балалардың арасындағы өзара қатынас педагогикалық процестің тәрбиелік механизмдері болып табылады. Олар жеке тұлғалық мән беріп, олардың адамдарға деген қатынасына әсер етеді.</vt:lpstr>
      <vt:lpstr> ҚР Конституциясының 27 тарауында былай делінген: 1. Неке мен отбасы, аналық, әкелік және балалық мемлекет қамқорлығының аясында; 2. Балаларды қорғау мен тәрбиелеу ата-ананың табиғи құқығы және міндеті; 3. Кәмелетке толған және еңбекке жарамды балалар еңбекке жарамсыз ата-аналарына қамқорлық жасауы тиіс. </vt:lpstr>
      <vt:lpstr>Назарларыңызға рахмет!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Неизвестный пользователь</dc:creator>
  <cp:lastModifiedBy>Неизвестный пользователь</cp:lastModifiedBy>
  <cp:revision>4</cp:revision>
  <dcterms:created xsi:type="dcterms:W3CDTF">2020-03-30T06:26:34Z</dcterms:created>
  <dcterms:modified xsi:type="dcterms:W3CDTF">2020-05-06T08:08:29Z</dcterms:modified>
</cp:coreProperties>
</file>