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8" r:id="rId6"/>
    <p:sldId id="260" r:id="rId7"/>
    <p:sldId id="261" r:id="rId8"/>
    <p:sldId id="262" r:id="rId9"/>
    <p:sldId id="263" r:id="rId10"/>
    <p:sldId id="264" r:id="rId11"/>
    <p:sldId id="269" r:id="rId12"/>
    <p:sldId id="265" r:id="rId13"/>
    <p:sldId id="266" r:id="rId14"/>
    <p:sldId id="267"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326" y="-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2F2DFD1-181A-46BE-8AB8-ECE030870B50}" type="datetimeFigureOut">
              <a:rPr lang="ru-RU" smtClean="0"/>
              <a:pPr/>
              <a:t>18.01.2018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15CD99-6F24-489E-A3CD-34B4CFD4651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2F2DFD1-181A-46BE-8AB8-ECE030870B50}" type="datetimeFigureOut">
              <a:rPr lang="ru-RU" smtClean="0"/>
              <a:pPr/>
              <a:t>18.01.2018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15CD99-6F24-489E-A3CD-34B4CFD4651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2F2DFD1-181A-46BE-8AB8-ECE030870B50}" type="datetimeFigureOut">
              <a:rPr lang="ru-RU" smtClean="0"/>
              <a:pPr/>
              <a:t>18.01.2018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15CD99-6F24-489E-A3CD-34B4CFD4651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2F2DFD1-181A-46BE-8AB8-ECE030870B50}" type="datetimeFigureOut">
              <a:rPr lang="ru-RU" smtClean="0"/>
              <a:pPr/>
              <a:t>18.01.2018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15CD99-6F24-489E-A3CD-34B4CFD4651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2F2DFD1-181A-46BE-8AB8-ECE030870B50}" type="datetimeFigureOut">
              <a:rPr lang="ru-RU" smtClean="0"/>
              <a:pPr/>
              <a:t>18.01.2018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15CD99-6F24-489E-A3CD-34B4CFD4651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2F2DFD1-181A-46BE-8AB8-ECE030870B50}" type="datetimeFigureOut">
              <a:rPr lang="ru-RU" smtClean="0"/>
              <a:pPr/>
              <a:t>18.01.2018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315CD99-6F24-489E-A3CD-34B4CFD4651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2F2DFD1-181A-46BE-8AB8-ECE030870B50}" type="datetimeFigureOut">
              <a:rPr lang="ru-RU" smtClean="0"/>
              <a:pPr/>
              <a:t>18.01.2018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315CD99-6F24-489E-A3CD-34B4CFD4651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2F2DFD1-181A-46BE-8AB8-ECE030870B50}" type="datetimeFigureOut">
              <a:rPr lang="ru-RU" smtClean="0"/>
              <a:pPr/>
              <a:t>18.01.2018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315CD99-6F24-489E-A3CD-34B4CFD4651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2F2DFD1-181A-46BE-8AB8-ECE030870B50}" type="datetimeFigureOut">
              <a:rPr lang="ru-RU" smtClean="0"/>
              <a:pPr/>
              <a:t>18.01.2018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315CD99-6F24-489E-A3CD-34B4CFD4651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2F2DFD1-181A-46BE-8AB8-ECE030870B50}" type="datetimeFigureOut">
              <a:rPr lang="ru-RU" smtClean="0"/>
              <a:pPr/>
              <a:t>18.01.2018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315CD99-6F24-489E-A3CD-34B4CFD4651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2F2DFD1-181A-46BE-8AB8-ECE030870B50}" type="datetimeFigureOut">
              <a:rPr lang="ru-RU" smtClean="0"/>
              <a:pPr/>
              <a:t>18.01.2018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315CD99-6F24-489E-A3CD-34B4CFD4651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F2DFD1-181A-46BE-8AB8-ECE030870B50}" type="datetimeFigureOut">
              <a:rPr lang="ru-RU" smtClean="0"/>
              <a:pPr/>
              <a:t>18.01.2018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5CD99-6F24-489E-A3CD-34B4CFD4651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8.jpe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gif"/><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214290"/>
            <a:ext cx="8501122" cy="1143007"/>
          </a:xfrm>
          <a:gradFill>
            <a:gsLst>
              <a:gs pos="0">
                <a:schemeClr val="accent6">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r>
              <a:rPr lang="kk-KZ" dirty="0" smtClean="0">
                <a:latin typeface="Times New Roman" pitchFamily="18" charset="0"/>
                <a:cs typeface="Times New Roman" pitchFamily="18" charset="0"/>
              </a:rPr>
              <a:t>Тақырыбы: </a:t>
            </a:r>
            <a:r>
              <a:rPr lang="kk-KZ" b="1" i="1" dirty="0" smtClean="0">
                <a:solidFill>
                  <a:srgbClr val="7030A0"/>
                </a:solidFill>
                <a:latin typeface="Times New Roman" pitchFamily="18" charset="0"/>
                <a:cs typeface="Times New Roman" pitchFamily="18" charset="0"/>
              </a:rPr>
              <a:t>Отбасы татулығы.</a:t>
            </a:r>
            <a:endParaRPr lang="ru-RU" sz="4000" b="1" i="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714348" y="1643050"/>
            <a:ext cx="7858180" cy="4429156"/>
          </a:xfrm>
        </p:spPr>
        <p:txBody>
          <a:bodyPr/>
          <a:lstStyle/>
          <a:p>
            <a:endParaRPr lang="ru-RU" dirty="0"/>
          </a:p>
        </p:txBody>
      </p:sp>
      <p:pic>
        <p:nvPicPr>
          <p:cNvPr id="1026" name="Picture 2" descr="C:\Users\1\Desktop\құстар\51711d65eb954[1].jpg"/>
          <p:cNvPicPr>
            <a:picLocks noChangeAspect="1" noChangeArrowheads="1"/>
          </p:cNvPicPr>
          <p:nvPr/>
        </p:nvPicPr>
        <p:blipFill>
          <a:blip r:embed="rId3" cstate="print"/>
          <a:srcRect/>
          <a:stretch>
            <a:fillRect/>
          </a:stretch>
        </p:blipFill>
        <p:spPr bwMode="auto">
          <a:xfrm>
            <a:off x="214282" y="1428736"/>
            <a:ext cx="4357718" cy="5143536"/>
          </a:xfrm>
          <a:prstGeom prst="rect">
            <a:avLst/>
          </a:prstGeom>
          <a:noFill/>
        </p:spPr>
      </p:pic>
      <p:sp>
        <p:nvSpPr>
          <p:cNvPr id="5" name="Скругленный прямоугольник 4"/>
          <p:cNvSpPr/>
          <p:nvPr/>
        </p:nvSpPr>
        <p:spPr>
          <a:xfrm>
            <a:off x="4714876" y="1500174"/>
            <a:ext cx="4071966" cy="51435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rgbClr val="FF0000"/>
                </a:solidFill>
                <a:latin typeface="Times New Roman" pitchFamily="18" charset="0"/>
                <a:cs typeface="Times New Roman" pitchFamily="18" charset="0"/>
              </a:rPr>
              <a:t>Құндылық:</a:t>
            </a:r>
          </a:p>
          <a:p>
            <a:pPr algn="ctr"/>
            <a:endParaRPr lang="kk-KZ" dirty="0" smtClean="0">
              <a:solidFill>
                <a:srgbClr val="FF0000"/>
              </a:solidFill>
              <a:latin typeface="Times New Roman" pitchFamily="18" charset="0"/>
              <a:cs typeface="Times New Roman" pitchFamily="18" charset="0"/>
            </a:endParaRPr>
          </a:p>
          <a:p>
            <a:pPr algn="ctr"/>
            <a:endParaRPr lang="kk-KZ" dirty="0" smtClean="0">
              <a:solidFill>
                <a:srgbClr val="FF0000"/>
              </a:solidFill>
              <a:latin typeface="Times New Roman" pitchFamily="18" charset="0"/>
              <a:cs typeface="Times New Roman" pitchFamily="18" charset="0"/>
            </a:endParaRPr>
          </a:p>
          <a:p>
            <a:pPr algn="ctr"/>
            <a:r>
              <a:rPr lang="kk-KZ" dirty="0" smtClean="0">
                <a:solidFill>
                  <a:srgbClr val="FF0000"/>
                </a:solidFill>
                <a:latin typeface="Times New Roman" pitchFamily="18" charset="0"/>
                <a:cs typeface="Times New Roman" pitchFamily="18" charset="0"/>
              </a:rPr>
              <a:t>Қасиеттері:</a:t>
            </a:r>
            <a:endParaRPr lang="ru-RU" dirty="0">
              <a:solidFill>
                <a:srgbClr val="FF00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1357290"/>
          </a:xfrm>
          <a:blipFill>
            <a:blip r:embed="rId2" cstate="print"/>
            <a:tile tx="0" ty="0" sx="100000" sy="100000" flip="none" algn="tl"/>
          </a:blipFill>
        </p:spPr>
        <p:txBody>
          <a:bodyPr>
            <a:normAutofit fontScale="90000"/>
          </a:bodyPr>
          <a:lstStyle/>
          <a:p>
            <a:r>
              <a:rPr lang="kk-KZ" b="1" i="1" dirty="0" smtClean="0">
                <a:solidFill>
                  <a:srgbClr val="FF0000"/>
                </a:solidFill>
                <a:latin typeface="Times New Roman" pitchFamily="18" charset="0"/>
                <a:cs typeface="Times New Roman" pitchFamily="18" charset="0"/>
              </a:rPr>
              <a:t>Шығармашылық жұмыс, топтық жұмыс.</a:t>
            </a:r>
            <a:endParaRPr lang="ru-RU" b="1" i="1" dirty="0">
              <a:solidFill>
                <a:srgbClr val="FF0000"/>
              </a:solidFill>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3" cstate="print"/>
          <a:srcRect/>
          <a:stretch>
            <a:fillRect/>
          </a:stretch>
        </p:blipFill>
        <p:spPr bwMode="auto">
          <a:xfrm>
            <a:off x="7643802" y="0"/>
            <a:ext cx="1500198" cy="1357322"/>
          </a:xfrm>
          <a:prstGeom prst="rect">
            <a:avLst/>
          </a:prstGeom>
          <a:noFill/>
          <a:ln w="9525">
            <a:noFill/>
            <a:miter lim="800000"/>
            <a:headEnd/>
            <a:tailEnd/>
          </a:ln>
          <a:effectLst/>
        </p:spPr>
      </p:pic>
      <p:pic>
        <p:nvPicPr>
          <p:cNvPr id="9219" name="Picture 3" descr="C:\Users\1\Desktop\Слайд суреттер\Анимашки\images (3).jpg"/>
          <p:cNvPicPr>
            <a:picLocks noGrp="1" noChangeAspect="1" noChangeArrowheads="1"/>
          </p:cNvPicPr>
          <p:nvPr>
            <p:ph idx="1"/>
          </p:nvPr>
        </p:nvPicPr>
        <p:blipFill>
          <a:blip r:embed="rId4" cstate="print"/>
          <a:srcRect/>
          <a:stretch>
            <a:fillRect/>
          </a:stretch>
        </p:blipFill>
        <p:spPr bwMode="auto">
          <a:xfrm>
            <a:off x="0" y="1428736"/>
            <a:ext cx="9144000" cy="5429264"/>
          </a:xfrm>
          <a:prstGeom prst="rect">
            <a:avLst/>
          </a:prstGeom>
          <a:noFill/>
        </p:spPr>
      </p:pic>
      <p:sp>
        <p:nvSpPr>
          <p:cNvPr id="6" name="Загнутый угол 5"/>
          <p:cNvSpPr/>
          <p:nvPr/>
        </p:nvSpPr>
        <p:spPr>
          <a:xfrm>
            <a:off x="142844" y="1428736"/>
            <a:ext cx="5929354" cy="5214974"/>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Picture 1" descr="C:\Users\1\Desktop\құстар\iDWFSLJ4I.jpg"/>
          <p:cNvPicPr>
            <a:picLocks noChangeAspect="1" noChangeArrowheads="1"/>
          </p:cNvPicPr>
          <p:nvPr/>
        </p:nvPicPr>
        <p:blipFill>
          <a:blip r:embed="rId5" cstate="print"/>
          <a:srcRect/>
          <a:stretch>
            <a:fillRect/>
          </a:stretch>
        </p:blipFill>
        <p:spPr bwMode="auto">
          <a:xfrm>
            <a:off x="6215074" y="1428736"/>
            <a:ext cx="2928927" cy="271464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6626" name="Picture 2" descr="C:\Users\1\Desktop\құстар\i38PMMXWB.jpg"/>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Овал 4"/>
          <p:cNvSpPr/>
          <p:nvPr/>
        </p:nvSpPr>
        <p:spPr>
          <a:xfrm>
            <a:off x="3500430" y="357166"/>
            <a:ext cx="2571768" cy="10001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smtClean="0">
                <a:solidFill>
                  <a:srgbClr val="002060"/>
                </a:solidFill>
                <a:latin typeface="Times New Roman" pitchFamily="18" charset="0"/>
                <a:cs typeface="Times New Roman" pitchFamily="18" charset="0"/>
              </a:rPr>
              <a:t>Мейірімділік</a:t>
            </a:r>
            <a:endParaRPr lang="ru-RU" sz="2000" dirty="0">
              <a:solidFill>
                <a:srgbClr val="002060"/>
              </a:solidFill>
              <a:latin typeface="Times New Roman" pitchFamily="18" charset="0"/>
              <a:cs typeface="Times New Roman" pitchFamily="18" charset="0"/>
            </a:endParaRPr>
          </a:p>
        </p:txBody>
      </p:sp>
      <p:sp>
        <p:nvSpPr>
          <p:cNvPr id="7" name="Овал 6"/>
          <p:cNvSpPr/>
          <p:nvPr/>
        </p:nvSpPr>
        <p:spPr>
          <a:xfrm>
            <a:off x="6572264" y="571480"/>
            <a:ext cx="2214578" cy="1357322"/>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285720" y="571480"/>
            <a:ext cx="2428892" cy="150019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285720" y="3857628"/>
            <a:ext cx="2071702" cy="107157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3143240" y="4714884"/>
            <a:ext cx="2571768" cy="107157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6215074" y="4000504"/>
            <a:ext cx="2357454" cy="128588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472518" cy="857256"/>
          </a:xfrm>
        </p:spPr>
        <p:txBody>
          <a:bodyPr>
            <a:noAutofit/>
          </a:bodyPr>
          <a:lstStyle/>
          <a:p>
            <a:r>
              <a:rPr lang="kk-KZ" sz="7200" i="1" dirty="0" smtClean="0">
                <a:solidFill>
                  <a:srgbClr val="FF0000"/>
                </a:solidFill>
                <a:latin typeface="Times New Roman" pitchFamily="18" charset="0"/>
                <a:cs typeface="Times New Roman" pitchFamily="18" charset="0"/>
              </a:rPr>
              <a:t>Сергіту сәті.</a:t>
            </a:r>
            <a:endParaRPr lang="ru-RU" sz="7200" i="1" dirty="0">
              <a:solidFill>
                <a:srgbClr val="FF0000"/>
              </a:solidFill>
              <a:latin typeface="Times New Roman" pitchFamily="18" charset="0"/>
              <a:cs typeface="Times New Roman" pitchFamily="18" charset="0"/>
            </a:endParaRPr>
          </a:p>
        </p:txBody>
      </p:sp>
      <p:graphicFrame>
        <p:nvGraphicFramePr>
          <p:cNvPr id="12290" name="Object 2"/>
          <p:cNvGraphicFramePr>
            <a:graphicFrameLocks noChangeAspect="1"/>
          </p:cNvGraphicFramePr>
          <p:nvPr/>
        </p:nvGraphicFramePr>
        <p:xfrm>
          <a:off x="571472" y="714356"/>
          <a:ext cx="1006475" cy="490537"/>
        </p:xfrm>
        <a:graphic>
          <a:graphicData uri="http://schemas.openxmlformats.org/presentationml/2006/ole">
            <p:oleObj spid="_x0000_s12290" name="Объект упаковщика для оболочки" showAsIcon="1" r:id="rId4" imgW="1006200" imgH="491040" progId="Package">
              <p:embed/>
            </p:oleObj>
          </a:graphicData>
        </a:graphic>
      </p:graphicFrame>
      <p:pic>
        <p:nvPicPr>
          <p:cNvPr id="12291" name="Picture 3" descr="C:\Users\1\Desktop\құстар\iS08JOIOY.jpg"/>
          <p:cNvPicPr>
            <a:picLocks noGrp="1" noChangeAspect="1" noChangeArrowheads="1"/>
          </p:cNvPicPr>
          <p:nvPr>
            <p:ph idx="1"/>
          </p:nvPr>
        </p:nvPicPr>
        <p:blipFill>
          <a:blip r:embed="rId5" cstate="print"/>
          <a:srcRect/>
          <a:stretch>
            <a:fillRect/>
          </a:stretch>
        </p:blipFill>
        <p:spPr bwMode="auto">
          <a:xfrm>
            <a:off x="214282" y="1500174"/>
            <a:ext cx="8715436" cy="514353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143240" y="3071810"/>
            <a:ext cx="4786346" cy="2571767"/>
          </a:xfrm>
        </p:spPr>
        <p:txBody>
          <a:bodyPr>
            <a:normAutofit/>
          </a:bodyPr>
          <a:lstStyle/>
          <a:p>
            <a:pPr>
              <a:buNone/>
            </a:pPr>
            <a:r>
              <a:rPr lang="kk-KZ" dirty="0" smtClean="0">
                <a:solidFill>
                  <a:srgbClr val="FF0000"/>
                </a:solidFill>
              </a:rPr>
              <a:t> </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3042" y="428604"/>
            <a:ext cx="7286676" cy="1143008"/>
          </a:xfrm>
          <a:gradFill>
            <a:gsLst>
              <a:gs pos="0">
                <a:schemeClr val="accent1">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r>
              <a:rPr lang="kk-KZ" sz="2800" dirty="0" smtClean="0">
                <a:latin typeface="Times New Roman" pitchFamily="18" charset="0"/>
                <a:cs typeface="Times New Roman" pitchFamily="18" charset="0"/>
              </a:rPr>
              <a:t>Мақсаты:</a:t>
            </a:r>
            <a:endParaRPr lang="ru-RU" sz="2800" dirty="0">
              <a:latin typeface="Times New Roman" pitchFamily="18" charset="0"/>
              <a:cs typeface="Times New Roman" pitchFamily="18" charset="0"/>
            </a:endParaRPr>
          </a:p>
        </p:txBody>
      </p:sp>
      <p:pic>
        <p:nvPicPr>
          <p:cNvPr id="2050" name="Picture 2" descr="C:\Users\1\Desktop\Слайд суреттер\Анимашки\images (18).jpg"/>
          <p:cNvPicPr>
            <a:picLocks noGrp="1" noChangeAspect="1" noChangeArrowheads="1"/>
          </p:cNvPicPr>
          <p:nvPr>
            <p:ph idx="1"/>
          </p:nvPr>
        </p:nvPicPr>
        <p:blipFill>
          <a:blip r:embed="rId3" cstate="print"/>
          <a:srcRect/>
          <a:stretch>
            <a:fillRect/>
          </a:stretch>
        </p:blipFill>
        <p:spPr bwMode="auto">
          <a:xfrm>
            <a:off x="0" y="214290"/>
            <a:ext cx="1643042" cy="1357322"/>
          </a:xfrm>
          <a:prstGeom prst="rect">
            <a:avLst/>
          </a:prstGeom>
          <a:noFill/>
        </p:spPr>
      </p:pic>
      <p:sp>
        <p:nvSpPr>
          <p:cNvPr id="5" name="Скругленный прямоугольник 4"/>
          <p:cNvSpPr/>
          <p:nvPr/>
        </p:nvSpPr>
        <p:spPr>
          <a:xfrm>
            <a:off x="285720" y="1714488"/>
            <a:ext cx="8643998" cy="457203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rgbClr val="7030A0"/>
                </a:solidFill>
                <a:latin typeface="Times New Roman" pitchFamily="18" charset="0"/>
                <a:cs typeface="Times New Roman" pitchFamily="18" charset="0"/>
              </a:rPr>
              <a:t>Міндеттері:</a:t>
            </a:r>
            <a:endParaRPr lang="ru-RU" dirty="0">
              <a:solidFill>
                <a:srgbClr val="7030A0"/>
              </a:solidFill>
              <a:latin typeface="Times New Roman" pitchFamily="18" charset="0"/>
              <a:cs typeface="Times New Roman" pitchFamily="18" charset="0"/>
            </a:endParaRPr>
          </a:p>
        </p:txBody>
      </p:sp>
      <p:pic>
        <p:nvPicPr>
          <p:cNvPr id="2051" name="Picture 3" descr="C:\Users\1\Desktop\Слайд суреттер\Анимашки\7113 (1).gif"/>
          <p:cNvPicPr>
            <a:picLocks noChangeAspect="1" noChangeArrowheads="1" noCrop="1"/>
          </p:cNvPicPr>
          <p:nvPr/>
        </p:nvPicPr>
        <p:blipFill>
          <a:blip r:embed="rId4" cstate="print"/>
          <a:srcRect/>
          <a:stretch>
            <a:fillRect/>
          </a:stretch>
        </p:blipFill>
        <p:spPr bwMode="auto">
          <a:xfrm>
            <a:off x="0" y="6143644"/>
            <a:ext cx="9144000" cy="714356"/>
          </a:xfrm>
          <a:prstGeom prst="rect">
            <a:avLst/>
          </a:prstGeom>
          <a:noFill/>
        </p:spPr>
      </p:pic>
      <p:pic>
        <p:nvPicPr>
          <p:cNvPr id="2052" name="Picture 4" descr="C:\Users\1\Desktop\Слайд суреттер\Анимашки\7008.gif"/>
          <p:cNvPicPr>
            <a:picLocks noChangeAspect="1" noChangeArrowheads="1" noCrop="1"/>
          </p:cNvPicPr>
          <p:nvPr/>
        </p:nvPicPr>
        <p:blipFill>
          <a:blip r:embed="rId5" cstate="print"/>
          <a:srcRect/>
          <a:stretch>
            <a:fillRect/>
          </a:stretch>
        </p:blipFill>
        <p:spPr bwMode="auto">
          <a:xfrm>
            <a:off x="0" y="0"/>
            <a:ext cx="9144000" cy="485775"/>
          </a:xfrm>
          <a:prstGeom prst="rect">
            <a:avLst/>
          </a:prstGeom>
          <a:noFill/>
        </p:spPr>
      </p:pic>
      <p:pic>
        <p:nvPicPr>
          <p:cNvPr id="2053" name="Picture 5" descr="C:\Users\1\Desktop\құстар\iSVJQVA5C.jpg"/>
          <p:cNvPicPr>
            <a:picLocks noChangeAspect="1" noChangeArrowheads="1"/>
          </p:cNvPicPr>
          <p:nvPr/>
        </p:nvPicPr>
        <p:blipFill>
          <a:blip r:embed="rId6" cstate="print"/>
          <a:srcRect/>
          <a:stretch>
            <a:fillRect/>
          </a:stretch>
        </p:blipFill>
        <p:spPr bwMode="auto">
          <a:xfrm>
            <a:off x="0" y="0"/>
            <a:ext cx="9144000" cy="6858000"/>
          </a:xfrm>
          <a:prstGeom prst="rect">
            <a:avLst/>
          </a:prstGeom>
          <a:noFill/>
        </p:spPr>
      </p:pic>
      <p:sp>
        <p:nvSpPr>
          <p:cNvPr id="12" name="Блок-схема: альтернативный процесс 11"/>
          <p:cNvSpPr/>
          <p:nvPr/>
        </p:nvSpPr>
        <p:spPr>
          <a:xfrm>
            <a:off x="3714744" y="2285992"/>
            <a:ext cx="3500462" cy="1785950"/>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4071934" y="4643446"/>
            <a:ext cx="4286280" cy="121444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401080" cy="917596"/>
          </a:xfrm>
          <a:gradFill>
            <a:gsLst>
              <a:gs pos="0">
                <a:schemeClr val="accent3">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a:lstStyle/>
          <a:p>
            <a:r>
              <a:rPr lang="kk-KZ" b="1" i="1" dirty="0" smtClean="0">
                <a:solidFill>
                  <a:srgbClr val="002060"/>
                </a:solidFill>
                <a:latin typeface="Times New Roman" pitchFamily="18" charset="0"/>
                <a:cs typeface="Times New Roman" pitchFamily="18" charset="0"/>
              </a:rPr>
              <a:t>Сабақтың ұйымдастыру кезеңі.</a:t>
            </a:r>
            <a:endParaRPr lang="ru-RU" dirty="0"/>
          </a:p>
        </p:txBody>
      </p:sp>
      <p:pic>
        <p:nvPicPr>
          <p:cNvPr id="4" name="Picture 2" descr="C:\Users\1\Desktop\құстар\i4QPQ4IO2.jpg"/>
          <p:cNvPicPr>
            <a:picLocks noGrp="1" noChangeAspect="1" noChangeArrowheads="1"/>
          </p:cNvPicPr>
          <p:nvPr>
            <p:ph idx="1"/>
          </p:nvPr>
        </p:nvPicPr>
        <p:blipFill>
          <a:blip r:embed="rId3" cstate="print"/>
          <a:srcRect/>
          <a:stretch>
            <a:fillRect/>
          </a:stretch>
        </p:blipFill>
        <p:spPr bwMode="auto">
          <a:xfrm>
            <a:off x="357158" y="1571612"/>
            <a:ext cx="3857651" cy="5072098"/>
          </a:xfrm>
          <a:prstGeom prst="rect">
            <a:avLst/>
          </a:prstGeom>
          <a:noFill/>
        </p:spPr>
      </p:pic>
      <p:sp>
        <p:nvSpPr>
          <p:cNvPr id="5" name="Вертикальный свиток 4"/>
          <p:cNvSpPr/>
          <p:nvPr/>
        </p:nvSpPr>
        <p:spPr>
          <a:xfrm>
            <a:off x="4071934" y="1500174"/>
            <a:ext cx="5072066" cy="5143536"/>
          </a:xfrm>
          <a:prstGeom prst="vertic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solidFill>
                  <a:srgbClr val="7030A0"/>
                </a:solidFill>
                <a:latin typeface="Times New Roman" pitchFamily="18" charset="0"/>
                <a:cs typeface="Times New Roman" pitchFamily="18" charset="0"/>
              </a:rPr>
              <a:t> </a:t>
            </a:r>
            <a:r>
              <a:rPr lang="ru-RU" sz="3200" b="1" i="1" dirty="0" err="1" smtClean="0">
                <a:solidFill>
                  <a:srgbClr val="7030A0"/>
                </a:solidFill>
                <a:latin typeface="Times New Roman" pitchFamily="18" charset="0"/>
                <a:cs typeface="Times New Roman" pitchFamily="18" charset="0"/>
              </a:rPr>
              <a:t>Сабақтың барысы</a:t>
            </a:r>
            <a:r>
              <a:rPr lang="ru-RU" sz="3200" b="1" i="1" dirty="0" smtClean="0">
                <a:solidFill>
                  <a:srgbClr val="7030A0"/>
                </a:solidFill>
                <a:latin typeface="Times New Roman" pitchFamily="18" charset="0"/>
                <a:cs typeface="Times New Roman" pitchFamily="18" charset="0"/>
              </a:rPr>
              <a:t>:</a:t>
            </a:r>
          </a:p>
          <a:p>
            <a:pPr marL="342900" indent="-342900" algn="ctr">
              <a:buAutoNum type="arabicPeriod"/>
            </a:pPr>
            <a:r>
              <a:rPr lang="kk-KZ" sz="3200" b="1" i="1" dirty="0" smtClean="0">
                <a:solidFill>
                  <a:srgbClr val="7030A0"/>
                </a:solidFill>
                <a:latin typeface="Times New Roman" pitchFamily="18" charset="0"/>
                <a:cs typeface="Times New Roman" pitchFamily="18" charset="0"/>
              </a:rPr>
              <a:t>Ұйымдастыру кезеңі: Сәлемдесу, түгелдеу.</a:t>
            </a:r>
          </a:p>
          <a:p>
            <a:pPr marL="342900" indent="-342900" algn="ctr">
              <a:buAutoNum type="arabicPeriod"/>
            </a:pPr>
            <a:r>
              <a:rPr lang="kk-KZ" sz="3200" b="1" i="1" dirty="0" smtClean="0">
                <a:solidFill>
                  <a:srgbClr val="7030A0"/>
                </a:solidFill>
                <a:latin typeface="Times New Roman" pitchFamily="18" charset="0"/>
                <a:cs typeface="Times New Roman" pitchFamily="18" charset="0"/>
              </a:rPr>
              <a:t>Сабақтағы жағымды көңіл күйде келу.</a:t>
            </a:r>
            <a:endParaRPr lang="ru-RU" sz="3200" b="1" i="1" dirty="0">
              <a:solidFill>
                <a:srgbClr val="7030A0"/>
              </a:solidFill>
            </a:endParaRPr>
          </a:p>
        </p:txBody>
      </p:sp>
      <p:pic>
        <p:nvPicPr>
          <p:cNvPr id="3074" name="Picture 2" descr="C:\Users\1\Desktop\Слайд суреттер\Анимашки\7113.gif"/>
          <p:cNvPicPr>
            <a:picLocks noChangeAspect="1" noChangeArrowheads="1" noCrop="1"/>
          </p:cNvPicPr>
          <p:nvPr/>
        </p:nvPicPr>
        <p:blipFill>
          <a:blip r:embed="rId4" cstate="print"/>
          <a:srcRect/>
          <a:stretch>
            <a:fillRect/>
          </a:stretch>
        </p:blipFill>
        <p:spPr bwMode="auto">
          <a:xfrm>
            <a:off x="0" y="0"/>
            <a:ext cx="9144000" cy="50004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099" name="Picture 3" descr="C:\Users\1\Desktop\Слайд суреттер\Анимашки\fon-198 - копия.gif"/>
          <p:cNvPicPr>
            <a:picLocks noChangeAspect="1" noChangeArrowheads="1" noCrop="1"/>
          </p:cNvPicPr>
          <p:nvPr/>
        </p:nvPicPr>
        <p:blipFill>
          <a:blip r:embed="rId2" cstate="print"/>
          <a:srcRect/>
          <a:stretch>
            <a:fillRect/>
          </a:stretch>
        </p:blipFill>
        <p:spPr bwMode="auto">
          <a:xfrm>
            <a:off x="0" y="0"/>
            <a:ext cx="9144000" cy="1500174"/>
          </a:xfrm>
          <a:prstGeom prst="rect">
            <a:avLst/>
          </a:prstGeom>
          <a:noFill/>
        </p:spPr>
      </p:pic>
      <p:pic>
        <p:nvPicPr>
          <p:cNvPr id="4101" name="Picture 5" descr="C:\Users\1\Desktop\Слайд суреттер\Анимашки\jemocii_33.gif"/>
          <p:cNvPicPr>
            <a:picLocks noGrp="1" noChangeAspect="1" noChangeArrowheads="1" noCrop="1"/>
          </p:cNvPicPr>
          <p:nvPr>
            <p:ph idx="1"/>
          </p:nvPr>
        </p:nvPicPr>
        <p:blipFill>
          <a:blip r:embed="rId3" cstate="print"/>
          <a:srcRect/>
          <a:stretch>
            <a:fillRect/>
          </a:stretch>
        </p:blipFill>
        <p:spPr bwMode="auto">
          <a:xfrm>
            <a:off x="4286248" y="3214686"/>
            <a:ext cx="571500" cy="571500"/>
          </a:xfrm>
          <a:prstGeom prst="rect">
            <a:avLst/>
          </a:prstGeom>
          <a:noFill/>
        </p:spPr>
      </p:pic>
      <p:pic>
        <p:nvPicPr>
          <p:cNvPr id="4102" name="Picture 6" descr="C:\Users\1\Desktop\Слайд суреттер\Анимашки\HDpics.ru_05f453b5_1061.jpg"/>
          <p:cNvPicPr>
            <a:picLocks noChangeAspect="1" noChangeArrowheads="1"/>
          </p:cNvPicPr>
          <p:nvPr/>
        </p:nvPicPr>
        <p:blipFill>
          <a:blip r:embed="rId4" cstate="print"/>
          <a:srcRect/>
          <a:stretch>
            <a:fillRect/>
          </a:stretch>
        </p:blipFill>
        <p:spPr bwMode="auto">
          <a:xfrm>
            <a:off x="0" y="1428736"/>
            <a:ext cx="9143999" cy="5429264"/>
          </a:xfrm>
          <a:prstGeom prst="rect">
            <a:avLst/>
          </a:prstGeom>
          <a:noFill/>
        </p:spPr>
      </p:pic>
      <p:sp>
        <p:nvSpPr>
          <p:cNvPr id="10" name="Овал 9"/>
          <p:cNvSpPr/>
          <p:nvPr/>
        </p:nvSpPr>
        <p:spPr>
          <a:xfrm>
            <a:off x="214282" y="1500174"/>
            <a:ext cx="8572560" cy="4429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214282" y="1571612"/>
            <a:ext cx="8715436" cy="4429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103" name="Picture 7" descr="C:\Users\1\Desktop\Слайд суреттер\Анимашки\jemocii_33.gif"/>
          <p:cNvPicPr>
            <a:picLocks noChangeAspect="1" noChangeArrowheads="1" noCrop="1"/>
          </p:cNvPicPr>
          <p:nvPr/>
        </p:nvPicPr>
        <p:blipFill>
          <a:blip r:embed="rId3" cstate="print"/>
          <a:srcRect/>
          <a:stretch>
            <a:fillRect/>
          </a:stretch>
        </p:blipFill>
        <p:spPr bwMode="auto">
          <a:xfrm>
            <a:off x="0" y="1214422"/>
            <a:ext cx="9144000" cy="5072098"/>
          </a:xfrm>
          <a:prstGeom prst="rect">
            <a:avLst/>
          </a:prstGeom>
          <a:noFill/>
        </p:spPr>
      </p:pic>
      <p:sp>
        <p:nvSpPr>
          <p:cNvPr id="13" name="Блок-схема: перфолента 12"/>
          <p:cNvSpPr/>
          <p:nvPr/>
        </p:nvSpPr>
        <p:spPr>
          <a:xfrm>
            <a:off x="428596" y="0"/>
            <a:ext cx="8501122" cy="1304714"/>
          </a:xfrm>
          <a:prstGeom prst="flowChartPunchedTap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400" b="1" i="1" dirty="0" smtClean="0">
                <a:solidFill>
                  <a:srgbClr val="FF0000"/>
                </a:solidFill>
                <a:latin typeface="Times New Roman" pitchFamily="18" charset="0"/>
                <a:cs typeface="Times New Roman" pitchFamily="18" charset="0"/>
              </a:rPr>
              <a:t>Тыныштық сәті: Нұрға бөлену. </a:t>
            </a:r>
            <a:endParaRPr lang="ru-RU" sz="4400" b="1" i="1" dirty="0">
              <a:solidFill>
                <a:srgbClr val="FF0000"/>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blipFill>
            <a:blip r:embed="rId2" cstate="print"/>
            <a:tile tx="0" ty="0" sx="100000" sy="100000" flip="none" algn="tl"/>
          </a:blipFill>
        </p:spPr>
        <p:txBody>
          <a:bodyPr/>
          <a:lstStyle/>
          <a:p>
            <a:endParaRPr lang="ru-RU" dirty="0"/>
          </a:p>
        </p:txBody>
      </p:sp>
      <p:sp>
        <p:nvSpPr>
          <p:cNvPr id="3" name="Содержимое 2"/>
          <p:cNvSpPr>
            <a:spLocks noGrp="1"/>
          </p:cNvSpPr>
          <p:nvPr>
            <p:ph idx="1"/>
          </p:nvPr>
        </p:nvSpPr>
        <p:spPr/>
        <p:txBody>
          <a:bodyPr>
            <a:normAutofit fontScale="40000" lnSpcReduction="20000"/>
          </a:bodyPr>
          <a:lstStyle/>
          <a:p>
            <a:pPr lvl="0"/>
            <a:r>
              <a:rPr lang="kk-KZ" sz="3500" b="1" i="1" dirty="0" smtClean="0">
                <a:solidFill>
                  <a:srgbClr val="002060"/>
                </a:solidFill>
                <a:latin typeface="Times New Roman" pitchFamily="18" charset="0"/>
                <a:cs typeface="Times New Roman" pitchFamily="18" charset="0"/>
              </a:rPr>
              <a:t>«Нұрға бөлену»</a:t>
            </a:r>
            <a:endParaRPr lang="ru-RU" sz="3500" dirty="0" smtClean="0">
              <a:solidFill>
                <a:srgbClr val="002060"/>
              </a:solidFill>
              <a:latin typeface="Times New Roman" pitchFamily="18" charset="0"/>
              <a:cs typeface="Times New Roman" pitchFamily="18" charset="0"/>
            </a:endParaRPr>
          </a:p>
          <a:p>
            <a:r>
              <a:rPr lang="kk-KZ" sz="3500" dirty="0" smtClean="0">
                <a:solidFill>
                  <a:srgbClr val="002060"/>
                </a:solidFill>
                <a:latin typeface="Times New Roman" pitchFamily="18" charset="0"/>
                <a:cs typeface="Times New Roman" pitchFamily="18" charset="0"/>
              </a:rPr>
              <a:t>Ыңғайланып отырыңыздар денелеріңізді түзу ұстаңыздар. Аяқ- қолдарыңызды айқастырмаңыз.Өзіңізді еркін ұстаңыз.Көздеріңізді жұмуларыңызды өтінемін.</a:t>
            </a:r>
            <a:endParaRPr lang="ru-RU" sz="3500" dirty="0" smtClean="0">
              <a:solidFill>
                <a:srgbClr val="002060"/>
              </a:solidFill>
              <a:latin typeface="Times New Roman" pitchFamily="18" charset="0"/>
              <a:cs typeface="Times New Roman" pitchFamily="18" charset="0"/>
            </a:endParaRPr>
          </a:p>
          <a:p>
            <a:r>
              <a:rPr lang="kk-KZ" sz="3500" dirty="0" smtClean="0">
                <a:solidFill>
                  <a:srgbClr val="002060"/>
                </a:solidFill>
                <a:latin typeface="Times New Roman" pitchFamily="18" charset="0"/>
                <a:cs typeface="Times New Roman" pitchFamily="18" charset="0"/>
              </a:rPr>
              <a:t>Елестетіп көріңіз: Күн нұры сіздің төбеңізден өтіп, кеудеңізге қарай бойлап барады. Кеудеңіздің орта тұсында гүл түйнегі орналасқан. Гүлдің түйнегі нұрдан баяу ашылып келеді. Балғын және таза әсем гүл сіздің әр ойыңызды, әр сезіміңізді, эмоцияңызбен тілек қалауыңызды шайып,жүрегіңіздің қауызын ашты.</a:t>
            </a:r>
            <a:endParaRPr lang="ru-RU" sz="3500" dirty="0" smtClean="0">
              <a:solidFill>
                <a:srgbClr val="002060"/>
              </a:solidFill>
              <a:latin typeface="Times New Roman" pitchFamily="18" charset="0"/>
              <a:cs typeface="Times New Roman" pitchFamily="18" charset="0"/>
            </a:endParaRPr>
          </a:p>
          <a:p>
            <a:r>
              <a:rPr lang="kk-KZ" sz="3500" dirty="0" smtClean="0">
                <a:solidFill>
                  <a:srgbClr val="002060"/>
                </a:solidFill>
                <a:latin typeface="Times New Roman" pitchFamily="18" charset="0"/>
                <a:cs typeface="Times New Roman" pitchFamily="18" charset="0"/>
              </a:rPr>
              <a:t>Нұр сәулесі сіздің бойыңызға ақырын тарай бастағанын елестетіңіз. Ол біртіндеп күшейе түсуде. Оймен осы нұрды қолдарыңыза түсіріңіз. Сіздің қолдарыңыз нұрға бөленіп сәуле шашуда. Қолымыз тек жақсы, ізгі істер істейді және баршаға көмектеседі.Нұр аяқтарыңызға тарады.Аяқтарыңыз нұр сәулесін шашуда. Олар сізді тек жақсылық жасау үшін жақсы жерлерге апарады. Олар нұр мен махаббат құралына айналады.Одан әрі нұр сіздің аузыңызға, тіліңіз тек шыныдық және жақсы, ізгі сөздер ғана айтады. Нұрды құлақтарыңызға бағыттаңз, құлақтарыңыз тек жақсы сөзбен әсем әуенді ғана естиді.Нұр көздерімізге де жетті, көзіміз тек жақсыға қарап, бәрінен жақсылықты ғана көреді. Сіздің басыңыз түгелдей нұрға бөленіп, басыңызға тек ізгі, сәулесі ой келеді.</a:t>
            </a:r>
            <a:endParaRPr lang="ru-RU" sz="3500" dirty="0" smtClean="0">
              <a:solidFill>
                <a:srgbClr val="002060"/>
              </a:solidFill>
              <a:latin typeface="Times New Roman" pitchFamily="18" charset="0"/>
              <a:cs typeface="Times New Roman" pitchFamily="18" charset="0"/>
            </a:endParaRPr>
          </a:p>
          <a:p>
            <a:r>
              <a:rPr lang="kk-KZ" sz="3500" dirty="0" smtClean="0">
                <a:solidFill>
                  <a:srgbClr val="002060"/>
                </a:solidFill>
                <a:latin typeface="Times New Roman" pitchFamily="18" charset="0"/>
                <a:cs typeface="Times New Roman" pitchFamily="18" charset="0"/>
              </a:rPr>
              <a:t>Нұр бірте- бірте қарқын және шұғылана шығып, жан-жағыңызға сәуле шашады. Осы нұрды туысқандарыңызға, мұғалімдеріңізге, достарыңызға, таныстарыңызға бағыттаңыз. Нұрды уақытша түсініспей, ренжісіп жүрген адамдарғада бағыттаңыз, олардың да жүрегі нұрға толсын.</a:t>
            </a:r>
            <a:endParaRPr lang="ru-RU" sz="3500" dirty="0" smtClean="0">
              <a:solidFill>
                <a:srgbClr val="002060"/>
              </a:solidFill>
              <a:latin typeface="Times New Roman" pitchFamily="18" charset="0"/>
              <a:cs typeface="Times New Roman" pitchFamily="18" charset="0"/>
            </a:endParaRPr>
          </a:p>
          <a:p>
            <a:r>
              <a:rPr lang="kk-KZ" sz="3500" dirty="0" smtClean="0">
                <a:solidFill>
                  <a:srgbClr val="002060"/>
                </a:solidFill>
                <a:latin typeface="Times New Roman" pitchFamily="18" charset="0"/>
                <a:cs typeface="Times New Roman" pitchFamily="18" charset="0"/>
              </a:rPr>
              <a:t> Осы нұр бүкіл әлемге барлық түпкір- түпкіріне нұр бағыттаңыз. Ойша айтыңыз: «Мен нұрлымын.... Мен Нұрмын»Осындай нұр, Махаббат және Тыныштық күйінде отыра тұрыңыз....</a:t>
            </a:r>
            <a:endParaRPr lang="ru-RU" sz="3500" dirty="0" smtClean="0">
              <a:solidFill>
                <a:srgbClr val="002060"/>
              </a:solidFill>
              <a:latin typeface="Times New Roman" pitchFamily="18" charset="0"/>
              <a:cs typeface="Times New Roman" pitchFamily="18" charset="0"/>
            </a:endParaRPr>
          </a:p>
          <a:p>
            <a:r>
              <a:rPr lang="kk-KZ" sz="3500" dirty="0" smtClean="0">
                <a:solidFill>
                  <a:srgbClr val="002060"/>
                </a:solidFill>
                <a:latin typeface="Times New Roman" pitchFamily="18" charset="0"/>
                <a:cs typeface="Times New Roman" pitchFamily="18" charset="0"/>
              </a:rPr>
              <a:t>Енді осы Нұрды жүрегіңізге орналастырыңыз Нұрға толы бүкіл әлем сіздің жүрегіңізде. Оны осындай әсем қалыпта сақтаңыз. Жаймен көзіңізді ашуға болады.</a:t>
            </a:r>
            <a:endParaRPr lang="ru-RU" sz="3500" dirty="0" smtClean="0">
              <a:solidFill>
                <a:srgbClr val="002060"/>
              </a:solidFill>
              <a:latin typeface="Times New Roman" pitchFamily="18" charset="0"/>
              <a:cs typeface="Times New Roman" pitchFamily="18" charset="0"/>
            </a:endParaRPr>
          </a:p>
          <a:p>
            <a:endParaRPr lang="ru-RU" sz="3500" dirty="0" smtClean="0">
              <a:solidFill>
                <a:srgbClr val="002060"/>
              </a:solidFill>
              <a:latin typeface="Times New Roman" pitchFamily="18" charset="0"/>
              <a:cs typeface="Times New Roman" pitchFamily="18" charset="0"/>
            </a:endParaRPr>
          </a:p>
          <a:p>
            <a:endParaRPr lang="ru-RU" dirty="0"/>
          </a:p>
        </p:txBody>
      </p:sp>
      <p:pic>
        <p:nvPicPr>
          <p:cNvPr id="25602" name="Picture 2" descr="C:\Users\1\Desktop\Слайд суреттер\Анимашки\7145 — копия.gif"/>
          <p:cNvPicPr>
            <a:picLocks noChangeAspect="1" noChangeArrowheads="1" noCrop="1"/>
          </p:cNvPicPr>
          <p:nvPr/>
        </p:nvPicPr>
        <p:blipFill>
          <a:blip r:embed="rId3" cstate="print"/>
          <a:srcRect/>
          <a:stretch>
            <a:fillRect/>
          </a:stretch>
        </p:blipFill>
        <p:spPr bwMode="auto">
          <a:xfrm>
            <a:off x="0" y="5500702"/>
            <a:ext cx="9144000" cy="1357298"/>
          </a:xfrm>
          <a:prstGeom prst="rect">
            <a:avLst/>
          </a:prstGeom>
          <a:noFill/>
        </p:spPr>
      </p:pic>
      <p:pic>
        <p:nvPicPr>
          <p:cNvPr id="25603" name="Picture 3" descr="C:\Users\1\Desktop\Слайд суреттер\Анимашки\7113 (1).gif"/>
          <p:cNvPicPr>
            <a:picLocks noChangeAspect="1" noChangeArrowheads="1" noCrop="1"/>
          </p:cNvPicPr>
          <p:nvPr/>
        </p:nvPicPr>
        <p:blipFill>
          <a:blip r:embed="rId4" cstate="print"/>
          <a:srcRect/>
          <a:stretch>
            <a:fillRect/>
          </a:stretch>
        </p:blipFill>
        <p:spPr bwMode="auto">
          <a:xfrm>
            <a:off x="0" y="142852"/>
            <a:ext cx="9144000" cy="142876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7638"/>
          </a:xfrm>
          <a:blipFill>
            <a:blip r:embed="rId2" cstate="print"/>
            <a:tile tx="0" ty="0" sx="100000" sy="100000" flip="none" algn="tl"/>
          </a:blipFill>
        </p:spPr>
        <p:txBody>
          <a:bodyPr>
            <a:normAutofit/>
          </a:bodyPr>
          <a:lstStyle/>
          <a:p>
            <a:r>
              <a:rPr lang="kk-KZ" sz="6600" b="1" i="1" dirty="0" smtClean="0">
                <a:solidFill>
                  <a:srgbClr val="002060"/>
                </a:solidFill>
                <a:latin typeface="Times New Roman" pitchFamily="18" charset="0"/>
                <a:cs typeface="Times New Roman" pitchFamily="18" charset="0"/>
              </a:rPr>
              <a:t> Мәтінмен </a:t>
            </a:r>
            <a:r>
              <a:rPr lang="kk-KZ" sz="8000" b="1" i="1" dirty="0" smtClean="0">
                <a:solidFill>
                  <a:srgbClr val="002060"/>
                </a:solidFill>
                <a:latin typeface="Times New Roman" pitchFamily="18" charset="0"/>
                <a:cs typeface="Times New Roman" pitchFamily="18" charset="0"/>
              </a:rPr>
              <a:t>жұмыс</a:t>
            </a:r>
            <a:endParaRPr lang="ru-RU" sz="6600" b="1" i="1" dirty="0">
              <a:solidFill>
                <a:srgbClr val="002060"/>
              </a:solidFill>
              <a:latin typeface="Times New Roman" pitchFamily="18" charset="0"/>
              <a:cs typeface="Times New Roman" pitchFamily="18" charset="0"/>
            </a:endParaRPr>
          </a:p>
        </p:txBody>
      </p:sp>
      <p:pic>
        <p:nvPicPr>
          <p:cNvPr id="5122" name="Picture 2" descr="C:\Users\1\Desktop\Слайд суреттер\Анимашки\images (5).jpg"/>
          <p:cNvPicPr>
            <a:picLocks noGrp="1" noChangeAspect="1" noChangeArrowheads="1"/>
          </p:cNvPicPr>
          <p:nvPr>
            <p:ph idx="1"/>
          </p:nvPr>
        </p:nvPicPr>
        <p:blipFill>
          <a:blip r:embed="rId3" cstate="print"/>
          <a:srcRect/>
          <a:stretch>
            <a:fillRect/>
          </a:stretch>
        </p:blipFill>
        <p:spPr bwMode="auto">
          <a:xfrm>
            <a:off x="0" y="1500174"/>
            <a:ext cx="9144000" cy="5357826"/>
          </a:xfrm>
          <a:prstGeom prst="rect">
            <a:avLst/>
          </a:prstGeom>
          <a:noFill/>
        </p:spPr>
      </p:pic>
      <p:pic>
        <p:nvPicPr>
          <p:cNvPr id="5123" name="Picture 3" descr="C:\Users\1\Desktop\Слайд суреттер\Анимашки\7113 (1).gif"/>
          <p:cNvPicPr>
            <a:picLocks noChangeAspect="1" noChangeArrowheads="1" noCrop="1"/>
          </p:cNvPicPr>
          <p:nvPr/>
        </p:nvPicPr>
        <p:blipFill>
          <a:blip r:embed="rId4" cstate="print"/>
          <a:srcRect/>
          <a:stretch>
            <a:fillRect/>
          </a:stretch>
        </p:blipFill>
        <p:spPr bwMode="auto">
          <a:xfrm>
            <a:off x="-214346" y="0"/>
            <a:ext cx="9358346" cy="642918"/>
          </a:xfrm>
          <a:prstGeom prst="rect">
            <a:avLst/>
          </a:prstGeom>
          <a:noFill/>
        </p:spPr>
      </p:pic>
      <p:pic>
        <p:nvPicPr>
          <p:cNvPr id="5124" name="Picture 4" descr="C:\Users\1\Desktop\Слайд суреттер\Анимашки\загруженное (15).jpg"/>
          <p:cNvPicPr>
            <a:picLocks noChangeAspect="1" noChangeArrowheads="1"/>
          </p:cNvPicPr>
          <p:nvPr/>
        </p:nvPicPr>
        <p:blipFill>
          <a:blip r:embed="rId5" cstate="print"/>
          <a:srcRect/>
          <a:stretch>
            <a:fillRect/>
          </a:stretch>
        </p:blipFill>
        <p:spPr bwMode="auto">
          <a:xfrm>
            <a:off x="5143504" y="3786190"/>
            <a:ext cx="3571900" cy="2719393"/>
          </a:xfrm>
          <a:prstGeom prst="rect">
            <a:avLst/>
          </a:prstGeom>
          <a:noFill/>
        </p:spPr>
      </p:pic>
      <p:sp>
        <p:nvSpPr>
          <p:cNvPr id="7" name="Выноска-облако 6"/>
          <p:cNvSpPr/>
          <p:nvPr/>
        </p:nvSpPr>
        <p:spPr>
          <a:xfrm>
            <a:off x="4643438" y="1428736"/>
            <a:ext cx="4500562" cy="2214578"/>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b="1" i="1" dirty="0" smtClean="0">
                <a:solidFill>
                  <a:schemeClr val="accent2">
                    <a:lumMod val="75000"/>
                  </a:schemeClr>
                </a:solidFill>
                <a:latin typeface="Times New Roman" pitchFamily="18" charset="0"/>
                <a:cs typeface="Times New Roman" pitchFamily="18" charset="0"/>
              </a:rPr>
              <a:t>Үй тапсырмасын сұрау.</a:t>
            </a:r>
            <a:endParaRPr lang="ru-RU" sz="3200" b="1" i="1" dirty="0">
              <a:solidFill>
                <a:schemeClr val="accent2">
                  <a:lumMod val="75000"/>
                </a:schemeClr>
              </a:solidFill>
              <a:latin typeface="Times New Roman" pitchFamily="18" charset="0"/>
              <a:cs typeface="Times New Roman" pitchFamily="18" charset="0"/>
            </a:endParaRPr>
          </a:p>
        </p:txBody>
      </p:sp>
      <p:sp>
        <p:nvSpPr>
          <p:cNvPr id="8" name="Блок-схема: данные 7"/>
          <p:cNvSpPr/>
          <p:nvPr/>
        </p:nvSpPr>
        <p:spPr>
          <a:xfrm>
            <a:off x="0" y="1500174"/>
            <a:ext cx="5000628" cy="5072098"/>
          </a:xfrm>
          <a:prstGeom prst="flowChartInputOutp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descr="C:\Users\1\Desktop\құстар\i3AT49XZ0.jpg"/>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descr="C:\Users\1\Desktop\құстар\iI9LO988J.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pic>
        <p:nvPicPr>
          <p:cNvPr id="7172" name="Picture 4" descr="C:\Users\1\Desktop\Слайд суреттер\Анимашки\7113.gif"/>
          <p:cNvPicPr>
            <a:picLocks noChangeAspect="1" noChangeArrowheads="1" noCrop="1"/>
          </p:cNvPicPr>
          <p:nvPr/>
        </p:nvPicPr>
        <p:blipFill>
          <a:blip r:embed="rId3" cstate="print"/>
          <a:srcRect/>
          <a:stretch>
            <a:fillRect/>
          </a:stretch>
        </p:blipFill>
        <p:spPr bwMode="auto">
          <a:xfrm>
            <a:off x="1500166" y="5715016"/>
            <a:ext cx="6143668" cy="95249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071570"/>
          </a:xfrm>
        </p:spPr>
        <p:txBody>
          <a:bodyPr>
            <a:noAutofit/>
          </a:bodyPr>
          <a:lstStyle/>
          <a:p>
            <a:r>
              <a:rPr lang="kk-KZ" sz="7200" b="1" i="1" dirty="0" smtClean="0">
                <a:solidFill>
                  <a:srgbClr val="FF0000"/>
                </a:solidFill>
                <a:latin typeface="Times New Roman" pitchFamily="18" charset="0"/>
                <a:cs typeface="Times New Roman" pitchFamily="18" charset="0"/>
              </a:rPr>
              <a:t>Сұрақтар:</a:t>
            </a:r>
            <a:endParaRPr lang="ru-RU" sz="7200" b="1" i="1" dirty="0">
              <a:solidFill>
                <a:srgbClr val="FF0000"/>
              </a:solidFill>
              <a:latin typeface="Times New Roman" pitchFamily="18" charset="0"/>
              <a:cs typeface="Times New Roman" pitchFamily="18" charset="0"/>
            </a:endParaRPr>
          </a:p>
        </p:txBody>
      </p:sp>
      <p:pic>
        <p:nvPicPr>
          <p:cNvPr id="8194" name="Picture 2" descr="C:\Users\1\Desktop\Слайд суреттер\Анимашки\jemocii_92.gif"/>
          <p:cNvPicPr>
            <a:picLocks noGrp="1" noChangeAspect="1" noChangeArrowheads="1" noCrop="1"/>
          </p:cNvPicPr>
          <p:nvPr>
            <p:ph idx="1"/>
          </p:nvPr>
        </p:nvPicPr>
        <p:blipFill>
          <a:blip r:embed="rId3" cstate="print"/>
          <a:srcRect/>
          <a:stretch>
            <a:fillRect/>
          </a:stretch>
        </p:blipFill>
        <p:spPr bwMode="auto">
          <a:xfrm>
            <a:off x="6357950" y="142852"/>
            <a:ext cx="2500330" cy="1214446"/>
          </a:xfrm>
          <a:prstGeom prst="rect">
            <a:avLst/>
          </a:prstGeom>
          <a:noFill/>
        </p:spPr>
      </p:pic>
      <p:pic>
        <p:nvPicPr>
          <p:cNvPr id="8195" name="Picture 3" descr="C:\Users\1\Desktop\құстар\img4[1].jpg"/>
          <p:cNvPicPr>
            <a:picLocks noChangeAspect="1" noChangeArrowheads="1"/>
          </p:cNvPicPr>
          <p:nvPr/>
        </p:nvPicPr>
        <p:blipFill>
          <a:blip r:embed="rId4" cstate="print"/>
          <a:srcRect/>
          <a:stretch>
            <a:fillRect/>
          </a:stretch>
        </p:blipFill>
        <p:spPr bwMode="auto">
          <a:xfrm>
            <a:off x="285720" y="1357298"/>
            <a:ext cx="8572560" cy="5214974"/>
          </a:xfrm>
          <a:prstGeom prst="rect">
            <a:avLst/>
          </a:prstGeom>
          <a:noFill/>
        </p:spPr>
      </p:pic>
      <p:sp>
        <p:nvSpPr>
          <p:cNvPr id="6" name="Прямоугольник с двумя скругленными противолежащими углами 5"/>
          <p:cNvSpPr/>
          <p:nvPr/>
        </p:nvSpPr>
        <p:spPr>
          <a:xfrm>
            <a:off x="1785918" y="2000240"/>
            <a:ext cx="4857784" cy="364333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330</Words>
  <Application>Microsoft Office PowerPoint</Application>
  <PresentationFormat>Экран (4:3)</PresentationFormat>
  <Paragraphs>26</Paragraphs>
  <Slides>14</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14</vt:i4>
      </vt:variant>
    </vt:vector>
  </HeadingPairs>
  <TitlesOfParts>
    <vt:vector size="16" baseType="lpstr">
      <vt:lpstr>Тема Office</vt:lpstr>
      <vt:lpstr>Объект упаковщика для оболочки</vt:lpstr>
      <vt:lpstr>Тақырыбы: Отбасы татулығы.</vt:lpstr>
      <vt:lpstr>Мақсаты:</vt:lpstr>
      <vt:lpstr>Сабақтың ұйымдастыру кезеңі.</vt:lpstr>
      <vt:lpstr>Слайд 4</vt:lpstr>
      <vt:lpstr>Слайд 5</vt:lpstr>
      <vt:lpstr> Мәтінмен жұмыс</vt:lpstr>
      <vt:lpstr>Слайд 7</vt:lpstr>
      <vt:lpstr>Слайд 8</vt:lpstr>
      <vt:lpstr>Сұрақтар:</vt:lpstr>
      <vt:lpstr>Шығармашылық жұмыс, топтық жұмыс.</vt:lpstr>
      <vt:lpstr>Слайд 11</vt:lpstr>
      <vt:lpstr>Сергіту сәті.</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User</cp:lastModifiedBy>
  <cp:revision>22</cp:revision>
  <dcterms:created xsi:type="dcterms:W3CDTF">2017-10-13T10:42:40Z</dcterms:created>
  <dcterms:modified xsi:type="dcterms:W3CDTF">2018-01-18T03:33:32Z</dcterms:modified>
</cp:coreProperties>
</file>