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B40D-8B31-4120-A28B-C9A1EC1E5C25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F1BD-91ED-421E-BA25-824F67AC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370145"/>
          </a:xfrm>
          <a:prstGeom prst="roundRect">
            <a:avLst/>
          </a:prstGeom>
          <a:solidFill>
            <a:schemeClr val="lt1">
              <a:alpha val="68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Отделы Плауновидные и Хвощевидные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52"/>
            <a:ext cx="6357982" cy="6572295"/>
          </a:xfrm>
        </p:spPr>
        <p:txBody>
          <a:bodyPr>
            <a:normAutofit fontScale="85000" lnSpcReduction="10000"/>
          </a:bodyPr>
          <a:lstStyle/>
          <a:p>
            <a:pPr marL="93663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Современные хвощи – жалкие остатки обширной группы, населявшей Землю в девоне, карбоне и </a:t>
            </a:r>
            <a:r>
              <a:rPr lang="ru-RU" b="1" dirty="0" err="1">
                <a:solidFill>
                  <a:srgbClr val="C00000"/>
                </a:solidFill>
              </a:rPr>
              <a:t>перми</a:t>
            </a:r>
            <a:r>
              <a:rPr lang="ru-RU" b="1" dirty="0">
                <a:solidFill>
                  <a:srgbClr val="C00000"/>
                </a:solidFill>
              </a:rPr>
              <a:t>. Древние хвощевидные играли значительную роль в растительном покрове нашей планеты; некоторые из них (например, каламиты) достигали в высоту 20 м. Они во многом напоминали современные хвощи, но отличались присутствием камбия, благодаря которому мог происходить вторичный рост. Известно три класса этого отдела: </a:t>
            </a:r>
            <a:r>
              <a:rPr lang="ru-RU" b="1" dirty="0" err="1">
                <a:solidFill>
                  <a:srgbClr val="C00000"/>
                </a:solidFill>
              </a:rPr>
              <a:t>гиениевидные</a:t>
            </a:r>
            <a:r>
              <a:rPr lang="ru-RU" b="1" dirty="0">
                <a:solidFill>
                  <a:srgbClr val="C00000"/>
                </a:solidFill>
              </a:rPr>
              <a:t> (</a:t>
            </a:r>
            <a:r>
              <a:rPr lang="ru-RU" b="1" dirty="0" err="1">
                <a:solidFill>
                  <a:srgbClr val="C00000"/>
                </a:solidFill>
              </a:rPr>
              <a:t>Hyeniopsida</a:t>
            </a:r>
            <a:r>
              <a:rPr lang="ru-RU" b="1" dirty="0">
                <a:solidFill>
                  <a:srgbClr val="C00000"/>
                </a:solidFill>
              </a:rPr>
              <a:t>), </a:t>
            </a:r>
            <a:r>
              <a:rPr lang="ru-RU" b="1" dirty="0" err="1">
                <a:solidFill>
                  <a:srgbClr val="C00000"/>
                </a:solidFill>
              </a:rPr>
              <a:t>клинолистовидные</a:t>
            </a:r>
            <a:r>
              <a:rPr lang="ru-RU" b="1" dirty="0">
                <a:solidFill>
                  <a:srgbClr val="C00000"/>
                </a:solidFill>
              </a:rPr>
              <a:t> (</a:t>
            </a:r>
            <a:r>
              <a:rPr lang="ru-RU" b="1" dirty="0" err="1">
                <a:solidFill>
                  <a:srgbClr val="C00000"/>
                </a:solidFill>
              </a:rPr>
              <a:t>Sphenopsida</a:t>
            </a:r>
            <a:r>
              <a:rPr lang="ru-RU" b="1" dirty="0">
                <a:solidFill>
                  <a:srgbClr val="C00000"/>
                </a:solidFill>
              </a:rPr>
              <a:t>), хвощевидные (</a:t>
            </a:r>
            <a:r>
              <a:rPr lang="ru-RU" b="1" dirty="0" err="1">
                <a:solidFill>
                  <a:srgbClr val="C00000"/>
                </a:solidFill>
              </a:rPr>
              <a:t>Equisetopsida</a:t>
            </a:r>
            <a:r>
              <a:rPr lang="ru-RU" b="1" dirty="0">
                <a:solidFill>
                  <a:srgbClr val="C00000"/>
                </a:solidFill>
              </a:rPr>
              <a:t>). Остатки древовидных хвощевидных и плауновидных стали основой залежей ископаемого угля.</a:t>
            </a:r>
          </a:p>
          <a:p>
            <a:endParaRPr lang="ru-RU" dirty="0"/>
          </a:p>
        </p:txBody>
      </p:sp>
      <p:pic>
        <p:nvPicPr>
          <p:cNvPr id="5" name="Рисунок 4" descr="128810743312187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79299" y="2079299"/>
            <a:ext cx="6858000" cy="269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3"/>
            <a:ext cx="8858280" cy="30718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некоторое сходство с мхами, плауны являются настоящими сосудистыми растениями. В современной флоре представлены тремя порядками: плауновые,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селагинелловые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полушниковые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 почти 1000 видами, распространены по всему земному шару.</a:t>
            </a:r>
          </a:p>
        </p:txBody>
      </p:sp>
      <p:pic>
        <p:nvPicPr>
          <p:cNvPr id="1027" name="Рисунок 3" descr="http://old.college.ru/biology/course/content/chapter4/section2/paragraph4/images/0402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8715436" cy="2690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6000768"/>
            <a:ext cx="8715436" cy="646331"/>
          </a:xfrm>
          <a:prstGeom prst="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Современные плауновидные. Слева направо: плаун булавовидный, плаун-баранец, селагинелла </a:t>
            </a:r>
            <a:r>
              <a:rPr lang="ru-RU" dirty="0" err="1"/>
              <a:t>селаговидная</a:t>
            </a:r>
            <a:r>
              <a:rPr lang="ru-RU" dirty="0"/>
              <a:t>, </a:t>
            </a:r>
            <a:r>
              <a:rPr lang="ru-RU" dirty="0" err="1"/>
              <a:t>полушник</a:t>
            </a:r>
            <a:r>
              <a:rPr lang="ru-RU" dirty="0"/>
              <a:t> озёрный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42852"/>
            <a:ext cx="6357982" cy="1123712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Строение плаунов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4786346" cy="54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 современных форм плаунов листья сравнительно небольшие и расположены спиралью вокруг ползучего или приподнимающегося стебля. Вниз от стебля идут похожие на корни </a:t>
            </a:r>
            <a:r>
              <a:rPr lang="ru-RU" sz="2000" b="1" dirty="0" smtClean="0"/>
              <a:t>ветвящиеся придаточные корни. </a:t>
            </a:r>
            <a:r>
              <a:rPr lang="ru-RU" sz="2000" b="1" dirty="0"/>
              <a:t>Споры (у некоторых форм одинаковые, у других – разных размеров) образуются на верхней стороне </a:t>
            </a:r>
            <a:r>
              <a:rPr lang="ru-RU" sz="2000" b="1" dirty="0" smtClean="0"/>
              <a:t>спорофиллов, </a:t>
            </a:r>
            <a:r>
              <a:rPr lang="ru-RU" sz="2000" b="1" dirty="0"/>
              <a:t>собранных в вертикальные колоски или шишечки. Как и у папоротников, споры плауна образуют заростки (</a:t>
            </a:r>
            <a:r>
              <a:rPr lang="ru-RU" sz="2000" b="1" dirty="0" err="1"/>
              <a:t>гаметофитное</a:t>
            </a:r>
            <a:r>
              <a:rPr lang="ru-RU" sz="2000" b="1" dirty="0"/>
              <a:t> поколение) с антеридиями и архегониями; после оплодотворения на заростках из зигот прорастают спорофиты, и цикл повторяется вновь</a:t>
            </a:r>
            <a:r>
              <a:rPr lang="ru-RU" sz="2000" b="1" dirty="0" smtClean="0"/>
              <a:t>.</a:t>
            </a:r>
            <a:endParaRPr lang="ru-RU" dirty="0"/>
          </a:p>
        </p:txBody>
      </p:sp>
      <p:pic>
        <p:nvPicPr>
          <p:cNvPr id="7" name="Рисунок 6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23" y="2428868"/>
            <a:ext cx="4333878" cy="325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15436" cy="785818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Жизненный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цикл плауна </a:t>
            </a:r>
            <a:r>
              <a:rPr lang="uk-UA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баранца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771775" y="1484313"/>
            <a:ext cx="2305050" cy="863600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Спорофит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435600" y="1785926"/>
            <a:ext cx="2665413" cy="1500198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 anchorCtr="0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Спороносный</a:t>
            </a:r>
            <a:endParaRPr lang="uk-UA" sz="2400" b="1" dirty="0">
              <a:latin typeface="Garamond" pitchFamily="18" charset="0"/>
            </a:endParaRPr>
          </a:p>
          <a:p>
            <a:pPr algn="ctr"/>
            <a:r>
              <a:rPr lang="uk-UA" sz="2400" b="1" dirty="0">
                <a:latin typeface="Garamond" pitchFamily="18" charset="0"/>
              </a:rPr>
              <a:t>колосок </a:t>
            </a:r>
          </a:p>
          <a:p>
            <a:pPr algn="ctr"/>
            <a:endParaRPr lang="ru-RU" sz="2400" b="1" dirty="0">
              <a:latin typeface="Garamond" pitchFamily="18" charset="0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516688" y="3716338"/>
            <a:ext cx="2305050" cy="863600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Споры 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292725" y="5373688"/>
            <a:ext cx="2881313" cy="1270022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Заросток </a:t>
            </a:r>
          </a:p>
          <a:p>
            <a:pPr algn="ctr"/>
            <a:r>
              <a:rPr lang="uk-UA" sz="2400" b="1">
                <a:latin typeface="Garamond" pitchFamily="18" charset="0"/>
              </a:rPr>
              <a:t>(однодомный)</a:t>
            </a:r>
          </a:p>
          <a:p>
            <a:pPr algn="ctr"/>
            <a:r>
              <a:rPr lang="uk-UA" sz="2400" b="1">
                <a:latin typeface="Garamond" pitchFamily="18" charset="0"/>
              </a:rPr>
              <a:t>(1-15 лет)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492500" y="4652963"/>
            <a:ext cx="2305050" cy="64928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Антеридии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68313" y="2420938"/>
            <a:ext cx="2305050" cy="8636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uk-UA" sz="2400" b="1">
                <a:latin typeface="Garamond" pitchFamily="18" charset="0"/>
              </a:rPr>
              <a:t>Зигота 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2124075" y="5661025"/>
            <a:ext cx="2305050" cy="719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Архегонии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268538" y="3644900"/>
            <a:ext cx="2305050" cy="64928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сперматозоиды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50825" y="4437063"/>
            <a:ext cx="2305050" cy="7191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яйцеклетки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076825" y="1990725"/>
            <a:ext cx="576263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596188" y="3068638"/>
            <a:ext cx="144462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7164388" y="4581525"/>
            <a:ext cx="57626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4500563" y="609282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5364163" y="5229225"/>
            <a:ext cx="43180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1692275" y="5157788"/>
            <a:ext cx="5762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3132138" y="4292600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1403350" y="3357563"/>
            <a:ext cx="73025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1835150" y="1916113"/>
            <a:ext cx="936625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 flipV="1">
            <a:off x="2643174" y="3071810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2" grpId="0" animBg="1"/>
      <p:bldP spid="4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3929090"/>
          </a:xfrm>
        </p:spPr>
        <p:txBody>
          <a:bodyPr>
            <a:normAutofit fontScale="92500" lnSpcReduction="20000"/>
          </a:bodyPr>
          <a:lstStyle/>
          <a:p>
            <a:pPr marL="93663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Плауновидные известны с силура. В девоне вымирают древние плауновидные: </a:t>
            </a:r>
            <a:r>
              <a:rPr lang="ru-RU" b="1" dirty="0" err="1">
                <a:solidFill>
                  <a:srgbClr val="C00000"/>
                </a:solidFill>
              </a:rPr>
              <a:t>дрепанофикусы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пролепидодендроны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циклостигмы</a:t>
            </a:r>
            <a:r>
              <a:rPr lang="ru-RU" b="1" dirty="0">
                <a:solidFill>
                  <a:srgbClr val="C00000"/>
                </a:solidFill>
              </a:rPr>
              <a:t>. Расцвет плауновидных приходится на карбон, когда сушу покрывали леса древовидных лепидодендронов и сигиллярий высотой до 30 м. Остатки мёртвых растений образовали толщи ископаемого угля. Начиная с триаса, древние плауновидные начинают постепенно исчезать с лица Земли.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Рисунок 6" descr="http://old.college.ru/biology/course/content/chapter4/section2/paragraph4/images/0402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95731"/>
            <a:ext cx="4143404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3357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Хвощевидные (</a:t>
            </a:r>
            <a:r>
              <a:rPr lang="ru-RU" b="1" dirty="0" err="1">
                <a:solidFill>
                  <a:srgbClr val="C00000"/>
                </a:solidFill>
              </a:rPr>
              <a:t>Sphenophyta</a:t>
            </a:r>
            <a:r>
              <a:rPr lang="ru-RU" b="1" dirty="0">
                <a:solidFill>
                  <a:srgbClr val="C00000"/>
                </a:solidFill>
              </a:rPr>
              <a:t>), известные также как </a:t>
            </a:r>
            <a:r>
              <a:rPr lang="ru-RU" b="1" dirty="0" err="1">
                <a:solidFill>
                  <a:srgbClr val="C00000"/>
                </a:solidFill>
              </a:rPr>
              <a:t>клинолистовидные</a:t>
            </a:r>
            <a:r>
              <a:rPr lang="ru-RU" b="1" dirty="0">
                <a:solidFill>
                  <a:srgbClr val="C00000"/>
                </a:solidFill>
              </a:rPr>
              <a:t> или </a:t>
            </a:r>
            <a:r>
              <a:rPr lang="ru-RU" b="1" dirty="0" err="1">
                <a:solidFill>
                  <a:srgbClr val="C00000"/>
                </a:solidFill>
              </a:rPr>
              <a:t>членистостебельные</a:t>
            </a:r>
            <a:r>
              <a:rPr lang="ru-RU" b="1" dirty="0">
                <a:solidFill>
                  <a:srgbClr val="C00000"/>
                </a:solidFill>
              </a:rPr>
              <a:t>, – отдел высших растений, близкий к папоротниковидным. К настоящему времени сохранился единственный род этих растений – хвощ, насчитывающий около 30 видов, распространённых по всему земному шару, кроме Австралии и Новой Зеландии.</a:t>
            </a:r>
          </a:p>
        </p:txBody>
      </p:sp>
      <p:pic>
        <p:nvPicPr>
          <p:cNvPr id="3074" name="Рисунок 3" descr="http://old.college.ru/biology/course/content/chapter4/section2/paragraph3/images/0402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864399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6357958"/>
            <a:ext cx="8715436" cy="369332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Слева направо: хвощ полевой, хвощ лесной, хвощ болотный, хвощ гигантский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28728" y="81062"/>
            <a:ext cx="6286544" cy="1123712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Строение хвощей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641159" cy="353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1288168724_rrrrr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42148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Хвощи растут в основном в болотах и сырых лесах. Их легко распознать по полым в междоузлиях членистым стеблям, вокруг которых расположены сравнительно небольшие листья, почти не содержащие хлорофилла. Поверхность стебля несёт продольные борозды с устьицами, через которые происходит газообмен. Высота надземных побегов не превышает обычно 1 метра (хвощ гигантский достигает в длину 18 м при диаметре 2,5 см). Стенки клеток пропитаны кремнезёмом, что придаёт стеблям прочность. Подземные побеги (корневища) растут от основания почки или бокового побега в междоузлии; растение может легко размножаться частями корневища.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092" y="3714752"/>
            <a:ext cx="2098362" cy="296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2"/>
            <a:ext cx="2071688" cy="300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2400"/>
            <a:ext cx="8858312" cy="787400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Жизненный</a:t>
            </a:r>
            <a:r>
              <a:rPr lang="uk-UA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цикл хвоща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771775" y="1484313"/>
            <a:ext cx="2305050" cy="863600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Спорофит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435600" y="1844675"/>
            <a:ext cx="2665413" cy="1296988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 anchorCtr="0"/>
          <a:lstStyle/>
          <a:p>
            <a:pPr algn="ctr"/>
            <a:r>
              <a:rPr lang="uk-UA" sz="2400" b="1">
                <a:latin typeface="Garamond" pitchFamily="18" charset="0"/>
              </a:rPr>
              <a:t>Спороносный</a:t>
            </a:r>
          </a:p>
          <a:p>
            <a:pPr algn="ctr"/>
            <a:r>
              <a:rPr lang="uk-UA" sz="2400" b="1">
                <a:latin typeface="Garamond" pitchFamily="18" charset="0"/>
              </a:rPr>
              <a:t>колосок </a:t>
            </a:r>
          </a:p>
          <a:p>
            <a:pPr algn="ctr"/>
            <a:endParaRPr lang="ru-RU" sz="2400" b="1">
              <a:latin typeface="Garamond" pitchFamily="18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516688" y="3716338"/>
            <a:ext cx="2305050" cy="863600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Споры 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292725" y="5373688"/>
            <a:ext cx="2881313" cy="1341460"/>
          </a:xfrm>
          <a:prstGeom prst="ellipse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latin typeface="Garamond" pitchFamily="18" charset="0"/>
              </a:rPr>
              <a:t>Заросток </a:t>
            </a:r>
          </a:p>
          <a:p>
            <a:pPr algn="ctr"/>
            <a:r>
              <a:rPr lang="uk-UA" sz="2400" b="1" dirty="0">
                <a:latin typeface="Garamond" pitchFamily="18" charset="0"/>
              </a:rPr>
              <a:t>(</a:t>
            </a:r>
            <a:r>
              <a:rPr lang="uk-UA" sz="2400" b="1" dirty="0" err="1">
                <a:latin typeface="Garamond" pitchFamily="18" charset="0"/>
              </a:rPr>
              <a:t>одно-</a:t>
            </a:r>
            <a:r>
              <a:rPr lang="uk-UA" sz="2400" b="1" dirty="0">
                <a:latin typeface="Garamond" pitchFamily="18" charset="0"/>
              </a:rPr>
              <a:t> </a:t>
            </a:r>
            <a:r>
              <a:rPr lang="uk-UA" sz="2400" b="1" dirty="0" err="1">
                <a:latin typeface="Garamond" pitchFamily="18" charset="0"/>
              </a:rPr>
              <a:t>или</a:t>
            </a:r>
            <a:r>
              <a:rPr lang="uk-UA" sz="2400" b="1" dirty="0">
                <a:latin typeface="Garamond" pitchFamily="18" charset="0"/>
              </a:rPr>
              <a:t> </a:t>
            </a:r>
          </a:p>
          <a:p>
            <a:pPr algn="ctr"/>
            <a:r>
              <a:rPr lang="uk-UA" sz="2400" b="1" dirty="0" err="1">
                <a:latin typeface="Garamond" pitchFamily="18" charset="0"/>
              </a:rPr>
              <a:t>двудомный</a:t>
            </a:r>
            <a:r>
              <a:rPr lang="uk-UA" sz="2400" b="1" dirty="0">
                <a:latin typeface="Garamond" pitchFamily="18" charset="0"/>
              </a:rPr>
              <a:t>)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492500" y="4652963"/>
            <a:ext cx="2305050" cy="64928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Антеридии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468313" y="2420938"/>
            <a:ext cx="2305050" cy="8636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Зигота 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124075" y="5661025"/>
            <a:ext cx="2305050" cy="719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Архегонии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2268538" y="3644900"/>
            <a:ext cx="2305050" cy="64928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сперматозоиды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250825" y="4437063"/>
            <a:ext cx="2305050" cy="7191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Garamond" pitchFamily="18" charset="0"/>
              </a:rPr>
              <a:t>яйцеклетки</a:t>
            </a:r>
            <a:endParaRPr lang="ru-RU" sz="2400" b="1">
              <a:latin typeface="Garamond" pitchFamily="18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076825" y="1990725"/>
            <a:ext cx="576263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596188" y="3068638"/>
            <a:ext cx="144462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7164388" y="4581525"/>
            <a:ext cx="57626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500563" y="609282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5364163" y="5229225"/>
            <a:ext cx="43180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1692275" y="5157788"/>
            <a:ext cx="5762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3132138" y="4292600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1403350" y="3357563"/>
            <a:ext cx="73025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1835150" y="1916113"/>
            <a:ext cx="936625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 flipV="1">
            <a:off x="2339975" y="3141663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Отделы Плауновидные и Хвощевидные</vt:lpstr>
      <vt:lpstr>Слайд 2</vt:lpstr>
      <vt:lpstr>Слайд 3</vt:lpstr>
      <vt:lpstr>Жизненный цикл плауна баранца</vt:lpstr>
      <vt:lpstr>Слайд 5</vt:lpstr>
      <vt:lpstr>Слайд 6</vt:lpstr>
      <vt:lpstr>Строение хвощей</vt:lpstr>
      <vt:lpstr>Слайд 8</vt:lpstr>
      <vt:lpstr>Жизненный цикл хвоща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Отделы Плауновидные и Хвощевидные</dc:title>
  <dc:creator>Лена</dc:creator>
  <cp:lastModifiedBy>Александра</cp:lastModifiedBy>
  <cp:revision>7</cp:revision>
  <dcterms:created xsi:type="dcterms:W3CDTF">2011-02-05T14:28:41Z</dcterms:created>
  <dcterms:modified xsi:type="dcterms:W3CDTF">2017-10-06T04:04:37Z</dcterms:modified>
</cp:coreProperties>
</file>