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30"/>
  </p:handoutMasterIdLst>
  <p:sldIdLst>
    <p:sldId id="256" r:id="rId2"/>
    <p:sldId id="285" r:id="rId3"/>
    <p:sldId id="286" r:id="rId4"/>
    <p:sldId id="287" r:id="rId5"/>
    <p:sldId id="257" r:id="rId6"/>
    <p:sldId id="280"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83" r:id="rId20"/>
    <p:sldId id="279" r:id="rId21"/>
    <p:sldId id="271" r:id="rId22"/>
    <p:sldId id="272" r:id="rId23"/>
    <p:sldId id="273" r:id="rId24"/>
    <p:sldId id="274" r:id="rId25"/>
    <p:sldId id="275" r:id="rId26"/>
    <p:sldId id="276" r:id="rId27"/>
    <p:sldId id="277" r:id="rId28"/>
    <p:sldId id="284"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8" d="100"/>
          <a:sy n="68" d="100"/>
        </p:scale>
        <p:origin x="-1218" y="-72"/>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88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67A46C-9014-4CE6-9A97-D354B0D35D25}" type="datetimeFigureOut">
              <a:rPr lang="ru-RU" smtClean="0"/>
              <a:pPr/>
              <a:t>20.04.2017</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F7DE63-0156-4C2C-B45D-F902F9F8B679}" type="slidenum">
              <a:rPr lang="ru-RU" smtClean="0"/>
              <a:pPr/>
              <a:t>‹#›</a:t>
            </a:fld>
            <a:endParaRPr lang="ru-RU"/>
          </a:p>
        </p:txBody>
      </p:sp>
    </p:spTree>
    <p:extLst>
      <p:ext uri="{BB962C8B-B14F-4D97-AF65-F5344CB8AC3E}">
        <p14:creationId xmlns:p14="http://schemas.microsoft.com/office/powerpoint/2010/main" val="21801939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698057A9-A1AE-4AAF-9735-670FCC390CC9}" type="datetimeFigureOut">
              <a:rPr lang="ru-RU" smtClean="0"/>
              <a:pPr/>
              <a:t>20.04.2017</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24BE0BCC-2E7D-48D0-B53B-8F584DE1052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98057A9-A1AE-4AAF-9735-670FCC390CC9}" type="datetimeFigureOut">
              <a:rPr lang="ru-RU" smtClean="0"/>
              <a:pPr/>
              <a:t>20.04.2017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BE0BCC-2E7D-48D0-B53B-8F584DE1052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98057A9-A1AE-4AAF-9735-670FCC390CC9}" type="datetimeFigureOut">
              <a:rPr lang="ru-RU" smtClean="0"/>
              <a:pPr/>
              <a:t>20.04.2017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BE0BCC-2E7D-48D0-B53B-8F584DE1052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98057A9-A1AE-4AAF-9735-670FCC390CC9}" type="datetimeFigureOut">
              <a:rPr lang="ru-RU" smtClean="0"/>
              <a:pPr/>
              <a:t>20.04.2017</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24BE0BCC-2E7D-48D0-B53B-8F584DE1052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698057A9-A1AE-4AAF-9735-670FCC390CC9}" type="datetimeFigureOut">
              <a:rPr lang="ru-RU" smtClean="0"/>
              <a:pPr/>
              <a:t>20.04.2017</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24BE0BCC-2E7D-48D0-B53B-8F584DE10524}"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698057A9-A1AE-4AAF-9735-670FCC390CC9}" type="datetimeFigureOut">
              <a:rPr lang="ru-RU" smtClean="0"/>
              <a:pPr/>
              <a:t>20.04.2017</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24BE0BCC-2E7D-48D0-B53B-8F584DE1052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698057A9-A1AE-4AAF-9735-670FCC390CC9}" type="datetimeFigureOut">
              <a:rPr lang="ru-RU" smtClean="0"/>
              <a:pPr/>
              <a:t>20.04.2017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24BE0BCC-2E7D-48D0-B53B-8F584DE10524}"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698057A9-A1AE-4AAF-9735-670FCC390CC9}" type="datetimeFigureOut">
              <a:rPr lang="ru-RU" smtClean="0"/>
              <a:pPr/>
              <a:t>20.04.2017</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BE0BCC-2E7D-48D0-B53B-8F584DE1052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698057A9-A1AE-4AAF-9735-670FCC390CC9}" type="datetimeFigureOut">
              <a:rPr lang="ru-RU" smtClean="0"/>
              <a:pPr/>
              <a:t>20.04.2017</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BE0BCC-2E7D-48D0-B53B-8F584DE1052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98057A9-A1AE-4AAF-9735-670FCC390CC9}" type="datetimeFigureOut">
              <a:rPr lang="ru-RU" smtClean="0"/>
              <a:pPr/>
              <a:t>20.04.2017</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BE0BCC-2E7D-48D0-B53B-8F584DE1052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698057A9-A1AE-4AAF-9735-670FCC390CC9}" type="datetimeFigureOut">
              <a:rPr lang="ru-RU" smtClean="0"/>
              <a:pPr/>
              <a:t>20.04.2017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24BE0BCC-2E7D-48D0-B53B-8F584DE10524}"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98057A9-A1AE-4AAF-9735-670FCC390CC9}" type="datetimeFigureOut">
              <a:rPr lang="ru-RU" smtClean="0"/>
              <a:pPr/>
              <a:t>20.04.2017</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4BE0BCC-2E7D-48D0-B53B-8F584DE10524}"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260648"/>
            <a:ext cx="5976664" cy="2016224"/>
          </a:xfrm>
        </p:spPr>
        <p:style>
          <a:lnRef idx="1">
            <a:schemeClr val="accent6"/>
          </a:lnRef>
          <a:fillRef idx="2">
            <a:schemeClr val="accent6"/>
          </a:fillRef>
          <a:effectRef idx="1">
            <a:schemeClr val="accent6"/>
          </a:effectRef>
          <a:fontRef idx="minor">
            <a:schemeClr val="dk1"/>
          </a:fontRef>
        </p:style>
        <p:txBody>
          <a:bodyPr>
            <a:normAutofit/>
          </a:bodyPr>
          <a:lstStyle/>
          <a:p>
            <a:r>
              <a:rPr lang="en-US" sz="6000" b="1" i="1" dirty="0" smtClean="0">
                <a:latin typeface="Times New Roman" pitchFamily="18" charset="0"/>
                <a:cs typeface="Times New Roman" pitchFamily="18" charset="0"/>
              </a:rPr>
              <a:t>A Contest Lesson</a:t>
            </a:r>
            <a:endParaRPr lang="ru-RU" sz="6000" b="1" i="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067944" y="2492896"/>
            <a:ext cx="4824536" cy="2016224"/>
          </a:xfrm>
        </p:spPr>
        <p:style>
          <a:lnRef idx="1">
            <a:schemeClr val="accent5"/>
          </a:lnRef>
          <a:fillRef idx="2">
            <a:schemeClr val="accent5"/>
          </a:fillRef>
          <a:effectRef idx="1">
            <a:schemeClr val="accent5"/>
          </a:effectRef>
          <a:fontRef idx="minor">
            <a:schemeClr val="dk1"/>
          </a:fontRef>
        </p:style>
        <p:txBody>
          <a:bodyPr>
            <a:normAutofit/>
          </a:bodyPr>
          <a:lstStyle/>
          <a:p>
            <a:r>
              <a:rPr lang="en-US" sz="6600" dirty="0" smtClean="0">
                <a:latin typeface="Times New Roman" pitchFamily="18" charset="0"/>
                <a:cs typeface="Times New Roman" pitchFamily="18" charset="0"/>
              </a:rPr>
              <a:t>Sea Animals</a:t>
            </a:r>
            <a:endParaRPr lang="ru-RU" sz="6600" dirty="0">
              <a:latin typeface="Times New Roman" pitchFamily="18" charset="0"/>
              <a:cs typeface="Times New Roman" pitchFamily="18" charset="0"/>
            </a:endParaRPr>
          </a:p>
        </p:txBody>
      </p:sp>
      <p:pic>
        <p:nvPicPr>
          <p:cNvPr id="4" name="Рисунок 3" descr="Похожее изображение"/>
          <p:cNvPicPr/>
          <p:nvPr/>
        </p:nvPicPr>
        <p:blipFill>
          <a:blip r:embed="rId2" cstate="print"/>
          <a:srcRect/>
          <a:stretch>
            <a:fillRect/>
          </a:stretch>
        </p:blipFill>
        <p:spPr bwMode="auto">
          <a:xfrm>
            <a:off x="467544" y="2492896"/>
            <a:ext cx="3312368" cy="40637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Картинки по запросу seal"/>
          <p:cNvPicPr>
            <a:picLocks noGrp="1"/>
          </p:cNvPicPr>
          <p:nvPr>
            <p:ph type="pic" idx="1"/>
          </p:nvPr>
        </p:nvPicPr>
        <p:blipFill>
          <a:blip r:embed="rId2" cstate="print"/>
          <a:srcRect l="5258" r="5258"/>
          <a:stretch>
            <a:fillRect/>
          </a:stretch>
        </p:blipFill>
        <p:spPr bwMode="auto">
          <a:prstGeom prst="rect">
            <a:avLst/>
          </a:prstGeom>
          <a:noFill/>
          <a:ln w="9525">
            <a:noFill/>
            <a:miter lim="800000"/>
            <a:headEnd/>
            <a:tailEnd/>
          </a:ln>
        </p:spPr>
      </p:pic>
      <p:sp>
        <p:nvSpPr>
          <p:cNvPr id="2" name="Заголовок 1"/>
          <p:cNvSpPr>
            <a:spLocks noGrp="1"/>
          </p:cNvSpPr>
          <p:nvPr>
            <p:ph type="title"/>
          </p:nvPr>
        </p:nvSpPr>
        <p:spPr>
          <a:xfrm>
            <a:off x="1043608" y="4800600"/>
            <a:ext cx="7200800" cy="716632"/>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3600" dirty="0" smtClean="0">
                <a:latin typeface="Times New Roman" pitchFamily="18" charset="0"/>
                <a:cs typeface="Times New Roman" pitchFamily="18" charset="0"/>
              </a:rPr>
              <a:t>What animal is it?</a:t>
            </a:r>
            <a:endParaRPr lang="ru-RU" sz="3600" dirty="0"/>
          </a:p>
        </p:txBody>
      </p:sp>
      <p:sp>
        <p:nvSpPr>
          <p:cNvPr id="4" name="Текст 3"/>
          <p:cNvSpPr>
            <a:spLocks noGrp="1"/>
          </p:cNvSpPr>
          <p:nvPr>
            <p:ph type="body" sz="half" idx="2"/>
          </p:nvPr>
        </p:nvSpPr>
        <p:spPr>
          <a:xfrm>
            <a:off x="1043608" y="5661248"/>
            <a:ext cx="7200800" cy="936104"/>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2400" dirty="0" smtClean="0">
                <a:latin typeface="Times New Roman" pitchFamily="18" charset="0"/>
                <a:cs typeface="Times New Roman" pitchFamily="18" charset="0"/>
              </a:rPr>
              <a:t>a) a sea lion    b) a starfish    c) a seal</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Картинки по запросу turtle"/>
          <p:cNvPicPr>
            <a:picLocks noGrp="1"/>
          </p:cNvPicPr>
          <p:nvPr>
            <p:ph type="pic" idx="1"/>
          </p:nvPr>
        </p:nvPicPr>
        <p:blipFill>
          <a:blip r:embed="rId2" cstate="print"/>
          <a:srcRect l="11312" r="11312"/>
          <a:stretch>
            <a:fillRect/>
          </a:stretch>
        </p:blipFill>
        <p:spPr bwMode="auto">
          <a:prstGeom prst="rect">
            <a:avLst/>
          </a:prstGeom>
          <a:noFill/>
          <a:ln w="9525">
            <a:noFill/>
            <a:miter lim="800000"/>
            <a:headEnd/>
            <a:tailEnd/>
          </a:ln>
        </p:spPr>
      </p:pic>
      <p:sp>
        <p:nvSpPr>
          <p:cNvPr id="2" name="Заголовок 1"/>
          <p:cNvSpPr>
            <a:spLocks noGrp="1"/>
          </p:cNvSpPr>
          <p:nvPr>
            <p:ph type="title"/>
          </p:nvPr>
        </p:nvSpPr>
        <p:spPr>
          <a:xfrm>
            <a:off x="1043608" y="4800600"/>
            <a:ext cx="7128792" cy="860648"/>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3600" dirty="0" smtClean="0">
                <a:latin typeface="Times New Roman" pitchFamily="18" charset="0"/>
                <a:cs typeface="Times New Roman" pitchFamily="18" charset="0"/>
              </a:rPr>
              <a:t>What animal is it?</a:t>
            </a:r>
            <a:endParaRPr lang="ru-RU" sz="3600" dirty="0"/>
          </a:p>
        </p:txBody>
      </p:sp>
      <p:sp>
        <p:nvSpPr>
          <p:cNvPr id="4" name="Текст 3"/>
          <p:cNvSpPr>
            <a:spLocks noGrp="1"/>
          </p:cNvSpPr>
          <p:nvPr>
            <p:ph type="body" sz="half" idx="2"/>
          </p:nvPr>
        </p:nvSpPr>
        <p:spPr>
          <a:xfrm>
            <a:off x="1187624" y="5805264"/>
            <a:ext cx="6840760" cy="864096"/>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2400" dirty="0" smtClean="0">
                <a:latin typeface="Times New Roman" pitchFamily="18" charset="0"/>
                <a:cs typeface="Times New Roman" pitchFamily="18" charset="0"/>
              </a:rPr>
              <a:t>a) a seahorse     b) a turtle    c) a whale</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Картинки по запросу jellyfish"/>
          <p:cNvPicPr>
            <a:picLocks noGrp="1"/>
          </p:cNvPicPr>
          <p:nvPr>
            <p:ph type="pic" idx="1"/>
          </p:nvPr>
        </p:nvPicPr>
        <p:blipFill>
          <a:blip r:embed="rId2" cstate="print"/>
          <a:srcRect l="4167" r="4167"/>
          <a:stretch>
            <a:fillRect/>
          </a:stretch>
        </p:blipFill>
        <p:spPr bwMode="auto">
          <a:prstGeom prst="rect">
            <a:avLst/>
          </a:prstGeom>
          <a:noFill/>
          <a:ln w="9525">
            <a:noFill/>
            <a:miter lim="800000"/>
            <a:headEnd/>
            <a:tailEnd/>
          </a:ln>
        </p:spPr>
      </p:pic>
      <p:sp>
        <p:nvSpPr>
          <p:cNvPr id="2" name="Заголовок 1"/>
          <p:cNvSpPr>
            <a:spLocks noGrp="1"/>
          </p:cNvSpPr>
          <p:nvPr>
            <p:ph type="title"/>
          </p:nvPr>
        </p:nvSpPr>
        <p:spPr>
          <a:xfrm>
            <a:off x="827584" y="4800600"/>
            <a:ext cx="7488832" cy="860648"/>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3600" dirty="0" smtClean="0">
                <a:latin typeface="Times New Roman" pitchFamily="18" charset="0"/>
                <a:cs typeface="Times New Roman" pitchFamily="18" charset="0"/>
              </a:rPr>
              <a:t>What animal is it?</a:t>
            </a:r>
            <a:endParaRPr lang="ru-RU" sz="3600" dirty="0"/>
          </a:p>
        </p:txBody>
      </p:sp>
      <p:sp>
        <p:nvSpPr>
          <p:cNvPr id="4" name="Текст 3"/>
          <p:cNvSpPr>
            <a:spLocks noGrp="1"/>
          </p:cNvSpPr>
          <p:nvPr>
            <p:ph type="body" sz="half" idx="2"/>
          </p:nvPr>
        </p:nvSpPr>
        <p:spPr>
          <a:xfrm>
            <a:off x="899592" y="5805264"/>
            <a:ext cx="7416824" cy="864096"/>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2400" dirty="0" smtClean="0">
                <a:latin typeface="Times New Roman" pitchFamily="18" charset="0"/>
                <a:cs typeface="Times New Roman" pitchFamily="18" charset="0"/>
              </a:rPr>
              <a:t>a) a clownfish     b) an orca      c) a jellyfish</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Картинки по запросу clownfish"/>
          <p:cNvPicPr>
            <a:picLocks noGrp="1"/>
          </p:cNvPicPr>
          <p:nvPr>
            <p:ph type="pic" idx="1"/>
          </p:nvPr>
        </p:nvPicPr>
        <p:blipFill>
          <a:blip r:embed="rId2" cstate="print"/>
          <a:srcRect l="11328" r="11328"/>
          <a:stretch>
            <a:fillRect/>
          </a:stretch>
        </p:blipFill>
        <p:spPr bwMode="auto">
          <a:prstGeom prst="rect">
            <a:avLst/>
          </a:prstGeom>
          <a:noFill/>
          <a:ln w="9525">
            <a:noFill/>
            <a:miter lim="800000"/>
            <a:headEnd/>
            <a:tailEnd/>
          </a:ln>
        </p:spPr>
      </p:pic>
      <p:sp>
        <p:nvSpPr>
          <p:cNvPr id="2" name="Заголовок 1"/>
          <p:cNvSpPr>
            <a:spLocks noGrp="1"/>
          </p:cNvSpPr>
          <p:nvPr>
            <p:ph type="title"/>
          </p:nvPr>
        </p:nvSpPr>
        <p:spPr>
          <a:xfrm>
            <a:off x="1259632" y="4800600"/>
            <a:ext cx="6840760" cy="788640"/>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3600" dirty="0" smtClean="0">
                <a:latin typeface="Times New Roman" pitchFamily="18" charset="0"/>
                <a:cs typeface="Times New Roman" pitchFamily="18" charset="0"/>
              </a:rPr>
              <a:t>What animal is it?</a:t>
            </a:r>
            <a:endParaRPr lang="ru-RU" sz="3600" dirty="0"/>
          </a:p>
        </p:txBody>
      </p:sp>
      <p:sp>
        <p:nvSpPr>
          <p:cNvPr id="4" name="Текст 3"/>
          <p:cNvSpPr>
            <a:spLocks noGrp="1"/>
          </p:cNvSpPr>
          <p:nvPr>
            <p:ph type="body" sz="half" idx="2"/>
          </p:nvPr>
        </p:nvSpPr>
        <p:spPr>
          <a:xfrm>
            <a:off x="1043608" y="5733256"/>
            <a:ext cx="7272808" cy="864096"/>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2400" dirty="0" smtClean="0">
                <a:latin typeface="Times New Roman" pitchFamily="18" charset="0"/>
                <a:cs typeface="Times New Roman" pitchFamily="18" charset="0"/>
              </a:rPr>
              <a:t>a) a shark      b) a clownfish    c) a seal    </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Картинки по запросу starfish"/>
          <p:cNvPicPr>
            <a:picLocks noGrp="1"/>
          </p:cNvPicPr>
          <p:nvPr>
            <p:ph type="pic" idx="1"/>
          </p:nvPr>
        </p:nvPicPr>
        <p:blipFill>
          <a:blip r:embed="rId2" cstate="print"/>
          <a:srcRect t="1515" b="1515"/>
          <a:stretch>
            <a:fillRect/>
          </a:stretch>
        </p:blipFill>
        <p:spPr bwMode="auto">
          <a:prstGeom prst="rect">
            <a:avLst/>
          </a:prstGeom>
          <a:noFill/>
          <a:ln w="9525">
            <a:noFill/>
            <a:miter lim="800000"/>
            <a:headEnd/>
            <a:tailEnd/>
          </a:ln>
        </p:spPr>
      </p:pic>
      <p:sp>
        <p:nvSpPr>
          <p:cNvPr id="2" name="Заголовок 1"/>
          <p:cNvSpPr>
            <a:spLocks noGrp="1"/>
          </p:cNvSpPr>
          <p:nvPr>
            <p:ph type="title"/>
          </p:nvPr>
        </p:nvSpPr>
        <p:spPr>
          <a:xfrm>
            <a:off x="755576" y="4800600"/>
            <a:ext cx="7344816" cy="932656"/>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3600" dirty="0" smtClean="0">
                <a:latin typeface="Times New Roman" pitchFamily="18" charset="0"/>
                <a:cs typeface="Times New Roman" pitchFamily="18" charset="0"/>
              </a:rPr>
              <a:t>What animal is it?</a:t>
            </a:r>
            <a:endParaRPr lang="ru-RU" sz="3600" dirty="0"/>
          </a:p>
        </p:txBody>
      </p:sp>
      <p:sp>
        <p:nvSpPr>
          <p:cNvPr id="4" name="Текст 3"/>
          <p:cNvSpPr>
            <a:spLocks noGrp="1"/>
          </p:cNvSpPr>
          <p:nvPr>
            <p:ph type="body" sz="half" idx="2"/>
          </p:nvPr>
        </p:nvSpPr>
        <p:spPr>
          <a:xfrm>
            <a:off x="899592" y="5733256"/>
            <a:ext cx="7056784" cy="936104"/>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2400" dirty="0" smtClean="0">
                <a:latin typeface="Times New Roman" pitchFamily="18" charset="0"/>
                <a:cs typeface="Times New Roman" pitchFamily="18" charset="0"/>
              </a:rPr>
              <a:t>a) an orca       b) a shark      c) a starfish</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Картинки по запросу sealion"/>
          <p:cNvPicPr>
            <a:picLocks noGrp="1"/>
          </p:cNvPicPr>
          <p:nvPr>
            <p:ph type="pic" idx="1"/>
          </p:nvPr>
        </p:nvPicPr>
        <p:blipFill>
          <a:blip r:embed="rId2" cstate="print"/>
          <a:srcRect l="4144" r="4144"/>
          <a:stretch>
            <a:fillRect/>
          </a:stretch>
        </p:blipFill>
        <p:spPr bwMode="auto">
          <a:prstGeom prst="rect">
            <a:avLst/>
          </a:prstGeom>
          <a:noFill/>
          <a:ln w="9525">
            <a:noFill/>
            <a:miter lim="800000"/>
            <a:headEnd/>
            <a:tailEnd/>
          </a:ln>
        </p:spPr>
      </p:pic>
      <p:sp>
        <p:nvSpPr>
          <p:cNvPr id="2" name="Заголовок 1"/>
          <p:cNvSpPr>
            <a:spLocks noGrp="1"/>
          </p:cNvSpPr>
          <p:nvPr>
            <p:ph type="title"/>
          </p:nvPr>
        </p:nvSpPr>
        <p:spPr>
          <a:xfrm>
            <a:off x="899592" y="4800600"/>
            <a:ext cx="7344816" cy="860648"/>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3600" dirty="0" smtClean="0">
                <a:latin typeface="Times New Roman" pitchFamily="18" charset="0"/>
                <a:cs typeface="Times New Roman" pitchFamily="18" charset="0"/>
              </a:rPr>
              <a:t>What animal is it?</a:t>
            </a:r>
            <a:endParaRPr lang="ru-RU" sz="3600" dirty="0"/>
          </a:p>
        </p:txBody>
      </p:sp>
      <p:sp>
        <p:nvSpPr>
          <p:cNvPr id="4" name="Текст 3"/>
          <p:cNvSpPr>
            <a:spLocks noGrp="1"/>
          </p:cNvSpPr>
          <p:nvPr>
            <p:ph type="body" sz="half" idx="2"/>
          </p:nvPr>
        </p:nvSpPr>
        <p:spPr>
          <a:xfrm>
            <a:off x="1043608" y="5805264"/>
            <a:ext cx="6984776" cy="864096"/>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2400" dirty="0" smtClean="0">
                <a:latin typeface="Times New Roman" pitchFamily="18" charset="0"/>
                <a:cs typeface="Times New Roman" pitchFamily="18" charset="0"/>
              </a:rPr>
              <a:t>a) a whale      b) a jellyfish      c) a sea lion</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Картинки по запросу seahorses of the world"/>
          <p:cNvPicPr>
            <a:picLocks noGrp="1"/>
          </p:cNvPicPr>
          <p:nvPr>
            <p:ph type="pic" idx="1"/>
          </p:nvPr>
        </p:nvPicPr>
        <p:blipFill>
          <a:blip r:embed="rId2" cstate="print"/>
          <a:srcRect l="4006" r="4006"/>
          <a:stretch>
            <a:fillRect/>
          </a:stretch>
        </p:blipFill>
        <p:spPr bwMode="auto">
          <a:prstGeom prst="rect">
            <a:avLst/>
          </a:prstGeom>
          <a:noFill/>
          <a:ln w="9525">
            <a:noFill/>
            <a:miter lim="800000"/>
            <a:headEnd/>
            <a:tailEnd/>
          </a:ln>
        </p:spPr>
      </p:pic>
      <p:sp>
        <p:nvSpPr>
          <p:cNvPr id="2" name="Заголовок 1"/>
          <p:cNvSpPr>
            <a:spLocks noGrp="1"/>
          </p:cNvSpPr>
          <p:nvPr>
            <p:ph type="title"/>
          </p:nvPr>
        </p:nvSpPr>
        <p:spPr>
          <a:xfrm>
            <a:off x="755576" y="4800600"/>
            <a:ext cx="7272808" cy="860648"/>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3600" dirty="0" smtClean="0">
                <a:latin typeface="Times New Roman" pitchFamily="18" charset="0"/>
                <a:cs typeface="Times New Roman" pitchFamily="18" charset="0"/>
              </a:rPr>
              <a:t>What animal is it?</a:t>
            </a:r>
            <a:endParaRPr lang="ru-RU" sz="3600" dirty="0"/>
          </a:p>
        </p:txBody>
      </p:sp>
      <p:sp>
        <p:nvSpPr>
          <p:cNvPr id="4" name="Текст 3"/>
          <p:cNvSpPr>
            <a:spLocks noGrp="1"/>
          </p:cNvSpPr>
          <p:nvPr>
            <p:ph type="body" sz="half" idx="2"/>
          </p:nvPr>
        </p:nvSpPr>
        <p:spPr>
          <a:xfrm>
            <a:off x="899592" y="5733256"/>
            <a:ext cx="6984776" cy="936104"/>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2400" dirty="0" smtClean="0">
                <a:latin typeface="Times New Roman" pitchFamily="18" charset="0"/>
                <a:cs typeface="Times New Roman" pitchFamily="18" charset="0"/>
              </a:rPr>
              <a:t>a) a starfish      b) a shark      c) a seahorse</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Похожее изображение"/>
          <p:cNvPicPr>
            <a:picLocks noGrp="1"/>
          </p:cNvPicPr>
          <p:nvPr>
            <p:ph type="pic" idx="1"/>
          </p:nvPr>
        </p:nvPicPr>
        <p:blipFill>
          <a:blip r:embed="rId2" cstate="print"/>
          <a:srcRect t="1587" b="1587"/>
          <a:stretch>
            <a:fillRect/>
          </a:stretch>
        </p:blipFill>
        <p:spPr bwMode="auto">
          <a:prstGeom prst="rect">
            <a:avLst/>
          </a:prstGeom>
          <a:noFill/>
          <a:ln w="9525">
            <a:noFill/>
            <a:miter lim="800000"/>
            <a:headEnd/>
            <a:tailEnd/>
          </a:ln>
        </p:spPr>
      </p:pic>
      <p:sp>
        <p:nvSpPr>
          <p:cNvPr id="2" name="Заголовок 1"/>
          <p:cNvSpPr>
            <a:spLocks noGrp="1"/>
          </p:cNvSpPr>
          <p:nvPr>
            <p:ph type="title"/>
          </p:nvPr>
        </p:nvSpPr>
        <p:spPr>
          <a:xfrm>
            <a:off x="611560" y="4800600"/>
            <a:ext cx="7776864" cy="860648"/>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3600" dirty="0" smtClean="0">
                <a:latin typeface="Times New Roman" pitchFamily="18" charset="0"/>
                <a:cs typeface="Times New Roman" pitchFamily="18" charset="0"/>
              </a:rPr>
              <a:t>What animal is it?</a:t>
            </a:r>
            <a:endParaRPr lang="ru-RU" sz="3600" dirty="0"/>
          </a:p>
        </p:txBody>
      </p:sp>
      <p:sp>
        <p:nvSpPr>
          <p:cNvPr id="4" name="Текст 3"/>
          <p:cNvSpPr>
            <a:spLocks noGrp="1"/>
          </p:cNvSpPr>
          <p:nvPr>
            <p:ph type="body" sz="half" idx="2"/>
          </p:nvPr>
        </p:nvSpPr>
        <p:spPr>
          <a:xfrm>
            <a:off x="971600" y="5805264"/>
            <a:ext cx="7200800" cy="864096"/>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2400" dirty="0" smtClean="0">
                <a:latin typeface="Times New Roman" pitchFamily="18" charset="0"/>
                <a:cs typeface="Times New Roman" pitchFamily="18" charset="0"/>
              </a:rPr>
              <a:t>a) a whale     b) a jellyfish     c) a dolphin</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Похожее изображение"/>
          <p:cNvPicPr>
            <a:picLocks noGrp="1"/>
          </p:cNvPicPr>
          <p:nvPr>
            <p:ph type="pic" idx="1"/>
          </p:nvPr>
        </p:nvPicPr>
        <p:blipFill>
          <a:blip r:embed="rId2" cstate="print"/>
          <a:srcRect l="21354" r="21354"/>
          <a:stretch>
            <a:fillRect/>
          </a:stretch>
        </p:blipFill>
        <p:spPr bwMode="auto">
          <a:prstGeom prst="rect">
            <a:avLst/>
          </a:prstGeom>
          <a:noFill/>
          <a:ln w="9525">
            <a:noFill/>
            <a:miter lim="800000"/>
            <a:headEnd/>
            <a:tailEnd/>
          </a:ln>
        </p:spPr>
      </p:pic>
      <p:sp>
        <p:nvSpPr>
          <p:cNvPr id="2" name="Заголовок 1"/>
          <p:cNvSpPr>
            <a:spLocks noGrp="1"/>
          </p:cNvSpPr>
          <p:nvPr>
            <p:ph type="title"/>
          </p:nvPr>
        </p:nvSpPr>
        <p:spPr>
          <a:xfrm>
            <a:off x="827584" y="4800600"/>
            <a:ext cx="7488832" cy="932656"/>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3600" dirty="0" smtClean="0">
                <a:latin typeface="Times New Roman" pitchFamily="18" charset="0"/>
                <a:cs typeface="Times New Roman" pitchFamily="18" charset="0"/>
              </a:rPr>
              <a:t>What animal is it?</a:t>
            </a:r>
            <a:endParaRPr lang="ru-RU" sz="3600" dirty="0"/>
          </a:p>
        </p:txBody>
      </p:sp>
      <p:sp>
        <p:nvSpPr>
          <p:cNvPr id="4" name="Текст 3"/>
          <p:cNvSpPr>
            <a:spLocks noGrp="1"/>
          </p:cNvSpPr>
          <p:nvPr>
            <p:ph type="body" sz="half" idx="2"/>
          </p:nvPr>
        </p:nvSpPr>
        <p:spPr>
          <a:xfrm>
            <a:off x="971600" y="5877272"/>
            <a:ext cx="7272808" cy="792088"/>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2400" dirty="0" smtClean="0">
                <a:latin typeface="Times New Roman" pitchFamily="18" charset="0"/>
                <a:cs typeface="Times New Roman" pitchFamily="18" charset="0"/>
              </a:rPr>
              <a:t>a) a turtle     b) a starfish      c) an orca</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080120"/>
          </a:xfrm>
        </p:spPr>
        <p:style>
          <a:lnRef idx="1">
            <a:schemeClr val="accent2"/>
          </a:lnRef>
          <a:fillRef idx="2">
            <a:schemeClr val="accent2"/>
          </a:fillRef>
          <a:effectRef idx="1">
            <a:schemeClr val="accent2"/>
          </a:effectRef>
          <a:fontRef idx="minor">
            <a:schemeClr val="dk1"/>
          </a:fontRef>
        </p:style>
        <p:txBody>
          <a:bodyPr/>
          <a:lstStyle/>
          <a:p>
            <a:r>
              <a:rPr lang="en-US" dirty="0" smtClean="0">
                <a:latin typeface="Times New Roman" pitchFamily="18" charset="0"/>
                <a:cs typeface="Times New Roman" pitchFamily="18" charset="0"/>
              </a:rPr>
              <a:t>Read and translate the Text</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251520" y="1412776"/>
            <a:ext cx="8640960" cy="5184576"/>
          </a:xfrm>
        </p:spPr>
        <p:style>
          <a:lnRef idx="1">
            <a:schemeClr val="accent4"/>
          </a:lnRef>
          <a:fillRef idx="2">
            <a:schemeClr val="accent4"/>
          </a:fillRef>
          <a:effectRef idx="1">
            <a:schemeClr val="accent4"/>
          </a:effectRef>
          <a:fontRef idx="minor">
            <a:schemeClr val="dk1"/>
          </a:fontRef>
        </p:style>
        <p:txBody>
          <a:bodyPr>
            <a:normAutofit/>
          </a:bodyPr>
          <a:lstStyle/>
          <a:p>
            <a:r>
              <a:rPr lang="en-US" sz="2800" dirty="0" smtClean="0">
                <a:latin typeface="Times New Roman" pitchFamily="18" charset="0"/>
                <a:cs typeface="Times New Roman" pitchFamily="18" charset="0"/>
              </a:rPr>
              <a:t>There are many animals in the world that live in water. We call them sea animals. They are different. They can be tiny or huge, friendly or dangerous, beautiful or ugly. Look, this is a seahorse and this is a jellyfish. </a:t>
            </a:r>
            <a:r>
              <a:rPr lang="en-US" sz="2800" dirty="0">
                <a:latin typeface="Times New Roman" pitchFamily="18" charset="0"/>
                <a:cs typeface="Times New Roman" pitchFamily="18" charset="0"/>
              </a:rPr>
              <a:t>T</a:t>
            </a:r>
            <a:r>
              <a:rPr lang="en-US" sz="2800" dirty="0" smtClean="0">
                <a:latin typeface="Times New Roman" pitchFamily="18" charset="0"/>
                <a:cs typeface="Times New Roman" pitchFamily="18" charset="0"/>
              </a:rPr>
              <a:t>his is a whale and that is a shark. These are dolphins and these are clownfish.</a:t>
            </a:r>
            <a:r>
              <a:rPr lang="ru-RU"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They can be smart and funny.</a:t>
            </a:r>
            <a:r>
              <a:rPr lang="ru-RU"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They have sharp teeth, flippers, tails. They can swim very well and fast. They all live in deep water.</a:t>
            </a:r>
            <a:endParaRPr lang="ru-RU" sz="2800" dirty="0" smtClean="0">
              <a:latin typeface="Times New Roman" pitchFamily="18" charset="0"/>
              <a:cs typeface="Times New Roman" pitchFamily="18" charset="0"/>
            </a:endParaRPr>
          </a:p>
          <a:p>
            <a:pPr>
              <a:buNone/>
            </a:pPr>
            <a:endParaRPr lang="en-US" sz="2800"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New words</a:t>
            </a:r>
            <a:r>
              <a:rPr lang="en-US" sz="2000" b="1" dirty="0" smtClean="0">
                <a:latin typeface="Times New Roman" pitchFamily="18" charset="0"/>
                <a:cs typeface="Times New Roman" pitchFamily="18" charset="0"/>
              </a:rPr>
              <a:t>: tiny</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крошечный</a:t>
            </a:r>
            <a:r>
              <a:rPr lang="ru-RU"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huge- </a:t>
            </a:r>
            <a:r>
              <a:rPr lang="ru-RU" sz="2000" dirty="0" smtClean="0">
                <a:latin typeface="Times New Roman" pitchFamily="18" charset="0"/>
                <a:cs typeface="Times New Roman" pitchFamily="18" charset="0"/>
              </a:rPr>
              <a:t>огромный</a:t>
            </a:r>
            <a:r>
              <a:rPr lang="ru-RU"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ugly- </a:t>
            </a:r>
            <a:r>
              <a:rPr lang="ru-RU" sz="2000" dirty="0" smtClean="0">
                <a:latin typeface="Times New Roman" pitchFamily="18" charset="0"/>
                <a:cs typeface="Times New Roman" pitchFamily="18" charset="0"/>
              </a:rPr>
              <a:t>уродливый, </a:t>
            </a:r>
            <a:r>
              <a:rPr lang="en-US" sz="2000" b="1" dirty="0" smtClean="0">
                <a:latin typeface="Times New Roman" pitchFamily="18" charset="0"/>
                <a:cs typeface="Times New Roman" pitchFamily="18" charset="0"/>
              </a:rPr>
              <a:t>smart</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умный, </a:t>
            </a:r>
            <a:r>
              <a:rPr lang="en-US" sz="2000" b="1" dirty="0" smtClean="0">
                <a:latin typeface="Times New Roman" pitchFamily="18" charset="0"/>
                <a:cs typeface="Times New Roman" pitchFamily="18" charset="0"/>
              </a:rPr>
              <a:t>teeth</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зубы</a:t>
            </a:r>
            <a:r>
              <a:rPr lang="ru-RU" sz="2000" b="1" dirty="0" smtClean="0">
                <a:latin typeface="Times New Roman" pitchFamily="18" charset="0"/>
                <a:cs typeface="Times New Roman" pitchFamily="18" charset="0"/>
              </a:rPr>
              <a:t>,</a:t>
            </a:r>
            <a:r>
              <a:rPr lang="en-US" sz="2000" b="1" dirty="0" smtClean="0">
                <a:latin typeface="Times New Roman" pitchFamily="18" charset="0"/>
                <a:cs typeface="Times New Roman" pitchFamily="18" charset="0"/>
              </a:rPr>
              <a:t> flippers-</a:t>
            </a: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плавники</a:t>
            </a:r>
            <a:r>
              <a:rPr lang="en-US" sz="2000" b="1" dirty="0" smtClean="0">
                <a:latin typeface="Times New Roman" pitchFamily="18" charset="0"/>
                <a:cs typeface="Times New Roman" pitchFamily="18" charset="0"/>
              </a:rPr>
              <a:t>, deep- </a:t>
            </a:r>
            <a:r>
              <a:rPr lang="ru-RU" sz="2000" dirty="0" smtClean="0">
                <a:latin typeface="Times New Roman" pitchFamily="18" charset="0"/>
                <a:cs typeface="Times New Roman" pitchFamily="18" charset="0"/>
              </a:rPr>
              <a:t>глубокий, </a:t>
            </a:r>
            <a:r>
              <a:rPr lang="en-US" sz="2000" b="1" dirty="0" smtClean="0">
                <a:latin typeface="Times New Roman" pitchFamily="18" charset="0"/>
                <a:cs typeface="Times New Roman" pitchFamily="18" charset="0"/>
              </a:rPr>
              <a:t>sharp</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острый, </a:t>
            </a:r>
            <a:r>
              <a:rPr lang="en-US" sz="2000" b="1" dirty="0" smtClean="0">
                <a:latin typeface="Times New Roman" pitchFamily="18" charset="0"/>
                <a:cs typeface="Times New Roman" pitchFamily="18" charset="0"/>
              </a:rPr>
              <a:t>purple</a:t>
            </a:r>
            <a:r>
              <a:rPr lang="en-US"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 сиреневый</a:t>
            </a:r>
            <a:r>
              <a:rPr lang="ru-RU"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grey- </a:t>
            </a:r>
            <a:r>
              <a:rPr lang="ru-RU" sz="2000" dirty="0" smtClean="0">
                <a:latin typeface="Times New Roman" pitchFamily="18" charset="0"/>
                <a:cs typeface="Times New Roman" pitchFamily="18" charset="0"/>
              </a:rPr>
              <a:t>серый, </a:t>
            </a:r>
            <a:r>
              <a:rPr lang="en-US" sz="2000" b="1" dirty="0" smtClean="0">
                <a:latin typeface="Times New Roman" pitchFamily="18" charset="0"/>
                <a:cs typeface="Times New Roman" pitchFamily="18" charset="0"/>
              </a:rPr>
              <a:t>orange</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оранжевый</a:t>
            </a:r>
            <a:r>
              <a:rPr lang="en-US" sz="2000" b="1" dirty="0" smtClean="0">
                <a:latin typeface="Times New Roman" pitchFamily="18" charset="0"/>
                <a:cs typeface="Times New Roman" pitchFamily="18" charset="0"/>
              </a:rPr>
              <a:t>, different- </a:t>
            </a:r>
            <a:r>
              <a:rPr lang="ru-RU" sz="2000" dirty="0" smtClean="0">
                <a:latin typeface="Times New Roman" pitchFamily="18" charset="0"/>
                <a:cs typeface="Times New Roman" pitchFamily="18" charset="0"/>
              </a:rPr>
              <a:t>разный</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08012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sz="3600" dirty="0" smtClean="0">
                <a:latin typeface="Times New Roman" pitchFamily="18" charset="0"/>
                <a:cs typeface="Times New Roman" pitchFamily="18" charset="0"/>
              </a:rPr>
              <a:t>Learn to read the words and give the stress</a:t>
            </a:r>
            <a:endParaRPr lang="ru-RU" sz="3600" dirty="0">
              <a:latin typeface="Times New Roman" pitchFamily="18" charset="0"/>
              <a:cs typeface="Times New Roman" pitchFamily="18" charset="0"/>
            </a:endParaRPr>
          </a:p>
        </p:txBody>
      </p:sp>
      <p:sp>
        <p:nvSpPr>
          <p:cNvPr id="3" name="Содержимое 2"/>
          <p:cNvSpPr>
            <a:spLocks noGrp="1"/>
          </p:cNvSpPr>
          <p:nvPr>
            <p:ph sz="half" idx="1"/>
          </p:nvPr>
        </p:nvSpPr>
        <p:spPr>
          <a:xfrm>
            <a:off x="457200" y="1844824"/>
            <a:ext cx="4038600" cy="4608512"/>
          </a:xfrm>
        </p:spPr>
        <p:style>
          <a:lnRef idx="1">
            <a:schemeClr val="accent3"/>
          </a:lnRef>
          <a:fillRef idx="2">
            <a:schemeClr val="accent3"/>
          </a:fillRef>
          <a:effectRef idx="1">
            <a:schemeClr val="accent3"/>
          </a:effectRef>
          <a:fontRef idx="minor">
            <a:schemeClr val="dk1"/>
          </a:fontRef>
        </p:style>
        <p:txBody>
          <a:bodyPr>
            <a:normAutofit lnSpcReduction="10000"/>
          </a:bodyPr>
          <a:lstStyle/>
          <a:p>
            <a:r>
              <a:rPr lang="en-US" dirty="0" smtClean="0">
                <a:latin typeface="Times New Roman" pitchFamily="18" charset="0"/>
                <a:cs typeface="Times New Roman" pitchFamily="18" charset="0"/>
              </a:rPr>
              <a:t>Are you a student?</a:t>
            </a:r>
          </a:p>
          <a:p>
            <a:r>
              <a:rPr lang="en-US" dirty="0" smtClean="0">
                <a:latin typeface="Times New Roman" pitchFamily="18" charset="0"/>
                <a:cs typeface="Times New Roman" pitchFamily="18" charset="0"/>
              </a:rPr>
              <a:t>How are you?</a:t>
            </a:r>
          </a:p>
          <a:p>
            <a:r>
              <a:rPr lang="en-US" dirty="0" smtClean="0">
                <a:latin typeface="Times New Roman" pitchFamily="18" charset="0"/>
                <a:cs typeface="Times New Roman" pitchFamily="18" charset="0"/>
              </a:rPr>
              <a:t>Can you swim?</a:t>
            </a:r>
          </a:p>
          <a:p>
            <a:r>
              <a:rPr lang="en-US" dirty="0" smtClean="0">
                <a:latin typeface="Times New Roman" pitchFamily="18" charset="0"/>
                <a:cs typeface="Times New Roman" pitchFamily="18" charset="0"/>
              </a:rPr>
              <a:t>What’s this?</a:t>
            </a:r>
          </a:p>
          <a:p>
            <a:r>
              <a:rPr lang="en-US" dirty="0" smtClean="0">
                <a:latin typeface="Times New Roman" pitchFamily="18" charset="0"/>
                <a:cs typeface="Times New Roman" pitchFamily="18" charset="0"/>
              </a:rPr>
              <a:t>Are you six?</a:t>
            </a:r>
          </a:p>
          <a:p>
            <a:r>
              <a:rPr lang="en-US" dirty="0" smtClean="0">
                <a:latin typeface="Times New Roman" pitchFamily="18" charset="0"/>
                <a:cs typeface="Times New Roman" pitchFamily="18" charset="0"/>
              </a:rPr>
              <a:t>Do you like school?</a:t>
            </a:r>
          </a:p>
          <a:p>
            <a:r>
              <a:rPr lang="en-US" dirty="0" smtClean="0">
                <a:latin typeface="Times New Roman" pitchFamily="18" charset="0"/>
                <a:cs typeface="Times New Roman" pitchFamily="18" charset="0"/>
              </a:rPr>
              <a:t>Where did you stay?</a:t>
            </a:r>
          </a:p>
          <a:p>
            <a:r>
              <a:rPr lang="en-US" dirty="0" smtClean="0">
                <a:latin typeface="Times New Roman" pitchFamily="18" charset="0"/>
                <a:cs typeface="Times New Roman" pitchFamily="18" charset="0"/>
              </a:rPr>
              <a:t>Is your name John?</a:t>
            </a:r>
          </a:p>
          <a:p>
            <a:r>
              <a:rPr lang="en-US" dirty="0" smtClean="0">
                <a:latin typeface="Times New Roman" pitchFamily="18" charset="0"/>
                <a:cs typeface="Times New Roman" pitchFamily="18" charset="0"/>
              </a:rPr>
              <a:t>What for?</a:t>
            </a:r>
            <a:endParaRPr lang="ru-RU" dirty="0">
              <a:latin typeface="Times New Roman" pitchFamily="18" charset="0"/>
              <a:cs typeface="Times New Roman" pitchFamily="18" charset="0"/>
            </a:endParaRPr>
          </a:p>
        </p:txBody>
      </p:sp>
      <p:sp>
        <p:nvSpPr>
          <p:cNvPr id="4" name="Содержимое 3"/>
          <p:cNvSpPr>
            <a:spLocks noGrp="1"/>
          </p:cNvSpPr>
          <p:nvPr>
            <p:ph sz="half" idx="2"/>
          </p:nvPr>
        </p:nvSpPr>
        <p:spPr>
          <a:xfrm>
            <a:off x="4648200" y="1844824"/>
            <a:ext cx="4038600" cy="4608512"/>
          </a:xfrm>
        </p:spPr>
        <p:style>
          <a:lnRef idx="1">
            <a:schemeClr val="accent3"/>
          </a:lnRef>
          <a:fillRef idx="2">
            <a:schemeClr val="accent3"/>
          </a:fillRef>
          <a:effectRef idx="1">
            <a:schemeClr val="accent3"/>
          </a:effectRef>
          <a:fontRef idx="minor">
            <a:schemeClr val="dk1"/>
          </a:fontRef>
        </p:style>
        <p:txBody>
          <a:bodyPr>
            <a:normAutofit lnSpcReduction="10000"/>
          </a:bodyPr>
          <a:lstStyle/>
          <a:p>
            <a:r>
              <a:rPr lang="en-US" dirty="0" smtClean="0">
                <a:latin typeface="Times New Roman" pitchFamily="18" charset="0"/>
                <a:cs typeface="Times New Roman" pitchFamily="18" charset="0"/>
              </a:rPr>
              <a:t>Where’s Mary?</a:t>
            </a:r>
          </a:p>
          <a:p>
            <a:r>
              <a:rPr lang="en-US" dirty="0" smtClean="0">
                <a:latin typeface="Times New Roman" pitchFamily="18" charset="0"/>
                <a:cs typeface="Times New Roman" pitchFamily="18" charset="0"/>
              </a:rPr>
              <a:t>How’ s </a:t>
            </a:r>
            <a:r>
              <a:rPr lang="en-US" dirty="0" err="1" smtClean="0">
                <a:latin typeface="Times New Roman" pitchFamily="18" charset="0"/>
                <a:cs typeface="Times New Roman" pitchFamily="18" charset="0"/>
              </a:rPr>
              <a:t>Lizzy</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Is it a pen?</a:t>
            </a:r>
          </a:p>
          <a:p>
            <a:r>
              <a:rPr lang="en-US" dirty="0" smtClean="0">
                <a:latin typeface="Times New Roman" pitchFamily="18" charset="0"/>
                <a:cs typeface="Times New Roman" pitchFamily="18" charset="0"/>
              </a:rPr>
              <a:t>Do you live in </a:t>
            </a:r>
            <a:r>
              <a:rPr lang="en-US" dirty="0" err="1" smtClean="0">
                <a:latin typeface="Times New Roman" pitchFamily="18" charset="0"/>
                <a:cs typeface="Times New Roman" pitchFamily="18" charset="0"/>
              </a:rPr>
              <a:t>Kentau</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How’s your friend?</a:t>
            </a:r>
          </a:p>
          <a:p>
            <a:r>
              <a:rPr lang="en-US" dirty="0" smtClean="0">
                <a:latin typeface="Times New Roman" pitchFamily="18" charset="0"/>
                <a:cs typeface="Times New Roman" pitchFamily="18" charset="0"/>
              </a:rPr>
              <a:t>Who is Anna?</a:t>
            </a:r>
          </a:p>
          <a:p>
            <a:r>
              <a:rPr lang="en-US" dirty="0" smtClean="0">
                <a:latin typeface="Times New Roman" pitchFamily="18" charset="0"/>
                <a:cs typeface="Times New Roman" pitchFamily="18" charset="0"/>
              </a:rPr>
              <a:t>Is your teacher nice?</a:t>
            </a:r>
          </a:p>
          <a:p>
            <a:r>
              <a:rPr lang="en-US" dirty="0" smtClean="0">
                <a:latin typeface="Times New Roman" pitchFamily="18" charset="0"/>
                <a:cs typeface="Times New Roman" pitchFamily="18" charset="0"/>
              </a:rPr>
              <a:t>Are you a doctor?</a:t>
            </a:r>
          </a:p>
          <a:p>
            <a:r>
              <a:rPr lang="en-US" dirty="0" smtClean="0">
                <a:latin typeface="Times New Roman" pitchFamily="18" charset="0"/>
                <a:cs typeface="Times New Roman" pitchFamily="18" charset="0"/>
              </a:rPr>
              <a:t>How long?</a:t>
            </a:r>
            <a:endParaRPr lang="ru-RU" dirty="0">
              <a:latin typeface="Times New Roman" pitchFamily="18" charset="0"/>
              <a:cs typeface="Times New Roman" pitchFamily="18" charset="0"/>
            </a:endParaRPr>
          </a:p>
        </p:txBody>
      </p:sp>
      <p:sp>
        <p:nvSpPr>
          <p:cNvPr id="9" name="Выгнутая вверх стрелка 8"/>
          <p:cNvSpPr/>
          <p:nvPr/>
        </p:nvSpPr>
        <p:spPr>
          <a:xfrm>
            <a:off x="1043608" y="1412776"/>
            <a:ext cx="1368152" cy="3600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Выгнутая вниз стрелка 9"/>
          <p:cNvSpPr/>
          <p:nvPr/>
        </p:nvSpPr>
        <p:spPr>
          <a:xfrm>
            <a:off x="5580112" y="1412776"/>
            <a:ext cx="1440160" cy="36004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60648"/>
            <a:ext cx="8686800" cy="1368152"/>
          </a:xfrm>
        </p:spPr>
        <p:style>
          <a:lnRef idx="1">
            <a:schemeClr val="accent3"/>
          </a:lnRef>
          <a:fillRef idx="2">
            <a:schemeClr val="accent3"/>
          </a:fillRef>
          <a:effectRef idx="1">
            <a:schemeClr val="accent3"/>
          </a:effectRef>
          <a:fontRef idx="minor">
            <a:schemeClr val="dk1"/>
          </a:fontRef>
        </p:style>
        <p:txBody>
          <a:bodyPr>
            <a:normAutofit/>
          </a:bodyPr>
          <a:lstStyle/>
          <a:p>
            <a:r>
              <a:rPr lang="en-US" sz="2800" dirty="0" smtClean="0">
                <a:latin typeface="Times New Roman" pitchFamily="18" charset="0"/>
                <a:cs typeface="Times New Roman" pitchFamily="18" charset="0"/>
              </a:rPr>
              <a:t>Look at the pictures and find the right animal. Write the name of animal</a:t>
            </a:r>
            <a:endParaRPr lang="ru-RU" sz="2800" dirty="0">
              <a:latin typeface="Times New Roman" pitchFamily="18" charset="0"/>
              <a:cs typeface="Times New Roman" pitchFamily="18" charset="0"/>
            </a:endParaRPr>
          </a:p>
        </p:txBody>
      </p:sp>
      <p:pic>
        <p:nvPicPr>
          <p:cNvPr id="3" name="Рисунок 2" descr="Похожее изображение"/>
          <p:cNvPicPr/>
          <p:nvPr/>
        </p:nvPicPr>
        <p:blipFill>
          <a:blip r:embed="rId2" cstate="print"/>
          <a:srcRect/>
          <a:stretch>
            <a:fillRect/>
          </a:stretch>
        </p:blipFill>
        <p:spPr bwMode="auto">
          <a:xfrm>
            <a:off x="1907704" y="1844824"/>
            <a:ext cx="5184576" cy="4559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640960" cy="1224136"/>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2700" dirty="0" smtClean="0">
                <a:latin typeface="Times New Roman" pitchFamily="18" charset="0"/>
                <a:cs typeface="Times New Roman" pitchFamily="18" charset="0"/>
              </a:rPr>
              <a:t>This sea animal is big and brown. It lives in the sea water. It has sharp teeth. It can work in the circus. It likes little fish.</a:t>
            </a:r>
            <a:r>
              <a:rPr lang="en-US"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pic>
        <p:nvPicPr>
          <p:cNvPr id="3" name="Рисунок 2" descr="Похожее изображение"/>
          <p:cNvPicPr/>
          <p:nvPr/>
        </p:nvPicPr>
        <p:blipFill>
          <a:blip r:embed="rId2" cstate="print"/>
          <a:srcRect/>
          <a:stretch>
            <a:fillRect/>
          </a:stretch>
        </p:blipFill>
        <p:spPr bwMode="auto">
          <a:xfrm>
            <a:off x="323528" y="1628800"/>
            <a:ext cx="4320480" cy="2381250"/>
          </a:xfrm>
          <a:prstGeom prst="rect">
            <a:avLst/>
          </a:prstGeom>
          <a:noFill/>
          <a:ln w="9525">
            <a:noFill/>
            <a:miter lim="800000"/>
            <a:headEnd/>
            <a:tailEnd/>
          </a:ln>
        </p:spPr>
      </p:pic>
      <p:pic>
        <p:nvPicPr>
          <p:cNvPr id="4" name="Рисунок 3" descr="Картинки по запросу sealion"/>
          <p:cNvPicPr/>
          <p:nvPr/>
        </p:nvPicPr>
        <p:blipFill>
          <a:blip r:embed="rId3" cstate="print"/>
          <a:srcRect/>
          <a:stretch>
            <a:fillRect/>
          </a:stretch>
        </p:blipFill>
        <p:spPr bwMode="auto">
          <a:xfrm>
            <a:off x="5220072" y="1484784"/>
            <a:ext cx="3690292" cy="2520280"/>
          </a:xfrm>
          <a:prstGeom prst="rect">
            <a:avLst/>
          </a:prstGeom>
          <a:noFill/>
          <a:ln w="9525">
            <a:noFill/>
            <a:miter lim="800000"/>
            <a:headEnd/>
            <a:tailEnd/>
          </a:ln>
        </p:spPr>
      </p:pic>
      <p:pic>
        <p:nvPicPr>
          <p:cNvPr id="5" name="Рисунок 4" descr="Картинки по запросу turtle"/>
          <p:cNvPicPr/>
          <p:nvPr/>
        </p:nvPicPr>
        <p:blipFill>
          <a:blip r:embed="rId4" cstate="print"/>
          <a:srcRect/>
          <a:stretch>
            <a:fillRect/>
          </a:stretch>
        </p:blipFill>
        <p:spPr bwMode="auto">
          <a:xfrm>
            <a:off x="1043608" y="4077072"/>
            <a:ext cx="3960441" cy="26227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352928" cy="1584176"/>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It is a huge animal. It is black and white. It lives in the seas and oceans. It eats big and small fish. It is very smart. It can live 70 years.</a:t>
            </a:r>
            <a:r>
              <a:rPr lang="en-US" sz="2700" dirty="0" smtClean="0"/>
              <a:t> </a:t>
            </a:r>
            <a:r>
              <a:rPr lang="en-US" dirty="0" smtClean="0"/>
              <a:t/>
            </a:r>
            <a:br>
              <a:rPr lang="en-US" dirty="0" smtClean="0"/>
            </a:br>
            <a:r>
              <a:rPr lang="en-US" dirty="0" smtClean="0"/>
              <a:t/>
            </a:r>
            <a:br>
              <a:rPr lang="en-US" dirty="0" smtClean="0"/>
            </a:br>
            <a:endParaRPr lang="ru-RU" dirty="0"/>
          </a:p>
        </p:txBody>
      </p:sp>
      <p:pic>
        <p:nvPicPr>
          <p:cNvPr id="3" name="Рисунок 2" descr="Картинки по запросу seal"/>
          <p:cNvPicPr/>
          <p:nvPr/>
        </p:nvPicPr>
        <p:blipFill>
          <a:blip r:embed="rId2" cstate="print"/>
          <a:srcRect/>
          <a:stretch>
            <a:fillRect/>
          </a:stretch>
        </p:blipFill>
        <p:spPr bwMode="auto">
          <a:xfrm>
            <a:off x="323528" y="1844824"/>
            <a:ext cx="4248472" cy="2304256"/>
          </a:xfrm>
          <a:prstGeom prst="rect">
            <a:avLst/>
          </a:prstGeom>
          <a:noFill/>
          <a:ln w="9525">
            <a:noFill/>
            <a:miter lim="800000"/>
            <a:headEnd/>
            <a:tailEnd/>
          </a:ln>
        </p:spPr>
      </p:pic>
      <p:pic>
        <p:nvPicPr>
          <p:cNvPr id="4" name="Рисунок 3" descr="Картинки по запросу octopus"/>
          <p:cNvPicPr/>
          <p:nvPr/>
        </p:nvPicPr>
        <p:blipFill>
          <a:blip r:embed="rId3" cstate="print"/>
          <a:srcRect/>
          <a:stretch>
            <a:fillRect/>
          </a:stretch>
        </p:blipFill>
        <p:spPr bwMode="auto">
          <a:xfrm>
            <a:off x="4788024" y="1844824"/>
            <a:ext cx="4140225" cy="2304256"/>
          </a:xfrm>
          <a:prstGeom prst="rect">
            <a:avLst/>
          </a:prstGeom>
          <a:noFill/>
          <a:ln w="9525">
            <a:noFill/>
            <a:miter lim="800000"/>
            <a:headEnd/>
            <a:tailEnd/>
          </a:ln>
        </p:spPr>
      </p:pic>
      <p:pic>
        <p:nvPicPr>
          <p:cNvPr id="5" name="Рисунок 4" descr="Похожее изображение"/>
          <p:cNvPicPr/>
          <p:nvPr/>
        </p:nvPicPr>
        <p:blipFill>
          <a:blip r:embed="rId4" cstate="print"/>
          <a:srcRect/>
          <a:stretch>
            <a:fillRect/>
          </a:stretch>
        </p:blipFill>
        <p:spPr bwMode="auto">
          <a:xfrm>
            <a:off x="2123728" y="4293096"/>
            <a:ext cx="4968552" cy="238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556792"/>
          </a:xfrm>
        </p:spPr>
        <p:style>
          <a:lnRef idx="1">
            <a:schemeClr val="accent3"/>
          </a:lnRef>
          <a:fillRef idx="2">
            <a:schemeClr val="accent3"/>
          </a:fillRef>
          <a:effectRef idx="1">
            <a:schemeClr val="accent3"/>
          </a:effectRef>
          <a:fontRef idx="minor">
            <a:schemeClr val="dk1"/>
          </a:fontRef>
        </p:style>
        <p:txBody>
          <a:bodyPr>
            <a:normAutofit/>
          </a:bodyPr>
          <a:lstStyle/>
          <a:p>
            <a:r>
              <a:rPr lang="en-US" sz="2400" dirty="0" smtClean="0">
                <a:latin typeface="Times New Roman" pitchFamily="18" charset="0"/>
                <a:cs typeface="Times New Roman" pitchFamily="18" charset="0"/>
              </a:rPr>
              <a:t>It looks like a star. It can be red, green, purple or grey. It usually has five arms. It lives in the sea but it can not swim. It walks.</a:t>
            </a:r>
            <a:endParaRPr lang="ru-RU" sz="2400" dirty="0">
              <a:latin typeface="Times New Roman" pitchFamily="18" charset="0"/>
              <a:cs typeface="Times New Roman" pitchFamily="18" charset="0"/>
            </a:endParaRPr>
          </a:p>
        </p:txBody>
      </p:sp>
      <p:pic>
        <p:nvPicPr>
          <p:cNvPr id="3" name="Рисунок 2" descr="Картинки по запросу seahorses of the world"/>
          <p:cNvPicPr/>
          <p:nvPr/>
        </p:nvPicPr>
        <p:blipFill>
          <a:blip r:embed="rId2" cstate="print"/>
          <a:srcRect/>
          <a:stretch>
            <a:fillRect/>
          </a:stretch>
        </p:blipFill>
        <p:spPr bwMode="auto">
          <a:xfrm>
            <a:off x="251520" y="1628800"/>
            <a:ext cx="4248471" cy="2448272"/>
          </a:xfrm>
          <a:prstGeom prst="rect">
            <a:avLst/>
          </a:prstGeom>
          <a:noFill/>
          <a:ln w="9525">
            <a:noFill/>
            <a:miter lim="800000"/>
            <a:headEnd/>
            <a:tailEnd/>
          </a:ln>
        </p:spPr>
      </p:pic>
      <p:pic>
        <p:nvPicPr>
          <p:cNvPr id="4" name="Рисунок 3" descr="Картинки по запросу starfish"/>
          <p:cNvPicPr/>
          <p:nvPr/>
        </p:nvPicPr>
        <p:blipFill>
          <a:blip r:embed="rId3" cstate="print"/>
          <a:srcRect/>
          <a:stretch>
            <a:fillRect/>
          </a:stretch>
        </p:blipFill>
        <p:spPr bwMode="auto">
          <a:xfrm>
            <a:off x="4716016" y="1628800"/>
            <a:ext cx="4176464" cy="2376264"/>
          </a:xfrm>
          <a:prstGeom prst="rect">
            <a:avLst/>
          </a:prstGeom>
          <a:noFill/>
          <a:ln w="9525">
            <a:noFill/>
            <a:miter lim="800000"/>
            <a:headEnd/>
            <a:tailEnd/>
          </a:ln>
        </p:spPr>
      </p:pic>
      <p:pic>
        <p:nvPicPr>
          <p:cNvPr id="5" name="Рисунок 4" descr="Картинки по запросу clownfish"/>
          <p:cNvPicPr/>
          <p:nvPr/>
        </p:nvPicPr>
        <p:blipFill>
          <a:blip r:embed="rId4" cstate="print"/>
          <a:srcRect/>
          <a:stretch>
            <a:fillRect/>
          </a:stretch>
        </p:blipFill>
        <p:spPr bwMode="auto">
          <a:xfrm>
            <a:off x="2267744" y="4149080"/>
            <a:ext cx="4536505" cy="24773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496944" cy="1628800"/>
          </a:xfrm>
        </p:spPr>
        <p:style>
          <a:lnRef idx="1">
            <a:schemeClr val="accent3"/>
          </a:lnRef>
          <a:fillRef idx="2">
            <a:schemeClr val="accent3"/>
          </a:fillRef>
          <a:effectRef idx="1">
            <a:schemeClr val="accent3"/>
          </a:effectRef>
          <a:fontRef idx="minor">
            <a:schemeClr val="dk1"/>
          </a:fontRef>
        </p:style>
        <p:txBody>
          <a:bodyPr>
            <a:normAutofit/>
          </a:bodyPr>
          <a:lstStyle/>
          <a:p>
            <a:r>
              <a:rPr lang="en-US" sz="2400" dirty="0" smtClean="0">
                <a:latin typeface="Times New Roman" pitchFamily="18" charset="0"/>
                <a:cs typeface="Times New Roman" pitchFamily="18" charset="0"/>
              </a:rPr>
              <a:t>This fish is very beautiful. It is small and smart. It is orange and white. It lives deep in the sea. It likes to eat grass.</a:t>
            </a:r>
            <a:endParaRPr lang="ru-RU" sz="2400" dirty="0">
              <a:latin typeface="Times New Roman" pitchFamily="18" charset="0"/>
              <a:cs typeface="Times New Roman" pitchFamily="18" charset="0"/>
            </a:endParaRPr>
          </a:p>
        </p:txBody>
      </p:sp>
      <p:pic>
        <p:nvPicPr>
          <p:cNvPr id="3" name="Рисунок 2" descr="Картинки по запросу jellyfish"/>
          <p:cNvPicPr/>
          <p:nvPr/>
        </p:nvPicPr>
        <p:blipFill>
          <a:blip r:embed="rId2" cstate="print"/>
          <a:srcRect/>
          <a:stretch>
            <a:fillRect/>
          </a:stretch>
        </p:blipFill>
        <p:spPr bwMode="auto">
          <a:xfrm>
            <a:off x="251520" y="1700808"/>
            <a:ext cx="4050333" cy="2412190"/>
          </a:xfrm>
          <a:prstGeom prst="rect">
            <a:avLst/>
          </a:prstGeom>
          <a:noFill/>
          <a:ln w="9525">
            <a:noFill/>
            <a:miter lim="800000"/>
            <a:headEnd/>
            <a:tailEnd/>
          </a:ln>
        </p:spPr>
      </p:pic>
      <p:pic>
        <p:nvPicPr>
          <p:cNvPr id="4" name="Рисунок 3" descr="Картинки по запросу рисунок кита"/>
          <p:cNvPicPr/>
          <p:nvPr/>
        </p:nvPicPr>
        <p:blipFill>
          <a:blip r:embed="rId3" cstate="print"/>
          <a:srcRect/>
          <a:stretch>
            <a:fillRect/>
          </a:stretch>
        </p:blipFill>
        <p:spPr bwMode="auto">
          <a:xfrm>
            <a:off x="2267744" y="4149080"/>
            <a:ext cx="4338364" cy="2448272"/>
          </a:xfrm>
          <a:prstGeom prst="rect">
            <a:avLst/>
          </a:prstGeom>
          <a:noFill/>
          <a:ln w="9525">
            <a:noFill/>
            <a:miter lim="800000"/>
            <a:headEnd/>
            <a:tailEnd/>
          </a:ln>
        </p:spPr>
      </p:pic>
      <p:pic>
        <p:nvPicPr>
          <p:cNvPr id="5" name="Рисунок 4" descr="Картинки по запросу clownfish"/>
          <p:cNvPicPr/>
          <p:nvPr/>
        </p:nvPicPr>
        <p:blipFill>
          <a:blip r:embed="rId4" cstate="print"/>
          <a:srcRect/>
          <a:stretch>
            <a:fillRect/>
          </a:stretch>
        </p:blipFill>
        <p:spPr bwMode="auto">
          <a:xfrm>
            <a:off x="4499992" y="1772816"/>
            <a:ext cx="4338364" cy="23188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496944" cy="1628800"/>
          </a:xfrm>
        </p:spPr>
        <p:style>
          <a:lnRef idx="1">
            <a:schemeClr val="accent3"/>
          </a:lnRef>
          <a:fillRef idx="2">
            <a:schemeClr val="accent3"/>
          </a:fillRef>
          <a:effectRef idx="1">
            <a:schemeClr val="accent3"/>
          </a:effectRef>
          <a:fontRef idx="minor">
            <a:schemeClr val="dk1"/>
          </a:fontRef>
        </p:style>
        <p:txBody>
          <a:bodyPr>
            <a:normAutofit/>
          </a:bodyPr>
          <a:lstStyle/>
          <a:p>
            <a:r>
              <a:rPr lang="en-US" sz="2400" dirty="0" smtClean="0">
                <a:latin typeface="Times New Roman" pitchFamily="18" charset="0"/>
                <a:cs typeface="Times New Roman" pitchFamily="18" charset="0"/>
              </a:rPr>
              <a:t>This animal is big. It has a lot of sharp teeth. It is very dangerous. It lives in the sea. It can swim very well. It can eat sea animals and people.</a:t>
            </a:r>
            <a:endParaRPr lang="ru-RU" sz="2400" dirty="0">
              <a:latin typeface="Times New Roman" pitchFamily="18" charset="0"/>
              <a:cs typeface="Times New Roman" pitchFamily="18" charset="0"/>
            </a:endParaRPr>
          </a:p>
        </p:txBody>
      </p:sp>
      <p:pic>
        <p:nvPicPr>
          <p:cNvPr id="3" name="Рисунок 2" descr="Похожее изображение"/>
          <p:cNvPicPr/>
          <p:nvPr/>
        </p:nvPicPr>
        <p:blipFill>
          <a:blip r:embed="rId2" cstate="print"/>
          <a:srcRect/>
          <a:stretch>
            <a:fillRect/>
          </a:stretch>
        </p:blipFill>
        <p:spPr bwMode="auto">
          <a:xfrm>
            <a:off x="251520" y="1772816"/>
            <a:ext cx="4032448" cy="2304256"/>
          </a:xfrm>
          <a:prstGeom prst="rect">
            <a:avLst/>
          </a:prstGeom>
          <a:noFill/>
          <a:ln w="9525">
            <a:noFill/>
            <a:miter lim="800000"/>
            <a:headEnd/>
            <a:tailEnd/>
          </a:ln>
        </p:spPr>
      </p:pic>
      <p:pic>
        <p:nvPicPr>
          <p:cNvPr id="4" name="Рисунок 3" descr="Картинки по запросу sealion"/>
          <p:cNvPicPr/>
          <p:nvPr/>
        </p:nvPicPr>
        <p:blipFill>
          <a:blip r:embed="rId3" cstate="print"/>
          <a:srcRect/>
          <a:stretch>
            <a:fillRect/>
          </a:stretch>
        </p:blipFill>
        <p:spPr bwMode="auto">
          <a:xfrm>
            <a:off x="4499992" y="1772816"/>
            <a:ext cx="4320480" cy="2304255"/>
          </a:xfrm>
          <a:prstGeom prst="rect">
            <a:avLst/>
          </a:prstGeom>
          <a:noFill/>
          <a:ln w="9525">
            <a:noFill/>
            <a:miter lim="800000"/>
            <a:headEnd/>
            <a:tailEnd/>
          </a:ln>
        </p:spPr>
      </p:pic>
      <p:pic>
        <p:nvPicPr>
          <p:cNvPr id="5" name="Рисунок 4" descr="Картинки по запросу рисунок акулы"/>
          <p:cNvPicPr/>
          <p:nvPr/>
        </p:nvPicPr>
        <p:blipFill>
          <a:blip r:embed="rId4" cstate="print"/>
          <a:srcRect/>
          <a:stretch>
            <a:fillRect/>
          </a:stretch>
        </p:blipFill>
        <p:spPr bwMode="auto">
          <a:xfrm>
            <a:off x="2267744" y="4221088"/>
            <a:ext cx="4286250" cy="238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496944" cy="1700808"/>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200" dirty="0" smtClean="0">
                <a:latin typeface="Times New Roman" pitchFamily="18" charset="0"/>
                <a:cs typeface="Times New Roman" pitchFamily="18" charset="0"/>
              </a:rPr>
              <a:t>This is a sea animal. It is the biggest animal in the sea. It has big wings and tail. It lives in the deep water. It likes tiny fish. </a:t>
            </a:r>
            <a:endParaRPr lang="ru-RU" sz="3200" dirty="0">
              <a:latin typeface="Times New Roman" pitchFamily="18" charset="0"/>
              <a:cs typeface="Times New Roman" pitchFamily="18" charset="0"/>
            </a:endParaRPr>
          </a:p>
        </p:txBody>
      </p:sp>
      <p:pic>
        <p:nvPicPr>
          <p:cNvPr id="3" name="Рисунок 2" descr="Картинки по запросу octopus"/>
          <p:cNvPicPr/>
          <p:nvPr/>
        </p:nvPicPr>
        <p:blipFill>
          <a:blip r:embed="rId2" cstate="print"/>
          <a:srcRect/>
          <a:stretch>
            <a:fillRect/>
          </a:stretch>
        </p:blipFill>
        <p:spPr bwMode="auto">
          <a:xfrm>
            <a:off x="251520" y="1772816"/>
            <a:ext cx="4320479" cy="2448271"/>
          </a:xfrm>
          <a:prstGeom prst="rect">
            <a:avLst/>
          </a:prstGeom>
          <a:noFill/>
          <a:ln w="9525">
            <a:noFill/>
            <a:miter lim="800000"/>
            <a:headEnd/>
            <a:tailEnd/>
          </a:ln>
        </p:spPr>
      </p:pic>
      <p:pic>
        <p:nvPicPr>
          <p:cNvPr id="4" name="Рисунок 3" descr="Картинки по запросу jellyfish"/>
          <p:cNvPicPr/>
          <p:nvPr/>
        </p:nvPicPr>
        <p:blipFill>
          <a:blip r:embed="rId3" cstate="print"/>
          <a:srcRect/>
          <a:stretch>
            <a:fillRect/>
          </a:stretch>
        </p:blipFill>
        <p:spPr bwMode="auto">
          <a:xfrm>
            <a:off x="4716016" y="1556792"/>
            <a:ext cx="4176464" cy="2448272"/>
          </a:xfrm>
          <a:prstGeom prst="rect">
            <a:avLst/>
          </a:prstGeom>
          <a:noFill/>
          <a:ln w="9525">
            <a:noFill/>
            <a:miter lim="800000"/>
            <a:headEnd/>
            <a:tailEnd/>
          </a:ln>
        </p:spPr>
      </p:pic>
      <p:pic>
        <p:nvPicPr>
          <p:cNvPr id="5" name="Рисунок 4" descr="Картинки по запросу рисунок кита"/>
          <p:cNvPicPr/>
          <p:nvPr/>
        </p:nvPicPr>
        <p:blipFill>
          <a:blip r:embed="rId4" cstate="print"/>
          <a:srcRect/>
          <a:stretch>
            <a:fillRect/>
          </a:stretch>
        </p:blipFill>
        <p:spPr bwMode="auto">
          <a:xfrm>
            <a:off x="3059832" y="4149080"/>
            <a:ext cx="5184576"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568952" cy="155679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200" dirty="0" smtClean="0">
                <a:latin typeface="Times New Roman" pitchFamily="18" charset="0"/>
                <a:cs typeface="Times New Roman" pitchFamily="18" charset="0"/>
              </a:rPr>
              <a:t>This is a sea animal. It lives in the sea and ocean water. It has small head and big body. It can swim very well. It can live 150 years.</a:t>
            </a:r>
            <a:endParaRPr lang="ru-RU" sz="3200" dirty="0">
              <a:latin typeface="Times New Roman" pitchFamily="18" charset="0"/>
              <a:cs typeface="Times New Roman" pitchFamily="18" charset="0"/>
            </a:endParaRPr>
          </a:p>
        </p:txBody>
      </p:sp>
      <p:pic>
        <p:nvPicPr>
          <p:cNvPr id="3" name="Рисунок 2" descr="Картинки по запросу seal"/>
          <p:cNvPicPr/>
          <p:nvPr/>
        </p:nvPicPr>
        <p:blipFill>
          <a:blip r:embed="rId2" cstate="print"/>
          <a:srcRect/>
          <a:stretch>
            <a:fillRect/>
          </a:stretch>
        </p:blipFill>
        <p:spPr bwMode="auto">
          <a:xfrm>
            <a:off x="251521" y="1484784"/>
            <a:ext cx="4104455" cy="2448272"/>
          </a:xfrm>
          <a:prstGeom prst="rect">
            <a:avLst/>
          </a:prstGeom>
          <a:noFill/>
          <a:ln w="9525">
            <a:noFill/>
            <a:miter lim="800000"/>
            <a:headEnd/>
            <a:tailEnd/>
          </a:ln>
        </p:spPr>
      </p:pic>
      <p:pic>
        <p:nvPicPr>
          <p:cNvPr id="4" name="Рисунок 3" descr="Картинки по запросу sealion"/>
          <p:cNvPicPr/>
          <p:nvPr/>
        </p:nvPicPr>
        <p:blipFill>
          <a:blip r:embed="rId3" cstate="print"/>
          <a:srcRect/>
          <a:stretch>
            <a:fillRect/>
          </a:stretch>
        </p:blipFill>
        <p:spPr bwMode="auto">
          <a:xfrm>
            <a:off x="4499992" y="1484784"/>
            <a:ext cx="4356249" cy="2376264"/>
          </a:xfrm>
          <a:prstGeom prst="rect">
            <a:avLst/>
          </a:prstGeom>
          <a:noFill/>
          <a:ln w="9525">
            <a:noFill/>
            <a:miter lim="800000"/>
            <a:headEnd/>
            <a:tailEnd/>
          </a:ln>
        </p:spPr>
      </p:pic>
      <p:pic>
        <p:nvPicPr>
          <p:cNvPr id="5" name="Рисунок 4" descr="Картинки по запросу turtle"/>
          <p:cNvPicPr/>
          <p:nvPr/>
        </p:nvPicPr>
        <p:blipFill>
          <a:blip r:embed="rId4" cstate="print"/>
          <a:srcRect/>
          <a:stretch>
            <a:fillRect/>
          </a:stretch>
        </p:blipFill>
        <p:spPr bwMode="auto">
          <a:xfrm>
            <a:off x="2051719" y="4005064"/>
            <a:ext cx="5112569" cy="26227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US" dirty="0" smtClean="0">
                <a:latin typeface="Times New Roman" pitchFamily="18" charset="0"/>
                <a:cs typeface="Times New Roman" pitchFamily="18" charset="0"/>
              </a:rPr>
              <a:t>Answer the questions:</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600200"/>
            <a:ext cx="8229600" cy="4925144"/>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000" dirty="0" smtClean="0">
                <a:latin typeface="Times New Roman" pitchFamily="18" charset="0"/>
                <a:cs typeface="Times New Roman" pitchFamily="18" charset="0"/>
              </a:rPr>
              <a:t>What animals did you know?</a:t>
            </a:r>
          </a:p>
          <a:p>
            <a:pPr algn="ctr"/>
            <a:r>
              <a:rPr lang="en-US" sz="4000" dirty="0" smtClean="0">
                <a:latin typeface="Times New Roman" pitchFamily="18" charset="0"/>
                <a:cs typeface="Times New Roman" pitchFamily="18" charset="0"/>
              </a:rPr>
              <a:t>What </a:t>
            </a:r>
            <a:r>
              <a:rPr lang="en-US" sz="4000" dirty="0" err="1" smtClean="0">
                <a:latin typeface="Times New Roman" pitchFamily="18" charset="0"/>
                <a:cs typeface="Times New Roman" pitchFamily="18" charset="0"/>
              </a:rPr>
              <a:t>colour</a:t>
            </a:r>
            <a:r>
              <a:rPr lang="en-US" sz="4000" dirty="0" smtClean="0">
                <a:latin typeface="Times New Roman" pitchFamily="18" charset="0"/>
                <a:cs typeface="Times New Roman" pitchFamily="18" charset="0"/>
              </a:rPr>
              <a:t> can they be?</a:t>
            </a:r>
          </a:p>
          <a:p>
            <a:pPr algn="ctr"/>
            <a:r>
              <a:rPr lang="en-US" sz="4000" dirty="0" smtClean="0">
                <a:latin typeface="Times New Roman" pitchFamily="18" charset="0"/>
                <a:cs typeface="Times New Roman" pitchFamily="18" charset="0"/>
              </a:rPr>
              <a:t>Where do these animals live?</a:t>
            </a:r>
          </a:p>
          <a:p>
            <a:pPr algn="ctr"/>
            <a:r>
              <a:rPr lang="en-US" sz="4000" dirty="0" smtClean="0">
                <a:latin typeface="Times New Roman" pitchFamily="18" charset="0"/>
                <a:cs typeface="Times New Roman" pitchFamily="18" charset="0"/>
              </a:rPr>
              <a:t>What kind of animals are they?</a:t>
            </a:r>
          </a:p>
          <a:p>
            <a:pPr algn="ctr"/>
            <a:r>
              <a:rPr lang="en-US" sz="4000" dirty="0" smtClean="0">
                <a:latin typeface="Times New Roman" pitchFamily="18" charset="0"/>
                <a:cs typeface="Times New Roman" pitchFamily="18" charset="0"/>
              </a:rPr>
              <a:t>Did you see these animals?</a:t>
            </a:r>
          </a:p>
          <a:p>
            <a:pPr algn="ctr"/>
            <a:r>
              <a:rPr lang="en-US" sz="4000" dirty="0" smtClean="0">
                <a:latin typeface="Times New Roman" pitchFamily="18" charset="0"/>
                <a:cs typeface="Times New Roman" pitchFamily="18" charset="0"/>
              </a:rPr>
              <a:t>Where did you see these animals?</a:t>
            </a:r>
          </a:p>
          <a:p>
            <a:pPr algn="ctr"/>
            <a:endParaRPr lang="ru-RU"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080120"/>
          </a:xfrm>
        </p:spPr>
        <p:style>
          <a:lnRef idx="1">
            <a:schemeClr val="accent2"/>
          </a:lnRef>
          <a:fillRef idx="2">
            <a:schemeClr val="accent2"/>
          </a:fillRef>
          <a:effectRef idx="1">
            <a:schemeClr val="accent2"/>
          </a:effectRef>
          <a:fontRef idx="minor">
            <a:schemeClr val="dk1"/>
          </a:fontRef>
        </p:style>
        <p:txBody>
          <a:bodyPr>
            <a:normAutofit/>
          </a:bodyPr>
          <a:lstStyle/>
          <a:p>
            <a:r>
              <a:rPr lang="en-US" dirty="0" smtClean="0">
                <a:latin typeface="Times New Roman" pitchFamily="18" charset="0"/>
                <a:cs typeface="Times New Roman" pitchFamily="18" charset="0"/>
              </a:rPr>
              <a:t>Look at the correct answers</a:t>
            </a:r>
            <a:endParaRPr lang="ru-RU" dirty="0">
              <a:latin typeface="Times New Roman" pitchFamily="18" charset="0"/>
              <a:cs typeface="Times New Roman" pitchFamily="18" charset="0"/>
            </a:endParaRPr>
          </a:p>
        </p:txBody>
      </p:sp>
      <p:sp>
        <p:nvSpPr>
          <p:cNvPr id="3" name="Содержимое 2"/>
          <p:cNvSpPr>
            <a:spLocks noGrp="1"/>
          </p:cNvSpPr>
          <p:nvPr>
            <p:ph sz="half" idx="1"/>
          </p:nvPr>
        </p:nvSpPr>
        <p:spPr>
          <a:xfrm>
            <a:off x="457200" y="1844824"/>
            <a:ext cx="4038600" cy="4680520"/>
          </a:xfrm>
        </p:spPr>
        <p:style>
          <a:lnRef idx="1">
            <a:schemeClr val="accent4"/>
          </a:lnRef>
          <a:fillRef idx="2">
            <a:schemeClr val="accent4"/>
          </a:fillRef>
          <a:effectRef idx="1">
            <a:schemeClr val="accent4"/>
          </a:effectRef>
          <a:fontRef idx="minor">
            <a:schemeClr val="dk1"/>
          </a:fontRef>
        </p:style>
        <p:txBody>
          <a:bodyPr>
            <a:normAutofit/>
          </a:bodyPr>
          <a:lstStyle/>
          <a:p>
            <a:r>
              <a:rPr lang="en-US" dirty="0" smtClean="0">
                <a:latin typeface="Times New Roman" pitchFamily="18" charset="0"/>
                <a:cs typeface="Times New Roman" pitchFamily="18" charset="0"/>
              </a:rPr>
              <a:t>How are you?</a:t>
            </a:r>
          </a:p>
          <a:p>
            <a:r>
              <a:rPr lang="en-US" dirty="0" smtClean="0">
                <a:latin typeface="Times New Roman" pitchFamily="18" charset="0"/>
                <a:cs typeface="Times New Roman" pitchFamily="18" charset="0"/>
              </a:rPr>
              <a:t>What’s this?</a:t>
            </a:r>
          </a:p>
          <a:p>
            <a:r>
              <a:rPr lang="en-US" dirty="0" smtClean="0">
                <a:latin typeface="Times New Roman" pitchFamily="18" charset="0"/>
                <a:cs typeface="Times New Roman" pitchFamily="18" charset="0"/>
              </a:rPr>
              <a:t>Where did you stay?</a:t>
            </a:r>
          </a:p>
          <a:p>
            <a:r>
              <a:rPr lang="en-US" dirty="0" smtClean="0">
                <a:latin typeface="Times New Roman" pitchFamily="18" charset="0"/>
                <a:cs typeface="Times New Roman" pitchFamily="18" charset="0"/>
              </a:rPr>
              <a:t>What for?</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Where’s Mary?</a:t>
            </a:r>
          </a:p>
          <a:p>
            <a:r>
              <a:rPr lang="en-US" dirty="0" smtClean="0">
                <a:latin typeface="Times New Roman" pitchFamily="18" charset="0"/>
                <a:cs typeface="Times New Roman" pitchFamily="18" charset="0"/>
              </a:rPr>
              <a:t>How’ s </a:t>
            </a:r>
            <a:r>
              <a:rPr lang="en-US" dirty="0" err="1" smtClean="0">
                <a:latin typeface="Times New Roman" pitchFamily="18" charset="0"/>
                <a:cs typeface="Times New Roman" pitchFamily="18" charset="0"/>
              </a:rPr>
              <a:t>Lizzy</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How’s your friend?</a:t>
            </a:r>
          </a:p>
          <a:p>
            <a:r>
              <a:rPr lang="en-US" dirty="0" smtClean="0">
                <a:latin typeface="Times New Roman" pitchFamily="18" charset="0"/>
                <a:cs typeface="Times New Roman" pitchFamily="18" charset="0"/>
              </a:rPr>
              <a:t>Who is Anna?</a:t>
            </a:r>
          </a:p>
          <a:p>
            <a:r>
              <a:rPr lang="en-US" dirty="0" smtClean="0">
                <a:latin typeface="Times New Roman" pitchFamily="18" charset="0"/>
                <a:cs typeface="Times New Roman" pitchFamily="18" charset="0"/>
              </a:rPr>
              <a:t>How long?</a:t>
            </a:r>
            <a:endParaRPr lang="ru-RU" dirty="0" smtClean="0">
              <a:latin typeface="Times New Roman" pitchFamily="18" charset="0"/>
              <a:cs typeface="Times New Roman" pitchFamily="18" charset="0"/>
            </a:endParaRPr>
          </a:p>
          <a:p>
            <a:endParaRPr lang="ru-RU" dirty="0"/>
          </a:p>
        </p:txBody>
      </p:sp>
      <p:sp>
        <p:nvSpPr>
          <p:cNvPr id="4" name="Содержимое 3"/>
          <p:cNvSpPr>
            <a:spLocks noGrp="1"/>
          </p:cNvSpPr>
          <p:nvPr>
            <p:ph sz="half" idx="2"/>
          </p:nvPr>
        </p:nvSpPr>
        <p:spPr>
          <a:xfrm>
            <a:off x="4648200" y="1844824"/>
            <a:ext cx="4038600" cy="4680520"/>
          </a:xfrm>
        </p:spPr>
        <p:style>
          <a:lnRef idx="1">
            <a:schemeClr val="accent4"/>
          </a:lnRef>
          <a:fillRef idx="2">
            <a:schemeClr val="accent4"/>
          </a:fillRef>
          <a:effectRef idx="1">
            <a:schemeClr val="accent4"/>
          </a:effectRef>
          <a:fontRef idx="minor">
            <a:schemeClr val="dk1"/>
          </a:fontRef>
        </p:style>
        <p:txBody>
          <a:bodyPr>
            <a:normAutofit/>
          </a:bodyPr>
          <a:lstStyle/>
          <a:p>
            <a:r>
              <a:rPr lang="en-US" dirty="0" smtClean="0">
                <a:latin typeface="Times New Roman" pitchFamily="18" charset="0"/>
                <a:cs typeface="Times New Roman" pitchFamily="18" charset="0"/>
              </a:rPr>
              <a:t>Are you a student?</a:t>
            </a:r>
          </a:p>
          <a:p>
            <a:r>
              <a:rPr lang="en-US" dirty="0" smtClean="0">
                <a:latin typeface="Times New Roman" pitchFamily="18" charset="0"/>
                <a:cs typeface="Times New Roman" pitchFamily="18" charset="0"/>
              </a:rPr>
              <a:t>Can you swim?</a:t>
            </a:r>
          </a:p>
          <a:p>
            <a:r>
              <a:rPr lang="en-US" dirty="0" smtClean="0">
                <a:latin typeface="Times New Roman" pitchFamily="18" charset="0"/>
                <a:cs typeface="Times New Roman" pitchFamily="18" charset="0"/>
              </a:rPr>
              <a:t>Are you six?</a:t>
            </a:r>
          </a:p>
          <a:p>
            <a:r>
              <a:rPr lang="en-US" dirty="0" smtClean="0">
                <a:latin typeface="Times New Roman" pitchFamily="18" charset="0"/>
                <a:cs typeface="Times New Roman" pitchFamily="18" charset="0"/>
              </a:rPr>
              <a:t>Do you like school?</a:t>
            </a:r>
          </a:p>
          <a:p>
            <a:r>
              <a:rPr lang="en-US" dirty="0" smtClean="0">
                <a:latin typeface="Times New Roman" pitchFamily="18" charset="0"/>
                <a:cs typeface="Times New Roman" pitchFamily="18" charset="0"/>
              </a:rPr>
              <a:t>Is it a pen?</a:t>
            </a:r>
          </a:p>
          <a:p>
            <a:r>
              <a:rPr lang="en-US" dirty="0" smtClean="0">
                <a:latin typeface="Times New Roman" pitchFamily="18" charset="0"/>
                <a:cs typeface="Times New Roman" pitchFamily="18" charset="0"/>
              </a:rPr>
              <a:t>Do you live in </a:t>
            </a:r>
            <a:r>
              <a:rPr lang="en-US" dirty="0" err="1" smtClean="0">
                <a:latin typeface="Times New Roman" pitchFamily="18" charset="0"/>
                <a:cs typeface="Times New Roman" pitchFamily="18" charset="0"/>
              </a:rPr>
              <a:t>Kentau</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Is your teacher nice?</a:t>
            </a:r>
          </a:p>
          <a:p>
            <a:r>
              <a:rPr lang="en-US" dirty="0" smtClean="0">
                <a:latin typeface="Times New Roman" pitchFamily="18" charset="0"/>
                <a:cs typeface="Times New Roman" pitchFamily="18" charset="0"/>
              </a:rPr>
              <a:t>Are you a doctor?</a:t>
            </a:r>
          </a:p>
          <a:p>
            <a:r>
              <a:rPr lang="en-US" dirty="0" smtClean="0">
                <a:latin typeface="Times New Roman" pitchFamily="18" charset="0"/>
                <a:cs typeface="Times New Roman" pitchFamily="18" charset="0"/>
              </a:rPr>
              <a:t>Is your name John?</a:t>
            </a:r>
          </a:p>
          <a:p>
            <a:endParaRPr lang="ru-RU" dirty="0"/>
          </a:p>
        </p:txBody>
      </p:sp>
      <p:sp>
        <p:nvSpPr>
          <p:cNvPr id="5" name="Выгнутая вверх стрелка 4"/>
          <p:cNvSpPr/>
          <p:nvPr/>
        </p:nvSpPr>
        <p:spPr>
          <a:xfrm>
            <a:off x="1043608" y="1412776"/>
            <a:ext cx="1368152" cy="3600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 name="Выгнутая вниз стрелка 5"/>
          <p:cNvSpPr/>
          <p:nvPr/>
        </p:nvSpPr>
        <p:spPr>
          <a:xfrm>
            <a:off x="5580112" y="1412776"/>
            <a:ext cx="1440160" cy="36004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224136"/>
          </a:xfrm>
        </p:spPr>
        <p:style>
          <a:lnRef idx="1">
            <a:schemeClr val="accent6"/>
          </a:lnRef>
          <a:fillRef idx="2">
            <a:schemeClr val="accent6"/>
          </a:fillRef>
          <a:effectRef idx="1">
            <a:schemeClr val="accent6"/>
          </a:effectRef>
          <a:fontRef idx="minor">
            <a:schemeClr val="dk1"/>
          </a:fontRef>
        </p:style>
        <p:txBody>
          <a:bodyPr/>
          <a:lstStyle/>
          <a:p>
            <a:r>
              <a:rPr lang="en-US" dirty="0" smtClean="0">
                <a:latin typeface="Times New Roman" pitchFamily="18" charset="0"/>
                <a:cs typeface="Times New Roman" pitchFamily="18" charset="0"/>
              </a:rPr>
              <a:t>Read and translate the names of animals</a:t>
            </a:r>
            <a:endParaRPr lang="ru-RU" dirty="0">
              <a:latin typeface="Times New Roman" pitchFamily="18" charset="0"/>
              <a:cs typeface="Times New Roman" pitchFamily="18" charset="0"/>
            </a:endParaRPr>
          </a:p>
        </p:txBody>
      </p:sp>
      <p:sp>
        <p:nvSpPr>
          <p:cNvPr id="3" name="Содержимое 2"/>
          <p:cNvSpPr>
            <a:spLocks noGrp="1"/>
          </p:cNvSpPr>
          <p:nvPr>
            <p:ph sz="half" idx="1"/>
          </p:nvPr>
        </p:nvSpPr>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3600" dirty="0">
                <a:latin typeface="Times New Roman" pitchFamily="18" charset="0"/>
                <a:cs typeface="Times New Roman" pitchFamily="18" charset="0"/>
              </a:rPr>
              <a:t>a</a:t>
            </a:r>
            <a:r>
              <a:rPr lang="en-US" sz="3600" dirty="0" smtClean="0">
                <a:latin typeface="Times New Roman" pitchFamily="18" charset="0"/>
                <a:cs typeface="Times New Roman" pitchFamily="18" charset="0"/>
              </a:rPr>
              <a:t> turtle</a:t>
            </a:r>
          </a:p>
          <a:p>
            <a:pPr algn="ctr"/>
            <a:r>
              <a:rPr lang="en-US" sz="3600" dirty="0">
                <a:latin typeface="Times New Roman" pitchFamily="18" charset="0"/>
                <a:cs typeface="Times New Roman" pitchFamily="18" charset="0"/>
              </a:rPr>
              <a:t>a</a:t>
            </a:r>
            <a:r>
              <a:rPr lang="en-US" sz="3600" dirty="0" smtClean="0">
                <a:latin typeface="Times New Roman" pitchFamily="18" charset="0"/>
                <a:cs typeface="Times New Roman" pitchFamily="18" charset="0"/>
              </a:rPr>
              <a:t> shark</a:t>
            </a:r>
          </a:p>
          <a:p>
            <a:pPr algn="ctr"/>
            <a:r>
              <a:rPr lang="en-US" sz="3600" dirty="0">
                <a:latin typeface="Times New Roman" pitchFamily="18" charset="0"/>
                <a:cs typeface="Times New Roman" pitchFamily="18" charset="0"/>
              </a:rPr>
              <a:t>a</a:t>
            </a:r>
            <a:r>
              <a:rPr lang="en-US" sz="3600" dirty="0" smtClean="0">
                <a:latin typeface="Times New Roman" pitchFamily="18" charset="0"/>
                <a:cs typeface="Times New Roman" pitchFamily="18" charset="0"/>
              </a:rPr>
              <a:t> clownfish</a:t>
            </a:r>
          </a:p>
          <a:p>
            <a:pPr algn="ctr"/>
            <a:r>
              <a:rPr lang="en-US" sz="3600" dirty="0">
                <a:latin typeface="Times New Roman" pitchFamily="18" charset="0"/>
                <a:cs typeface="Times New Roman" pitchFamily="18" charset="0"/>
              </a:rPr>
              <a:t>a</a:t>
            </a:r>
            <a:r>
              <a:rPr lang="en-US" sz="3600" dirty="0" smtClean="0">
                <a:latin typeface="Times New Roman" pitchFamily="18" charset="0"/>
                <a:cs typeface="Times New Roman" pitchFamily="18" charset="0"/>
              </a:rPr>
              <a:t> sea lion</a:t>
            </a:r>
          </a:p>
          <a:p>
            <a:pPr algn="ctr"/>
            <a:r>
              <a:rPr lang="en-US" sz="3600" dirty="0">
                <a:latin typeface="Times New Roman" pitchFamily="18" charset="0"/>
                <a:cs typeface="Times New Roman" pitchFamily="18" charset="0"/>
              </a:rPr>
              <a:t>a</a:t>
            </a:r>
            <a:r>
              <a:rPr lang="en-US" sz="3600" dirty="0" smtClean="0">
                <a:latin typeface="Times New Roman" pitchFamily="18" charset="0"/>
                <a:cs typeface="Times New Roman" pitchFamily="18" charset="0"/>
              </a:rPr>
              <a:t> starfish</a:t>
            </a:r>
          </a:p>
          <a:p>
            <a:pPr algn="ctr"/>
            <a:r>
              <a:rPr lang="en-US" sz="3600" dirty="0">
                <a:latin typeface="Times New Roman" pitchFamily="18" charset="0"/>
                <a:cs typeface="Times New Roman" pitchFamily="18" charset="0"/>
              </a:rPr>
              <a:t>a</a:t>
            </a:r>
            <a:r>
              <a:rPr lang="en-US" sz="3600" dirty="0" smtClean="0">
                <a:latin typeface="Times New Roman" pitchFamily="18" charset="0"/>
                <a:cs typeface="Times New Roman" pitchFamily="18" charset="0"/>
              </a:rPr>
              <a:t> whale</a:t>
            </a:r>
            <a:endParaRPr lang="ru-RU" sz="3600" dirty="0">
              <a:latin typeface="Times New Roman" pitchFamily="18" charset="0"/>
              <a:cs typeface="Times New Roman" pitchFamily="18" charset="0"/>
            </a:endParaRPr>
          </a:p>
        </p:txBody>
      </p:sp>
      <p:sp>
        <p:nvSpPr>
          <p:cNvPr id="4" name="Содержимое 3"/>
          <p:cNvSpPr>
            <a:spLocks noGrp="1"/>
          </p:cNvSpPr>
          <p:nvPr>
            <p:ph sz="half" idx="2"/>
          </p:nvPr>
        </p:nvSpPr>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3600" dirty="0">
                <a:latin typeface="Times New Roman" pitchFamily="18" charset="0"/>
                <a:cs typeface="Times New Roman" pitchFamily="18" charset="0"/>
              </a:rPr>
              <a:t>a</a:t>
            </a:r>
            <a:r>
              <a:rPr lang="en-US" sz="3600" dirty="0" smtClean="0">
                <a:latin typeface="Times New Roman" pitchFamily="18" charset="0"/>
                <a:cs typeface="Times New Roman" pitchFamily="18" charset="0"/>
              </a:rPr>
              <a:t> seal</a:t>
            </a:r>
          </a:p>
          <a:p>
            <a:pPr algn="ctr"/>
            <a:r>
              <a:rPr lang="en-US" sz="3600" dirty="0">
                <a:latin typeface="Times New Roman" pitchFamily="18" charset="0"/>
                <a:cs typeface="Times New Roman" pitchFamily="18" charset="0"/>
              </a:rPr>
              <a:t>a</a:t>
            </a:r>
            <a:r>
              <a:rPr lang="en-US" sz="3600" dirty="0" smtClean="0">
                <a:latin typeface="Times New Roman" pitchFamily="18" charset="0"/>
                <a:cs typeface="Times New Roman" pitchFamily="18" charset="0"/>
              </a:rPr>
              <a:t> jellyfish</a:t>
            </a:r>
          </a:p>
          <a:p>
            <a:pPr algn="ctr"/>
            <a:r>
              <a:rPr lang="en-US" sz="3600" dirty="0" smtClean="0">
                <a:latin typeface="Times New Roman" pitchFamily="18" charset="0"/>
                <a:cs typeface="Times New Roman" pitchFamily="18" charset="0"/>
              </a:rPr>
              <a:t>an orca</a:t>
            </a:r>
          </a:p>
          <a:p>
            <a:pPr algn="ctr"/>
            <a:r>
              <a:rPr lang="en-US" sz="3600" dirty="0">
                <a:latin typeface="Times New Roman" pitchFamily="18" charset="0"/>
                <a:cs typeface="Times New Roman" pitchFamily="18" charset="0"/>
              </a:rPr>
              <a:t>a</a:t>
            </a:r>
            <a:r>
              <a:rPr lang="en-US" sz="3600" dirty="0" smtClean="0">
                <a:latin typeface="Times New Roman" pitchFamily="18" charset="0"/>
                <a:cs typeface="Times New Roman" pitchFamily="18" charset="0"/>
              </a:rPr>
              <a:t> seahorse</a:t>
            </a:r>
          </a:p>
          <a:p>
            <a:pPr algn="ctr"/>
            <a:r>
              <a:rPr lang="en-US" sz="3600" dirty="0">
                <a:latin typeface="Times New Roman" pitchFamily="18" charset="0"/>
                <a:cs typeface="Times New Roman" pitchFamily="18" charset="0"/>
              </a:rPr>
              <a:t>a</a:t>
            </a:r>
            <a:r>
              <a:rPr lang="en-US" sz="3600" dirty="0" smtClean="0">
                <a:latin typeface="Times New Roman" pitchFamily="18" charset="0"/>
                <a:cs typeface="Times New Roman" pitchFamily="18" charset="0"/>
              </a:rPr>
              <a:t> dolphin</a:t>
            </a:r>
          </a:p>
          <a:p>
            <a:pPr algn="ctr"/>
            <a:r>
              <a:rPr lang="en-US" sz="3600" dirty="0">
                <a:latin typeface="Times New Roman" pitchFamily="18" charset="0"/>
                <a:cs typeface="Times New Roman" pitchFamily="18" charset="0"/>
              </a:rPr>
              <a:t>a</a:t>
            </a:r>
            <a:r>
              <a:rPr lang="en-US" sz="3600" dirty="0" smtClean="0">
                <a:latin typeface="Times New Roman" pitchFamily="18" charset="0"/>
                <a:cs typeface="Times New Roman" pitchFamily="18" charset="0"/>
              </a:rPr>
              <a:t>n octopus</a:t>
            </a:r>
            <a:endParaRPr lang="ru-RU"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3768" y="0"/>
            <a:ext cx="4248472" cy="836712"/>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US" dirty="0" smtClean="0">
                <a:latin typeface="Times New Roman" pitchFamily="18" charset="0"/>
                <a:cs typeface="Times New Roman" pitchFamily="18" charset="0"/>
              </a:rPr>
              <a:t>sea animals</a:t>
            </a:r>
            <a:endParaRPr lang="ru-RU" dirty="0">
              <a:latin typeface="Times New Roman" pitchFamily="18" charset="0"/>
              <a:cs typeface="Times New Roman" pitchFamily="18" charset="0"/>
            </a:endParaRPr>
          </a:p>
        </p:txBody>
      </p:sp>
      <p:pic>
        <p:nvPicPr>
          <p:cNvPr id="4" name="Содержимое 3" descr="Похожее изображение"/>
          <p:cNvPicPr>
            <a:picLocks noGrp="1"/>
          </p:cNvPicPr>
          <p:nvPr>
            <p:ph idx="1"/>
          </p:nvPr>
        </p:nvPicPr>
        <p:blipFill>
          <a:blip r:embed="rId2" cstate="print"/>
          <a:srcRect/>
          <a:stretch>
            <a:fillRect/>
          </a:stretch>
        </p:blipFill>
        <p:spPr bwMode="auto">
          <a:xfrm>
            <a:off x="0" y="0"/>
            <a:ext cx="2483768" cy="3024337"/>
          </a:xfrm>
          <a:prstGeom prst="rect">
            <a:avLst/>
          </a:prstGeom>
          <a:noFill/>
          <a:ln w="9525">
            <a:noFill/>
            <a:miter lim="800000"/>
            <a:headEnd/>
            <a:tailEnd/>
          </a:ln>
        </p:spPr>
      </p:pic>
      <p:pic>
        <p:nvPicPr>
          <p:cNvPr id="5" name="Рисунок 4" descr="Похожее изображение"/>
          <p:cNvPicPr/>
          <p:nvPr/>
        </p:nvPicPr>
        <p:blipFill>
          <a:blip r:embed="rId3" cstate="print"/>
          <a:srcRect/>
          <a:stretch>
            <a:fillRect/>
          </a:stretch>
        </p:blipFill>
        <p:spPr bwMode="auto">
          <a:xfrm>
            <a:off x="0" y="2060848"/>
            <a:ext cx="2575173" cy="2664296"/>
          </a:xfrm>
          <a:prstGeom prst="rect">
            <a:avLst/>
          </a:prstGeom>
          <a:noFill/>
          <a:ln w="9525">
            <a:noFill/>
            <a:miter lim="800000"/>
            <a:headEnd/>
            <a:tailEnd/>
          </a:ln>
        </p:spPr>
      </p:pic>
      <p:pic>
        <p:nvPicPr>
          <p:cNvPr id="6" name="Рисунок 5" descr="Картинки по запросу seahorses of the world"/>
          <p:cNvPicPr/>
          <p:nvPr/>
        </p:nvPicPr>
        <p:blipFill>
          <a:blip r:embed="rId4" cstate="print"/>
          <a:srcRect/>
          <a:stretch>
            <a:fillRect/>
          </a:stretch>
        </p:blipFill>
        <p:spPr bwMode="auto">
          <a:xfrm>
            <a:off x="-396552" y="4221088"/>
            <a:ext cx="2627784" cy="2636912"/>
          </a:xfrm>
          <a:prstGeom prst="rect">
            <a:avLst/>
          </a:prstGeom>
          <a:noFill/>
          <a:ln w="9525">
            <a:noFill/>
            <a:miter lim="800000"/>
            <a:headEnd/>
            <a:tailEnd/>
          </a:ln>
        </p:spPr>
      </p:pic>
      <p:pic>
        <p:nvPicPr>
          <p:cNvPr id="7" name="Рисунок 6" descr="Картинки по запросу sealion"/>
          <p:cNvPicPr/>
          <p:nvPr/>
        </p:nvPicPr>
        <p:blipFill>
          <a:blip r:embed="rId5" cstate="print"/>
          <a:srcRect/>
          <a:stretch>
            <a:fillRect/>
          </a:stretch>
        </p:blipFill>
        <p:spPr bwMode="auto">
          <a:xfrm>
            <a:off x="6749852" y="0"/>
            <a:ext cx="2394148" cy="2780928"/>
          </a:xfrm>
          <a:prstGeom prst="rect">
            <a:avLst/>
          </a:prstGeom>
          <a:noFill/>
          <a:ln w="9525">
            <a:noFill/>
            <a:miter lim="800000"/>
            <a:headEnd/>
            <a:tailEnd/>
          </a:ln>
        </p:spPr>
      </p:pic>
      <p:pic>
        <p:nvPicPr>
          <p:cNvPr id="8" name="Рисунок 7" descr="Картинки по запросу starfish"/>
          <p:cNvPicPr/>
          <p:nvPr/>
        </p:nvPicPr>
        <p:blipFill>
          <a:blip r:embed="rId6" cstate="print"/>
          <a:srcRect/>
          <a:stretch>
            <a:fillRect/>
          </a:stretch>
        </p:blipFill>
        <p:spPr bwMode="auto">
          <a:xfrm>
            <a:off x="4644008" y="836712"/>
            <a:ext cx="2160240" cy="2652886"/>
          </a:xfrm>
          <a:prstGeom prst="rect">
            <a:avLst/>
          </a:prstGeom>
          <a:noFill/>
          <a:ln w="9525">
            <a:noFill/>
            <a:miter lim="800000"/>
            <a:headEnd/>
            <a:tailEnd/>
          </a:ln>
        </p:spPr>
      </p:pic>
      <p:pic>
        <p:nvPicPr>
          <p:cNvPr id="9" name="Рисунок 8" descr="Картинки по запросу clownfish"/>
          <p:cNvPicPr/>
          <p:nvPr/>
        </p:nvPicPr>
        <p:blipFill>
          <a:blip r:embed="rId7" cstate="print"/>
          <a:srcRect/>
          <a:stretch>
            <a:fillRect/>
          </a:stretch>
        </p:blipFill>
        <p:spPr bwMode="auto">
          <a:xfrm>
            <a:off x="6749851" y="2708920"/>
            <a:ext cx="2394149" cy="2448272"/>
          </a:xfrm>
          <a:prstGeom prst="rect">
            <a:avLst/>
          </a:prstGeom>
          <a:noFill/>
          <a:ln w="9525">
            <a:noFill/>
            <a:miter lim="800000"/>
            <a:headEnd/>
            <a:tailEnd/>
          </a:ln>
        </p:spPr>
      </p:pic>
      <p:pic>
        <p:nvPicPr>
          <p:cNvPr id="10" name="Рисунок 9" descr="Картинки по запросу jellyfish"/>
          <p:cNvPicPr/>
          <p:nvPr/>
        </p:nvPicPr>
        <p:blipFill>
          <a:blip r:embed="rId8" cstate="print"/>
          <a:srcRect/>
          <a:stretch>
            <a:fillRect/>
          </a:stretch>
        </p:blipFill>
        <p:spPr bwMode="auto">
          <a:xfrm>
            <a:off x="2411761" y="836713"/>
            <a:ext cx="2376264" cy="2304256"/>
          </a:xfrm>
          <a:prstGeom prst="rect">
            <a:avLst/>
          </a:prstGeom>
          <a:noFill/>
          <a:ln w="9525">
            <a:noFill/>
            <a:miter lim="800000"/>
            <a:headEnd/>
            <a:tailEnd/>
          </a:ln>
        </p:spPr>
      </p:pic>
      <p:pic>
        <p:nvPicPr>
          <p:cNvPr id="13" name="Рисунок 12" descr="Картинки по запросу turtle"/>
          <p:cNvPicPr/>
          <p:nvPr/>
        </p:nvPicPr>
        <p:blipFill>
          <a:blip r:embed="rId9" cstate="print"/>
          <a:srcRect/>
          <a:stretch>
            <a:fillRect/>
          </a:stretch>
        </p:blipFill>
        <p:spPr bwMode="auto">
          <a:xfrm>
            <a:off x="2195737" y="2708921"/>
            <a:ext cx="2520280" cy="2592288"/>
          </a:xfrm>
          <a:prstGeom prst="rect">
            <a:avLst/>
          </a:prstGeom>
          <a:noFill/>
          <a:ln w="9525">
            <a:noFill/>
            <a:miter lim="800000"/>
            <a:headEnd/>
            <a:tailEnd/>
          </a:ln>
        </p:spPr>
      </p:pic>
      <p:pic>
        <p:nvPicPr>
          <p:cNvPr id="15" name="Рисунок 14" descr="Картинки по запросу seal"/>
          <p:cNvPicPr/>
          <p:nvPr/>
        </p:nvPicPr>
        <p:blipFill>
          <a:blip r:embed="rId10" cstate="print"/>
          <a:srcRect/>
          <a:stretch>
            <a:fillRect/>
          </a:stretch>
        </p:blipFill>
        <p:spPr bwMode="auto">
          <a:xfrm>
            <a:off x="6605836" y="4852997"/>
            <a:ext cx="2538164" cy="2005003"/>
          </a:xfrm>
          <a:prstGeom prst="rect">
            <a:avLst/>
          </a:prstGeom>
          <a:noFill/>
          <a:ln w="9525">
            <a:noFill/>
            <a:miter lim="800000"/>
            <a:headEnd/>
            <a:tailEnd/>
          </a:ln>
        </p:spPr>
      </p:pic>
      <p:pic>
        <p:nvPicPr>
          <p:cNvPr id="16" name="Рисунок 15" descr="Картинки по запросу octopus"/>
          <p:cNvPicPr/>
          <p:nvPr/>
        </p:nvPicPr>
        <p:blipFill>
          <a:blip r:embed="rId11" cstate="print"/>
          <a:srcRect/>
          <a:stretch>
            <a:fillRect/>
          </a:stretch>
        </p:blipFill>
        <p:spPr bwMode="auto">
          <a:xfrm>
            <a:off x="1979712" y="4899224"/>
            <a:ext cx="2826197" cy="1958776"/>
          </a:xfrm>
          <a:prstGeom prst="rect">
            <a:avLst/>
          </a:prstGeom>
          <a:noFill/>
          <a:ln w="9525">
            <a:noFill/>
            <a:miter lim="800000"/>
            <a:headEnd/>
            <a:tailEnd/>
          </a:ln>
        </p:spPr>
      </p:pic>
      <p:pic>
        <p:nvPicPr>
          <p:cNvPr id="18" name="Рисунок 17" descr="Картинки по запросу рисунок акулы"/>
          <p:cNvPicPr/>
          <p:nvPr/>
        </p:nvPicPr>
        <p:blipFill>
          <a:blip r:embed="rId12" cstate="print"/>
          <a:srcRect/>
          <a:stretch>
            <a:fillRect/>
          </a:stretch>
        </p:blipFill>
        <p:spPr bwMode="auto">
          <a:xfrm>
            <a:off x="4499992" y="4476750"/>
            <a:ext cx="2431157" cy="2381250"/>
          </a:xfrm>
          <a:prstGeom prst="rect">
            <a:avLst/>
          </a:prstGeom>
          <a:noFill/>
          <a:ln w="9525">
            <a:noFill/>
            <a:miter lim="800000"/>
            <a:headEnd/>
            <a:tailEnd/>
          </a:ln>
        </p:spPr>
      </p:pic>
      <p:pic>
        <p:nvPicPr>
          <p:cNvPr id="19" name="Рисунок 18" descr="Картинки по запросу рисунок кита"/>
          <p:cNvPicPr/>
          <p:nvPr/>
        </p:nvPicPr>
        <p:blipFill>
          <a:blip r:embed="rId13" cstate="print"/>
          <a:srcRect/>
          <a:stretch>
            <a:fillRect/>
          </a:stretch>
        </p:blipFill>
        <p:spPr bwMode="auto">
          <a:xfrm>
            <a:off x="4716016" y="2420888"/>
            <a:ext cx="2448272" cy="2588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latin typeface="Times New Roman" pitchFamily="18" charset="0"/>
                <a:cs typeface="Times New Roman" pitchFamily="18" charset="0"/>
              </a:rPr>
              <a:t>Study the pictures and choose the correct variant</a:t>
            </a:r>
            <a:endParaRPr lang="ru-RU" dirty="0">
              <a:latin typeface="Times New Roman" pitchFamily="18" charset="0"/>
              <a:cs typeface="Times New Roman" pitchFamily="18" charset="0"/>
            </a:endParaRPr>
          </a:p>
        </p:txBody>
      </p:sp>
      <p:pic>
        <p:nvPicPr>
          <p:cNvPr id="3" name="Рисунок 2" descr="Картинки по запросу картинки анимационных героев"/>
          <p:cNvPicPr/>
          <p:nvPr/>
        </p:nvPicPr>
        <p:blipFill>
          <a:blip r:embed="rId2" cstate="print"/>
          <a:srcRect/>
          <a:stretch>
            <a:fillRect/>
          </a:stretch>
        </p:blipFill>
        <p:spPr bwMode="auto">
          <a:xfrm>
            <a:off x="2123728" y="1628800"/>
            <a:ext cx="4762500"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Картинки по запросу рисунок кита"/>
          <p:cNvPicPr>
            <a:picLocks noGrp="1"/>
          </p:cNvPicPr>
          <p:nvPr>
            <p:ph type="pic" idx="1"/>
          </p:nvPr>
        </p:nvPicPr>
        <p:blipFill>
          <a:blip r:embed="rId2" cstate="print"/>
          <a:srcRect l="13409" r="13409"/>
          <a:stretch>
            <a:fillRect/>
          </a:stretch>
        </p:blipFill>
        <p:spPr bwMode="auto">
          <a:prstGeom prst="rect">
            <a:avLst/>
          </a:prstGeom>
          <a:noFill/>
          <a:ln w="9525">
            <a:noFill/>
            <a:miter lim="800000"/>
            <a:headEnd/>
            <a:tailEnd/>
          </a:ln>
        </p:spPr>
      </p:pic>
      <p:sp>
        <p:nvSpPr>
          <p:cNvPr id="2" name="Заголовок 1"/>
          <p:cNvSpPr>
            <a:spLocks noGrp="1"/>
          </p:cNvSpPr>
          <p:nvPr>
            <p:ph type="title"/>
          </p:nvPr>
        </p:nvSpPr>
        <p:spPr>
          <a:xfrm>
            <a:off x="1115616" y="4800600"/>
            <a:ext cx="6912768" cy="860648"/>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3200" dirty="0" smtClean="0">
                <a:latin typeface="Times New Roman" pitchFamily="18" charset="0"/>
                <a:cs typeface="Times New Roman" pitchFamily="18" charset="0"/>
              </a:rPr>
              <a:t>What animal is it?</a:t>
            </a:r>
            <a:endParaRPr lang="ru-RU" sz="3200" dirty="0">
              <a:latin typeface="Times New Roman" pitchFamily="18" charset="0"/>
              <a:cs typeface="Times New Roman" pitchFamily="18" charset="0"/>
            </a:endParaRPr>
          </a:p>
        </p:txBody>
      </p:sp>
      <p:sp>
        <p:nvSpPr>
          <p:cNvPr id="4" name="Текст 3"/>
          <p:cNvSpPr>
            <a:spLocks noGrp="1"/>
          </p:cNvSpPr>
          <p:nvPr>
            <p:ph type="body" sz="half" idx="2"/>
          </p:nvPr>
        </p:nvSpPr>
        <p:spPr>
          <a:xfrm>
            <a:off x="899592" y="5805264"/>
            <a:ext cx="7416824" cy="864096"/>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3200" dirty="0" smtClean="0">
                <a:latin typeface="Times New Roman" pitchFamily="18" charset="0"/>
                <a:cs typeface="Times New Roman" pitchFamily="18" charset="0"/>
              </a:rPr>
              <a:t>a) a seal   b) a turtle    c) a whale</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Картинки по запросу рисунок акулы"/>
          <p:cNvPicPr>
            <a:picLocks noGrp="1"/>
          </p:cNvPicPr>
          <p:nvPr>
            <p:ph type="pic" idx="1"/>
          </p:nvPr>
        </p:nvPicPr>
        <p:blipFill>
          <a:blip r:embed="rId2" cstate="print"/>
          <a:srcRect l="11806" r="11806"/>
          <a:stretch>
            <a:fillRect/>
          </a:stretch>
        </p:blipFill>
        <p:spPr bwMode="auto">
          <a:prstGeom prst="rect">
            <a:avLst/>
          </a:prstGeom>
          <a:noFill/>
          <a:ln w="9525">
            <a:noFill/>
            <a:miter lim="800000"/>
            <a:headEnd/>
            <a:tailEnd/>
          </a:ln>
        </p:spPr>
      </p:pic>
      <p:sp>
        <p:nvSpPr>
          <p:cNvPr id="2" name="Заголовок 1"/>
          <p:cNvSpPr>
            <a:spLocks noGrp="1"/>
          </p:cNvSpPr>
          <p:nvPr>
            <p:ph type="title"/>
          </p:nvPr>
        </p:nvSpPr>
        <p:spPr>
          <a:xfrm>
            <a:off x="827584" y="4800600"/>
            <a:ext cx="7488832" cy="860648"/>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3600" dirty="0" smtClean="0">
                <a:latin typeface="Times New Roman" pitchFamily="18" charset="0"/>
                <a:cs typeface="Times New Roman" pitchFamily="18" charset="0"/>
              </a:rPr>
              <a:t>What animal is it?</a:t>
            </a:r>
            <a:endParaRPr lang="ru-RU" sz="3600" dirty="0"/>
          </a:p>
        </p:txBody>
      </p:sp>
      <p:sp>
        <p:nvSpPr>
          <p:cNvPr id="4" name="Текст 3"/>
          <p:cNvSpPr>
            <a:spLocks noGrp="1"/>
          </p:cNvSpPr>
          <p:nvPr>
            <p:ph type="body" sz="half" idx="2"/>
          </p:nvPr>
        </p:nvSpPr>
        <p:spPr>
          <a:xfrm>
            <a:off x="827584" y="5805264"/>
            <a:ext cx="7488832" cy="864096"/>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2600" dirty="0" smtClean="0">
                <a:latin typeface="Times New Roman" pitchFamily="18" charset="0"/>
                <a:cs typeface="Times New Roman" pitchFamily="18" charset="0"/>
              </a:rPr>
              <a:t>a) an orca      b) a shark      c) a dolphin</a:t>
            </a:r>
            <a:endParaRPr lang="ru-RU" sz="2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Картинки по запросу octopus"/>
          <p:cNvPicPr>
            <a:picLocks noGrp="1"/>
          </p:cNvPicPr>
          <p:nvPr>
            <p:ph type="pic" idx="1"/>
          </p:nvPr>
        </p:nvPicPr>
        <p:blipFill>
          <a:blip r:embed="rId2" cstate="print"/>
          <a:srcRect l="11328" r="11328"/>
          <a:stretch>
            <a:fillRect/>
          </a:stretch>
        </p:blipFill>
        <p:spPr bwMode="auto">
          <a:prstGeom prst="rect">
            <a:avLst/>
          </a:prstGeom>
          <a:noFill/>
          <a:ln w="9525">
            <a:noFill/>
            <a:miter lim="800000"/>
            <a:headEnd/>
            <a:tailEnd/>
          </a:ln>
        </p:spPr>
      </p:pic>
      <p:sp>
        <p:nvSpPr>
          <p:cNvPr id="2" name="Заголовок 1"/>
          <p:cNvSpPr>
            <a:spLocks noGrp="1"/>
          </p:cNvSpPr>
          <p:nvPr>
            <p:ph type="title"/>
          </p:nvPr>
        </p:nvSpPr>
        <p:spPr>
          <a:xfrm>
            <a:off x="755576" y="4800600"/>
            <a:ext cx="7704856" cy="932656"/>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3600" dirty="0" smtClean="0">
                <a:latin typeface="Times New Roman" pitchFamily="18" charset="0"/>
                <a:cs typeface="Times New Roman" pitchFamily="18" charset="0"/>
              </a:rPr>
              <a:t>What animal is it?</a:t>
            </a:r>
            <a:endParaRPr lang="ru-RU" sz="3600" dirty="0"/>
          </a:p>
        </p:txBody>
      </p:sp>
      <p:sp>
        <p:nvSpPr>
          <p:cNvPr id="4" name="Текст 3"/>
          <p:cNvSpPr>
            <a:spLocks noGrp="1"/>
          </p:cNvSpPr>
          <p:nvPr>
            <p:ph type="body" sz="half" idx="2"/>
          </p:nvPr>
        </p:nvSpPr>
        <p:spPr>
          <a:xfrm>
            <a:off x="971600" y="5805264"/>
            <a:ext cx="7344816" cy="864096"/>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2400" dirty="0" smtClean="0">
                <a:latin typeface="Times New Roman" pitchFamily="18" charset="0"/>
                <a:cs typeface="Times New Roman" pitchFamily="18" charset="0"/>
              </a:rPr>
              <a:t>a) an octopus   b) a seahorse    c) a jellyfish</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314</TotalTime>
  <Words>828</Words>
  <Application>Microsoft Office PowerPoint</Application>
  <PresentationFormat>Экран (4:3)</PresentationFormat>
  <Paragraphs>98</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Трек</vt:lpstr>
      <vt:lpstr>A Contest Lesson</vt:lpstr>
      <vt:lpstr>Learn to read the words and give the stress</vt:lpstr>
      <vt:lpstr>Look at the correct answers</vt:lpstr>
      <vt:lpstr>Read and translate the names of animals</vt:lpstr>
      <vt:lpstr>sea animals</vt:lpstr>
      <vt:lpstr>Study the pictures and choose the correct variant</vt:lpstr>
      <vt:lpstr>What animal is it?</vt:lpstr>
      <vt:lpstr>What animal is it?</vt:lpstr>
      <vt:lpstr>What animal is it?</vt:lpstr>
      <vt:lpstr>What animal is it?</vt:lpstr>
      <vt:lpstr>What animal is it?</vt:lpstr>
      <vt:lpstr>What animal is it?</vt:lpstr>
      <vt:lpstr>What animal is it?</vt:lpstr>
      <vt:lpstr>What animal is it?</vt:lpstr>
      <vt:lpstr>What animal is it?</vt:lpstr>
      <vt:lpstr>What animal is it?</vt:lpstr>
      <vt:lpstr>What animal is it?</vt:lpstr>
      <vt:lpstr>What animal is it?</vt:lpstr>
      <vt:lpstr>Read and translate the Text</vt:lpstr>
      <vt:lpstr>Look at the pictures and find the right animal. Write the name of animal</vt:lpstr>
      <vt:lpstr>This sea animal is big and brown. It lives in the sea water. It has sharp teeth. It can work in the circus. It likes little fish. </vt:lpstr>
      <vt:lpstr>  It is a huge animal. It is black and white. It lives in the seas and oceans. It eats big and small fish. It is very smart. It can live 70 years.   </vt:lpstr>
      <vt:lpstr>It looks like a star. It can be red, green, purple or grey. It usually has five arms. It lives in the sea but it can not swim. It walks.</vt:lpstr>
      <vt:lpstr>This fish is very beautiful. It is small and smart. It is orange and white. It lives deep in the sea. It likes to eat grass.</vt:lpstr>
      <vt:lpstr>This animal is big. It has a lot of sharp teeth. It is very dangerous. It lives in the sea. It can swim very well. It can eat sea animals and people.</vt:lpstr>
      <vt:lpstr>This is a sea animal. It is the biggest animal in the sea. It has big wings and tail. It lives in the deep water. It likes tiny fish. </vt:lpstr>
      <vt:lpstr>This is a sea animal. It lives in the sea and ocean water. It has small head and big body. It can swim very well. It can live 150 years.</vt:lpstr>
      <vt:lpstr>Answer the 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Demonstrative Lesson</dc:title>
  <dc:creator>admin</dc:creator>
  <cp:lastModifiedBy>School-16</cp:lastModifiedBy>
  <cp:revision>34</cp:revision>
  <dcterms:created xsi:type="dcterms:W3CDTF">2017-04-18T12:10:12Z</dcterms:created>
  <dcterms:modified xsi:type="dcterms:W3CDTF">2017-04-20T10:38:18Z</dcterms:modified>
</cp:coreProperties>
</file>