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972" r:id="rId5"/>
  </p:sldMasterIdLst>
  <p:sldIdLst>
    <p:sldId id="282" r:id="rId6"/>
    <p:sldId id="310" r:id="rId7"/>
    <p:sldId id="280" r:id="rId8"/>
    <p:sldId id="281" r:id="rId9"/>
    <p:sldId id="257" r:id="rId10"/>
    <p:sldId id="377" r:id="rId11"/>
    <p:sldId id="378" r:id="rId12"/>
    <p:sldId id="379" r:id="rId13"/>
    <p:sldId id="322" r:id="rId14"/>
    <p:sldId id="359" r:id="rId15"/>
    <p:sldId id="350" r:id="rId16"/>
    <p:sldId id="354" r:id="rId17"/>
    <p:sldId id="376" r:id="rId18"/>
    <p:sldId id="375" r:id="rId19"/>
    <p:sldId id="343" r:id="rId20"/>
    <p:sldId id="344" r:id="rId21"/>
    <p:sldId id="345" r:id="rId22"/>
    <p:sldId id="346" r:id="rId23"/>
    <p:sldId id="347" r:id="rId24"/>
    <p:sldId id="348" r:id="rId25"/>
    <p:sldId id="338" r:id="rId26"/>
    <p:sldId id="278" r:id="rId27"/>
    <p:sldId id="313" r:id="rId28"/>
    <p:sldId id="315" r:id="rId29"/>
    <p:sldId id="351" r:id="rId30"/>
    <p:sldId id="352" r:id="rId31"/>
    <p:sldId id="380" r:id="rId32"/>
    <p:sldId id="353" r:id="rId33"/>
    <p:sldId id="371" r:id="rId34"/>
    <p:sldId id="355" r:id="rId35"/>
    <p:sldId id="323" r:id="rId36"/>
    <p:sldId id="324" r:id="rId37"/>
    <p:sldId id="321" r:id="rId38"/>
    <p:sldId id="341" r:id="rId39"/>
    <p:sldId id="342" r:id="rId40"/>
    <p:sldId id="328" r:id="rId41"/>
    <p:sldId id="333" r:id="rId42"/>
    <p:sldId id="309" r:id="rId43"/>
    <p:sldId id="33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2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7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0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CA76-0C0E-489C-AF61-7072BDB9B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89F0-B049-49B8-8CF6-A4E9B1CD4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8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EA90-F01B-4CEE-9A6F-33CA30418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0178-27D4-45A7-BB56-6845AD9DBB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66E5-9262-46BB-A420-148A1BEFF4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A5E4-214E-433C-9612-3B60B1D969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0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AE19-924F-41CE-ABFC-34F350564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C51B-DF81-4CEC-940A-C4B779EF4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3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8743-0005-4100-9F7A-0E43054A6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69D1-9BE0-4F43-B7C5-370727E7F5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4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47D8-BDB2-4826-A952-FE5BDFDE29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327C-CB76-43FE-A791-6A0BA14D38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29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DE9-3D69-498E-9214-F0940F8E2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653F-B685-4440-ABCC-655FD8D2E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5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AE34-4A41-4B8D-A368-FF33D8F9DC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CDA9-45CB-4B07-9773-E24F134EE6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2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4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5198-8069-4DE2-BB9E-8AC1882778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BBD5-1602-43D4-B24D-A089B63241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1F0B-F771-4010-817A-A90794863A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494A-3E19-4042-BDF2-21866DBAE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1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6AEA-6897-4B89-A998-EE709E8DB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29-9F68-4FE9-AF8A-6C7B30CE1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62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CA76-0C0E-489C-AF61-7072BDB9B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89F0-B049-49B8-8CF6-A4E9B1CD4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2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EA90-F01B-4CEE-9A6F-33CA30418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0178-27D4-45A7-BB56-6845AD9DBB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62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66E5-9262-46BB-A420-148A1BEFF4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A5E4-214E-433C-9612-3B60B1D969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AE19-924F-41CE-ABFC-34F350564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C51B-DF81-4CEC-940A-C4B779EF4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13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8743-0005-4100-9F7A-0E43054A6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69D1-9BE0-4F43-B7C5-370727E7F5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7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47D8-BDB2-4826-A952-FE5BDFDE29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327C-CB76-43FE-A791-6A0BA14D38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DE9-3D69-498E-9214-F0940F8E2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653F-B685-4440-ABCC-655FD8D2E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7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AE34-4A41-4B8D-A368-FF33D8F9DC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CDA9-45CB-4B07-9773-E24F134EE6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69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5198-8069-4DE2-BB9E-8AC1882778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BBD5-1602-43D4-B24D-A089B63241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50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1F0B-F771-4010-817A-A90794863A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494A-3E19-4042-BDF2-21866DBAE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1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6AEA-6897-4B89-A998-EE709E8DB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29-9F68-4FE9-AF8A-6C7B30CE1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50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CA76-0C0E-489C-AF61-7072BDB9B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89F0-B049-49B8-8CF6-A4E9B1CD4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0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EA90-F01B-4CEE-9A6F-33CA30418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0178-27D4-45A7-BB56-6845AD9DBB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15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66E5-9262-46BB-A420-148A1BEFF4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A5E4-214E-433C-9612-3B60B1D969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9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AE19-924F-41CE-ABFC-34F350564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C51B-DF81-4CEC-940A-C4B779EF4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2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8743-0005-4100-9F7A-0E43054A6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69D1-9BE0-4F43-B7C5-370727E7F5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88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47D8-BDB2-4826-A952-FE5BDFDE29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327C-CB76-43FE-A791-6A0BA14D38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7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DE9-3D69-498E-9214-F0940F8E2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653F-B685-4440-ABCC-655FD8D2E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44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AE34-4A41-4B8D-A368-FF33D8F9DC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CDA9-45CB-4B07-9773-E24F134EE6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51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5198-8069-4DE2-BB9E-8AC1882778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BBD5-1602-43D4-B24D-A089B63241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3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1F0B-F771-4010-817A-A90794863A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494A-3E19-4042-BDF2-21866DBAE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03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6AEA-6897-4B89-A998-EE709E8DB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29-9F68-4FE9-AF8A-6C7B30CE1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0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CA76-0C0E-489C-AF61-7072BDB9B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89F0-B049-49B8-8CF6-A4E9B1CD4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13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EA90-F01B-4CEE-9A6F-33CA30418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0178-27D4-45A7-BB56-6845AD9DBB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4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66E5-9262-46BB-A420-148A1BEFF4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A5E4-214E-433C-9612-3B60B1D969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59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AE19-924F-41CE-ABFC-34F350564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C51B-DF81-4CEC-940A-C4B779EF4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97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8743-0005-4100-9F7A-0E43054A6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69D1-9BE0-4F43-B7C5-370727E7F5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0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18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47D8-BDB2-4826-A952-FE5BDFDE29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327C-CB76-43FE-A791-6A0BA14D38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05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DE9-3D69-498E-9214-F0940F8E2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653F-B685-4440-ABCC-655FD8D2E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22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AE34-4A41-4B8D-A368-FF33D8F9DC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CDA9-45CB-4B07-9773-E24F134EE6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5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5198-8069-4DE2-BB9E-8AC1882778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BBD5-1602-43D4-B24D-A089B63241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5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1F0B-F771-4010-817A-A90794863A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494A-3E19-4042-BDF2-21866DBAE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15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6AEA-6897-4B89-A998-EE709E8DB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29-9F68-4FE9-AF8A-6C7B30CE1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6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1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AAFA-6494-47F8-822F-8B5AD22B003D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04ED-4FC0-4FA2-ACE6-88FE53543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763B8-8854-4CCE-AD70-A9CF91C62A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BAB5D-33F1-4838-818B-CA1DDD5F1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763B8-8854-4CCE-AD70-A9CF91C62A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BAB5D-33F1-4838-818B-CA1DDD5F1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0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763B8-8854-4CCE-AD70-A9CF91C62A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BAB5D-33F1-4838-818B-CA1DDD5F1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763B8-8854-4CCE-AD70-A9CF91C62A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BAB5D-33F1-4838-818B-CA1DDD5F1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0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http://img1.liveinternet.ru/images/attach/c/0/52/834/52834675_10230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/>
          <a:stretch>
            <a:fillRect/>
          </a:stretch>
        </p:blipFill>
        <p:spPr>
          <a:xfrm>
            <a:off x="4356100" y="3211513"/>
            <a:ext cx="4792663" cy="4052887"/>
          </a:xfrm>
        </p:spPr>
      </p:pic>
      <p:pic>
        <p:nvPicPr>
          <p:cNvPr id="512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-238125"/>
            <a:ext cx="5334001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-93663"/>
            <a:ext cx="47879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3219450"/>
            <a:ext cx="4803776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Объект 2"/>
          <p:cNvSpPr txBox="1">
            <a:spLocks/>
          </p:cNvSpPr>
          <p:nvPr/>
        </p:nvSpPr>
        <p:spPr bwMode="auto">
          <a:xfrm>
            <a:off x="1714500" y="2714625"/>
            <a:ext cx="6357938" cy="928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Dress right !</a:t>
            </a:r>
            <a:endParaRPr lang="ru-RU" sz="54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53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85693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132138" y="3860800"/>
            <a:ext cx="4597400" cy="18113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What we wear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158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5889"/>
            <a:ext cx="8964487" cy="17289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Clothes</a:t>
            </a:r>
            <a:endParaRPr lang="ru-RU" sz="54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6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13" t="24788" r="43700" b="9381"/>
          <a:stretch/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88" t="16384" r="54725" b="19185"/>
          <a:stretch/>
        </p:blipFill>
        <p:spPr>
          <a:xfrm>
            <a:off x="395536" y="0"/>
            <a:ext cx="66967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5295236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>
                <a:solidFill>
                  <a:srgbClr val="FF0000"/>
                </a:solidFill>
              </a:rPr>
              <a:t>scarf,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trousers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3 tie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4 shirt.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288340"/>
            <a:ext cx="14325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 shoes,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jumper,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>
                <a:solidFill>
                  <a:srgbClr val="FF0000"/>
                </a:solidFill>
              </a:rPr>
              <a:t>skirt,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 </a:t>
            </a:r>
            <a:r>
              <a:rPr lang="en-US" sz="2400" dirty="0">
                <a:solidFill>
                  <a:srgbClr val="FF0000"/>
                </a:solidFill>
              </a:rPr>
              <a:t>gloves.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0"/>
            <a:ext cx="255577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 Ex 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1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2307" r="4603" b="12188"/>
          <a:stretch/>
        </p:blipFill>
        <p:spPr bwMode="auto">
          <a:xfrm>
            <a:off x="2123728" y="116632"/>
            <a:ext cx="684076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7552" y="84324"/>
            <a:ext cx="1946176" cy="69770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Clothes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31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9392"/>
            <a:ext cx="7128792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248472" cy="49006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Clothes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172272" cy="5217443"/>
          </a:xfrm>
        </p:spPr>
        <p:txBody>
          <a:bodyPr/>
          <a:lstStyle/>
          <a:p>
            <a:r>
              <a:rPr lang="en-US" sz="2400" dirty="0"/>
              <a:t>Dress- </a:t>
            </a:r>
            <a:r>
              <a:rPr lang="ru-RU" sz="2400" dirty="0"/>
              <a:t>платье</a:t>
            </a:r>
          </a:p>
          <a:p>
            <a:r>
              <a:rPr lang="en-US" sz="2400" dirty="0"/>
              <a:t>Suit/ Costume- </a:t>
            </a:r>
            <a:r>
              <a:rPr lang="ru-RU" sz="2400" dirty="0"/>
              <a:t>костюм</a:t>
            </a:r>
          </a:p>
          <a:p>
            <a:r>
              <a:rPr lang="en-US" sz="2400" dirty="0"/>
              <a:t>Sport suit/Tracksuit- </a:t>
            </a:r>
            <a:r>
              <a:rPr lang="ru-RU" sz="2400" dirty="0"/>
              <a:t>спортивный костюм</a:t>
            </a:r>
          </a:p>
          <a:p>
            <a:r>
              <a:rPr lang="en-US" sz="2400" dirty="0"/>
              <a:t>Shirt — </a:t>
            </a:r>
            <a:r>
              <a:rPr lang="ru-RU" sz="2400" dirty="0"/>
              <a:t>рубашка</a:t>
            </a:r>
          </a:p>
          <a:p>
            <a:r>
              <a:rPr lang="en-US" sz="2400" dirty="0"/>
              <a:t>T-shirt — </a:t>
            </a:r>
            <a:r>
              <a:rPr lang="ru-RU" sz="2400" dirty="0"/>
              <a:t>футболка</a:t>
            </a:r>
          </a:p>
          <a:p>
            <a:r>
              <a:rPr lang="en-US" sz="2400" dirty="0"/>
              <a:t>Tunic — </a:t>
            </a:r>
            <a:r>
              <a:rPr lang="ru-RU" sz="2400" dirty="0"/>
              <a:t>туника</a:t>
            </a:r>
          </a:p>
          <a:p>
            <a:r>
              <a:rPr lang="en-US" sz="2400" dirty="0"/>
              <a:t>Blouse — </a:t>
            </a:r>
            <a:r>
              <a:rPr lang="ru-RU" sz="2400" dirty="0"/>
              <a:t>блузка</a:t>
            </a:r>
          </a:p>
          <a:p>
            <a:r>
              <a:rPr lang="en-US" sz="2400" dirty="0"/>
              <a:t>Coat — </a:t>
            </a:r>
            <a:r>
              <a:rPr lang="ru-RU" sz="2400" dirty="0"/>
              <a:t>пальто</a:t>
            </a:r>
          </a:p>
          <a:p>
            <a:r>
              <a:rPr lang="en-US" sz="2400" dirty="0"/>
              <a:t>Raincoat / slicker — </a:t>
            </a:r>
            <a:r>
              <a:rPr lang="ru-RU" sz="2400" dirty="0"/>
              <a:t>дождевик</a:t>
            </a:r>
          </a:p>
          <a:p>
            <a:r>
              <a:rPr lang="en-US" sz="2400" dirty="0"/>
              <a:t>Fur coat — </a:t>
            </a:r>
            <a:r>
              <a:rPr lang="ru-RU" sz="2400" dirty="0"/>
              <a:t>шуба</a:t>
            </a:r>
          </a:p>
          <a:p>
            <a:r>
              <a:rPr lang="en-US" sz="2400" dirty="0"/>
              <a:t>Sheepskin coat — </a:t>
            </a:r>
            <a:r>
              <a:rPr lang="ru-RU" sz="2400" dirty="0"/>
              <a:t>дубленка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5976664"/>
          </a:xfrm>
        </p:spPr>
        <p:txBody>
          <a:bodyPr/>
          <a:lstStyle/>
          <a:p>
            <a:r>
              <a:rPr lang="en-US" sz="2400" dirty="0"/>
              <a:t>Vest \Waistcoat — </a:t>
            </a:r>
            <a:r>
              <a:rPr lang="ru-RU" sz="2400" dirty="0"/>
              <a:t>жилет</a:t>
            </a:r>
          </a:p>
          <a:p>
            <a:r>
              <a:rPr lang="en-US" sz="2400" dirty="0"/>
              <a:t>Top	</a:t>
            </a:r>
            <a:r>
              <a:rPr lang="ru-RU" sz="2400" dirty="0" smtClean="0"/>
              <a:t>-топ</a:t>
            </a:r>
            <a:endParaRPr lang="ru-RU" sz="2400" dirty="0"/>
          </a:p>
          <a:p>
            <a:r>
              <a:rPr lang="en-US" sz="2400" dirty="0"/>
              <a:t>Cloak — </a:t>
            </a:r>
            <a:r>
              <a:rPr lang="ru-RU" sz="2400" dirty="0"/>
              <a:t>плащ (накидка), мантия</a:t>
            </a:r>
          </a:p>
          <a:p>
            <a:r>
              <a:rPr lang="en-US" sz="2400" dirty="0"/>
              <a:t>Down-padded coat — </a:t>
            </a:r>
            <a:r>
              <a:rPr lang="ru-RU" sz="2400" dirty="0"/>
              <a:t>пуховик</a:t>
            </a:r>
          </a:p>
          <a:p>
            <a:r>
              <a:rPr lang="en-US" sz="2400" dirty="0"/>
              <a:t>Jacket — </a:t>
            </a:r>
            <a:r>
              <a:rPr lang="ru-RU" sz="2400" dirty="0"/>
              <a:t>пиджак\ (амер.) любая куртка</a:t>
            </a:r>
          </a:p>
          <a:p>
            <a:r>
              <a:rPr lang="en-US" sz="2400" dirty="0"/>
              <a:t>Leather jacket — </a:t>
            </a:r>
            <a:r>
              <a:rPr lang="ru-RU" sz="2400" dirty="0"/>
              <a:t>кожаная куртка</a:t>
            </a:r>
          </a:p>
          <a:p>
            <a:r>
              <a:rPr lang="en-US" sz="2400" dirty="0"/>
              <a:t>Parka — </a:t>
            </a:r>
            <a:r>
              <a:rPr lang="ru-RU" sz="2400" dirty="0"/>
              <a:t>парка</a:t>
            </a:r>
          </a:p>
          <a:p>
            <a:r>
              <a:rPr lang="en-US" sz="2400" dirty="0"/>
              <a:t>Anorak	</a:t>
            </a:r>
            <a:r>
              <a:rPr lang="ru-RU" sz="2400" dirty="0"/>
              <a:t>анорак (ветровка)</a:t>
            </a:r>
          </a:p>
          <a:p>
            <a:r>
              <a:rPr lang="en-US" sz="2400" dirty="0"/>
              <a:t>Blazer	</a:t>
            </a:r>
            <a:r>
              <a:rPr lang="ru-RU" sz="2400" dirty="0"/>
              <a:t>блейзер</a:t>
            </a:r>
          </a:p>
          <a:p>
            <a:r>
              <a:rPr lang="en-US" sz="2400" dirty="0"/>
              <a:t>Skirt — </a:t>
            </a:r>
            <a:r>
              <a:rPr lang="ru-RU" sz="2400" dirty="0"/>
              <a:t>юбка</a:t>
            </a:r>
          </a:p>
          <a:p>
            <a:r>
              <a:rPr lang="en-US" sz="2400" dirty="0"/>
              <a:t>Apron	</a:t>
            </a:r>
            <a:r>
              <a:rPr lang="ru-RU" sz="2400" dirty="0"/>
              <a:t>передник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4370" y="980728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6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844824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63691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4370" y="3074803"/>
            <a:ext cx="92130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57301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2506" y="3936766"/>
            <a:ext cx="97118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4370" y="4437112"/>
            <a:ext cx="92130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0336" y="4797152"/>
            <a:ext cx="23594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5500" y="5661248"/>
            <a:ext cx="11245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6049712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879393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1275377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170080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2534743"/>
            <a:ext cx="14803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7556" y="2923207"/>
            <a:ext cx="8605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375674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52864" y="461713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52864" y="4977172"/>
            <a:ext cx="9592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56448" y="5462079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589237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00192" y="637960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476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16288" cy="5433467"/>
          </a:xfrm>
        </p:spPr>
        <p:txBody>
          <a:bodyPr/>
          <a:lstStyle/>
          <a:p>
            <a:r>
              <a:rPr lang="en-US" sz="2400" dirty="0"/>
              <a:t>Suit /Costume— </a:t>
            </a:r>
            <a:r>
              <a:rPr lang="ru-RU" sz="2400" dirty="0"/>
              <a:t>костюм </a:t>
            </a:r>
          </a:p>
          <a:p>
            <a:r>
              <a:rPr lang="en-US" sz="2400" dirty="0"/>
              <a:t>Pullover / sweater / jumper- </a:t>
            </a:r>
            <a:r>
              <a:rPr lang="ru-RU" sz="2400" dirty="0"/>
              <a:t>пуловер, </a:t>
            </a:r>
            <a:r>
              <a:rPr lang="en-US" sz="2400" dirty="0"/>
              <a:t>c</a:t>
            </a:r>
            <a:r>
              <a:rPr lang="ru-RU" sz="2400" dirty="0" err="1"/>
              <a:t>витер</a:t>
            </a:r>
            <a:r>
              <a:rPr lang="ru-RU" sz="2400" dirty="0"/>
              <a:t>/джемпер</a:t>
            </a:r>
          </a:p>
          <a:p>
            <a:r>
              <a:rPr lang="en-US" sz="2400" dirty="0"/>
              <a:t>Cardigan — </a:t>
            </a:r>
            <a:r>
              <a:rPr lang="ru-RU" sz="2400" dirty="0"/>
              <a:t>кардиган </a:t>
            </a:r>
          </a:p>
          <a:p>
            <a:r>
              <a:rPr lang="en-US" sz="2400" dirty="0"/>
              <a:t>Hoodie — «</a:t>
            </a:r>
            <a:r>
              <a:rPr lang="ru-RU" sz="2400" dirty="0"/>
              <a:t>худи», трикотажная кофта с капюшоном</a:t>
            </a:r>
          </a:p>
          <a:p>
            <a:r>
              <a:rPr lang="en-US" sz="2400" dirty="0"/>
              <a:t>Sleeveless jacket — </a:t>
            </a:r>
            <a:r>
              <a:rPr lang="ru-RU" sz="2400" dirty="0"/>
              <a:t>безрукавка</a:t>
            </a:r>
          </a:p>
          <a:p>
            <a:r>
              <a:rPr lang="en-US" sz="2400" dirty="0"/>
              <a:t>Sweat-shirt- </a:t>
            </a:r>
            <a:r>
              <a:rPr lang="ru-RU" sz="2400" dirty="0"/>
              <a:t>толстовка без капюшона, </a:t>
            </a:r>
            <a:r>
              <a:rPr lang="ru-RU" sz="2400" dirty="0" smtClean="0"/>
              <a:t>фуфайка</a:t>
            </a:r>
          </a:p>
          <a:p>
            <a:r>
              <a:rPr lang="en-US" sz="2400" dirty="0"/>
              <a:t>Trousers (</a:t>
            </a:r>
            <a:r>
              <a:rPr lang="ru-RU" sz="2400" dirty="0"/>
              <a:t>брит.) / </a:t>
            </a:r>
            <a:r>
              <a:rPr lang="en-US" sz="2400" dirty="0"/>
              <a:t>pants (</a:t>
            </a:r>
            <a:r>
              <a:rPr lang="ru-RU" sz="2400" dirty="0"/>
              <a:t>амер.)-классические брюки</a:t>
            </a:r>
          </a:p>
          <a:p>
            <a:r>
              <a:rPr lang="en-US" sz="2400" dirty="0"/>
              <a:t>Jeans — </a:t>
            </a:r>
            <a:r>
              <a:rPr lang="ru-RU" sz="2400" dirty="0"/>
              <a:t>джинсы</a:t>
            </a:r>
          </a:p>
          <a:p>
            <a:r>
              <a:rPr lang="en-US" sz="2400" dirty="0"/>
              <a:t>Shorts — </a:t>
            </a:r>
            <a:r>
              <a:rPr lang="ru-RU" sz="2400" dirty="0"/>
              <a:t>шорты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042792" cy="5577483"/>
          </a:xfrm>
        </p:spPr>
        <p:txBody>
          <a:bodyPr/>
          <a:lstStyle/>
          <a:p>
            <a:r>
              <a:rPr lang="en-US" dirty="0" smtClean="0"/>
              <a:t>Swim </a:t>
            </a:r>
            <a:r>
              <a:rPr lang="en-US" dirty="0"/>
              <a:t>trunks- </a:t>
            </a:r>
            <a:r>
              <a:rPr lang="ru-RU" dirty="0"/>
              <a:t>плавки</a:t>
            </a:r>
          </a:p>
          <a:p>
            <a:r>
              <a:rPr lang="en-US" dirty="0"/>
              <a:t>Swimsuit/swimming dress/swim costume- </a:t>
            </a:r>
            <a:r>
              <a:rPr lang="ru-RU" dirty="0" smtClean="0"/>
              <a:t>купальник</a:t>
            </a:r>
          </a:p>
          <a:p>
            <a:r>
              <a:rPr lang="en-US" dirty="0" smtClean="0"/>
              <a:t>Dressing </a:t>
            </a:r>
            <a:r>
              <a:rPr lang="en-US" dirty="0"/>
              <a:t>gown — </a:t>
            </a:r>
            <a:r>
              <a:rPr lang="ru-RU" dirty="0"/>
              <a:t>домашний халат</a:t>
            </a:r>
          </a:p>
          <a:p>
            <a:r>
              <a:rPr lang="en-US" dirty="0"/>
              <a:t>Hospital gown — </a:t>
            </a:r>
            <a:r>
              <a:rPr lang="ru-RU" dirty="0"/>
              <a:t>больничный халат</a:t>
            </a:r>
          </a:p>
          <a:p>
            <a:r>
              <a:rPr lang="en-US" dirty="0"/>
              <a:t>Nightdress — </a:t>
            </a:r>
            <a:r>
              <a:rPr lang="ru-RU" dirty="0"/>
              <a:t>ночная сорочка </a:t>
            </a:r>
            <a:r>
              <a:rPr lang="en-US" dirty="0"/>
              <a:t>nightie (</a:t>
            </a:r>
            <a:r>
              <a:rPr lang="ru-RU" dirty="0"/>
              <a:t>сокращённо)</a:t>
            </a:r>
          </a:p>
          <a:p>
            <a:r>
              <a:rPr lang="en-US" dirty="0" err="1"/>
              <a:t>Pyjamas</a:t>
            </a:r>
            <a:r>
              <a:rPr lang="en-US" dirty="0"/>
              <a:t> — </a:t>
            </a:r>
            <a:r>
              <a:rPr lang="ru-RU" dirty="0"/>
              <a:t>пижама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792" y="764704"/>
            <a:ext cx="179397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654" y="1199688"/>
            <a:ext cx="348129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8650" y="1988840"/>
            <a:ext cx="136420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653" y="2492896"/>
            <a:ext cx="92812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0672" y="4005064"/>
            <a:ext cx="173707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77150" y="4509120"/>
            <a:ext cx="172819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8652" y="5157192"/>
            <a:ext cx="297724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3900" y="602128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298" y="6497551"/>
            <a:ext cx="94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61450" y="584684"/>
            <a:ext cx="181480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61450" y="1199688"/>
            <a:ext cx="3038942" cy="789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46200" y="2969332"/>
            <a:ext cx="2766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3825044"/>
            <a:ext cx="3024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01692" y="4850288"/>
            <a:ext cx="2350628" cy="66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83682" y="5841268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Headgear/Headdress/Headwear-</a:t>
            </a:r>
            <a:r>
              <a:rPr lang="ru-RU" dirty="0"/>
              <a:t>Головной убор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824536" cy="4525963"/>
          </a:xfrm>
        </p:spPr>
        <p:txBody>
          <a:bodyPr/>
          <a:lstStyle/>
          <a:p>
            <a:r>
              <a:rPr lang="en-US" dirty="0"/>
              <a:t>Beret — </a:t>
            </a:r>
            <a:r>
              <a:rPr lang="ru-RU" dirty="0"/>
              <a:t>берет</a:t>
            </a:r>
          </a:p>
          <a:p>
            <a:r>
              <a:rPr lang="en-US" dirty="0"/>
              <a:t>Cap — </a:t>
            </a:r>
            <a:r>
              <a:rPr lang="ru-RU" dirty="0"/>
              <a:t>кепка, фуражка</a:t>
            </a:r>
          </a:p>
          <a:p>
            <a:r>
              <a:rPr lang="en-US" dirty="0"/>
              <a:t>baseball </a:t>
            </a:r>
            <a:r>
              <a:rPr lang="en-US" dirty="0" smtClean="0"/>
              <a:t>cap- </a:t>
            </a:r>
            <a:r>
              <a:rPr lang="ru-RU" dirty="0" smtClean="0"/>
              <a:t>бейсболка</a:t>
            </a:r>
            <a:endParaRPr lang="ru-RU" dirty="0"/>
          </a:p>
          <a:p>
            <a:r>
              <a:rPr lang="en-US" dirty="0"/>
              <a:t>Hat — </a:t>
            </a:r>
            <a:r>
              <a:rPr lang="ru-RU" dirty="0"/>
              <a:t>шляпа, шляпка, шапка</a:t>
            </a:r>
          </a:p>
          <a:p>
            <a:r>
              <a:rPr lang="en-US" dirty="0"/>
              <a:t>Helmet — </a:t>
            </a:r>
            <a:r>
              <a:rPr lang="ru-RU" dirty="0"/>
              <a:t>шлем, каска</a:t>
            </a:r>
          </a:p>
          <a:p>
            <a:r>
              <a:rPr lang="en-US" dirty="0"/>
              <a:t>Scarf- </a:t>
            </a:r>
            <a:r>
              <a:rPr lang="ru-RU" dirty="0"/>
              <a:t>шарф</a:t>
            </a:r>
          </a:p>
          <a:p>
            <a:r>
              <a:rPr lang="en-US" dirty="0"/>
              <a:t>Gloves - </a:t>
            </a:r>
            <a:r>
              <a:rPr lang="ru-RU" dirty="0"/>
              <a:t>перчатки    </a:t>
            </a:r>
          </a:p>
          <a:p>
            <a:r>
              <a:rPr lang="en-US" dirty="0"/>
              <a:t>Mittens -</a:t>
            </a:r>
            <a:r>
              <a:rPr lang="ru-RU" dirty="0"/>
              <a:t>варежки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r>
              <a:rPr lang="en-US" dirty="0"/>
              <a:t>Socks	</a:t>
            </a:r>
            <a:r>
              <a:rPr lang="ru-RU" dirty="0"/>
              <a:t>носки</a:t>
            </a:r>
          </a:p>
          <a:p>
            <a:r>
              <a:rPr lang="en-US" dirty="0"/>
              <a:t>Stockings	</a:t>
            </a:r>
            <a:r>
              <a:rPr lang="ru-RU" dirty="0"/>
              <a:t>чулки</a:t>
            </a:r>
          </a:p>
          <a:p>
            <a:r>
              <a:rPr lang="en-US" dirty="0"/>
              <a:t>Tights - </a:t>
            </a:r>
            <a:r>
              <a:rPr lang="ru-RU" dirty="0"/>
              <a:t>колготки</a:t>
            </a:r>
          </a:p>
          <a:p>
            <a:r>
              <a:rPr lang="en-US" dirty="0"/>
              <a:t>Leggings – </a:t>
            </a:r>
            <a:r>
              <a:rPr lang="ru-RU" dirty="0" err="1"/>
              <a:t>леггинсы</a:t>
            </a:r>
            <a:r>
              <a:rPr lang="ru-RU" dirty="0"/>
              <a:t>,        </a:t>
            </a:r>
          </a:p>
          <a:p>
            <a:r>
              <a:rPr lang="en-US" dirty="0"/>
              <a:t>Drawers- </a:t>
            </a:r>
            <a:r>
              <a:rPr lang="ru-RU" dirty="0"/>
              <a:t>лосины, подштанники</a:t>
            </a:r>
          </a:p>
          <a:p>
            <a:r>
              <a:rPr lang="en-US" dirty="0" smtClean="0"/>
              <a:t>Underpants- </a:t>
            </a:r>
            <a:r>
              <a:rPr lang="ru-RU" dirty="0" smtClean="0"/>
              <a:t>кальсоны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706" y="1700808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893" y="2204864"/>
            <a:ext cx="79172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893" y="2708920"/>
            <a:ext cx="20158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1" y="321297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26" y="4149080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4725144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7411" y="5229200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0423" y="5762437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68083" y="1700808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41426" y="2204864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44306" y="2708920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3265950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3789040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5" y="4725144"/>
            <a:ext cx="172819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3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616624" cy="850106"/>
          </a:xfrm>
          <a:solidFill>
            <a:srgbClr val="FFFF00"/>
          </a:solidFill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>
                <a:solidFill>
                  <a:prstClr val="black"/>
                </a:solidFill>
                <a:ea typeface="+mn-ea"/>
                <a:cs typeface="+mn-cs"/>
              </a:rPr>
              <a:t>Footwear (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>обувь</a:t>
            </a:r>
            <a:r>
              <a:rPr lang="ru-RU" sz="4000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Boots </a:t>
            </a:r>
            <a:r>
              <a:rPr lang="en-US" dirty="0"/>
              <a:t>— </a:t>
            </a:r>
            <a:r>
              <a:rPr lang="ru-RU" dirty="0"/>
              <a:t>ботинки</a:t>
            </a:r>
          </a:p>
          <a:p>
            <a:r>
              <a:rPr lang="en-US" dirty="0"/>
              <a:t>Shoes — </a:t>
            </a:r>
            <a:r>
              <a:rPr lang="ru-RU" dirty="0"/>
              <a:t>туфли</a:t>
            </a:r>
          </a:p>
          <a:p>
            <a:r>
              <a:rPr lang="en-US" dirty="0"/>
              <a:t>High boots — </a:t>
            </a:r>
            <a:r>
              <a:rPr lang="ru-RU" dirty="0"/>
              <a:t>сапоги</a:t>
            </a:r>
          </a:p>
          <a:p>
            <a:r>
              <a:rPr lang="en-US" dirty="0"/>
              <a:t>Trainers (</a:t>
            </a:r>
            <a:r>
              <a:rPr lang="ru-RU" dirty="0"/>
              <a:t>брит</a:t>
            </a:r>
            <a:r>
              <a:rPr lang="ru-RU" dirty="0" smtClean="0"/>
              <a:t>.)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sport shoes</a:t>
            </a:r>
            <a:r>
              <a:rPr lang="en-US" dirty="0"/>
              <a:t>/ sneakers (</a:t>
            </a:r>
            <a:r>
              <a:rPr lang="ru-RU" dirty="0"/>
              <a:t>амер.) — кроссовки</a:t>
            </a:r>
          </a:p>
          <a:p>
            <a:r>
              <a:rPr lang="ru-RU" dirty="0"/>
              <a:t>(</a:t>
            </a:r>
            <a:r>
              <a:rPr lang="en-US" dirty="0"/>
              <a:t>High\Low) heeled shoes /High heels— </a:t>
            </a:r>
            <a:r>
              <a:rPr lang="ru-RU" dirty="0"/>
              <a:t>туфли на каблуках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5004048" cy="4525963"/>
          </a:xfrm>
        </p:spPr>
        <p:txBody>
          <a:bodyPr/>
          <a:lstStyle/>
          <a:p>
            <a:r>
              <a:rPr lang="en-US" dirty="0" err="1"/>
              <a:t>Flatshoes</a:t>
            </a:r>
            <a:r>
              <a:rPr lang="en-US" dirty="0"/>
              <a:t>/Slippers – </a:t>
            </a:r>
            <a:r>
              <a:rPr lang="ru-RU" dirty="0"/>
              <a:t>тапочки, шлепки</a:t>
            </a:r>
          </a:p>
          <a:p>
            <a:r>
              <a:rPr lang="en-US" dirty="0"/>
              <a:t>Sandals- </a:t>
            </a:r>
            <a:r>
              <a:rPr lang="ru-RU" dirty="0"/>
              <a:t>сандалии</a:t>
            </a:r>
          </a:p>
          <a:p>
            <a:r>
              <a:rPr lang="en-US" dirty="0" smtClean="0"/>
              <a:t>Wellingtons-</a:t>
            </a:r>
            <a:r>
              <a:rPr lang="ru-RU" dirty="0" smtClean="0"/>
              <a:t>резиновые </a:t>
            </a:r>
            <a:r>
              <a:rPr lang="ru-RU" dirty="0"/>
              <a:t>сапоги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59" y="1700808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13455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8151" y="2708920"/>
            <a:ext cx="159762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212976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653136"/>
            <a:ext cx="28083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63283" y="1700808"/>
            <a:ext cx="267301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7115" y="2564904"/>
            <a:ext cx="121701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7115" y="3186479"/>
            <a:ext cx="19221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9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328592" cy="562074"/>
          </a:xfrm>
          <a:solidFill>
            <a:srgbClr val="FFFF00"/>
          </a:solidFill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Accessories- </a:t>
            </a: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>аксессуары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172272" cy="5001419"/>
          </a:xfrm>
        </p:spPr>
        <p:txBody>
          <a:bodyPr/>
          <a:lstStyle/>
          <a:p>
            <a:r>
              <a:rPr lang="en-US" dirty="0" smtClean="0"/>
              <a:t>umbrella</a:t>
            </a:r>
            <a:r>
              <a:rPr lang="en-US" dirty="0"/>
              <a:t>	</a:t>
            </a:r>
            <a:r>
              <a:rPr lang="ru-RU" dirty="0"/>
              <a:t>зонтик</a:t>
            </a:r>
          </a:p>
          <a:p>
            <a:r>
              <a:rPr lang="en-US" dirty="0"/>
              <a:t>sunglasses	</a:t>
            </a:r>
            <a:r>
              <a:rPr lang="ru-RU" dirty="0"/>
              <a:t>тёмные очки</a:t>
            </a:r>
          </a:p>
          <a:p>
            <a:r>
              <a:rPr lang="en-US" dirty="0"/>
              <a:t>wallet	</a:t>
            </a:r>
            <a:r>
              <a:rPr lang="ru-RU" dirty="0"/>
              <a:t>кошелёк , бумажник</a:t>
            </a:r>
          </a:p>
          <a:p>
            <a:r>
              <a:rPr lang="en-US" dirty="0"/>
              <a:t>purse	</a:t>
            </a:r>
            <a:r>
              <a:rPr lang="ru-RU" dirty="0"/>
              <a:t>женский кошелёк</a:t>
            </a:r>
          </a:p>
          <a:p>
            <a:r>
              <a:rPr lang="en-US" dirty="0"/>
              <a:t>belt	</a:t>
            </a:r>
            <a:r>
              <a:rPr lang="ru-RU" dirty="0"/>
              <a:t>ремень </a:t>
            </a:r>
          </a:p>
          <a:p>
            <a:r>
              <a:rPr lang="en-US" dirty="0"/>
              <a:t>Buckle — </a:t>
            </a:r>
            <a:r>
              <a:rPr lang="ru-RU" dirty="0"/>
              <a:t>пряжка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970784" cy="5001419"/>
          </a:xfrm>
        </p:spPr>
        <p:txBody>
          <a:bodyPr/>
          <a:lstStyle/>
          <a:p>
            <a:r>
              <a:rPr lang="en-US" dirty="0"/>
              <a:t>tie	</a:t>
            </a:r>
            <a:r>
              <a:rPr lang="ru-RU" dirty="0"/>
              <a:t>галстук</a:t>
            </a:r>
          </a:p>
          <a:p>
            <a:r>
              <a:rPr lang="en-US" dirty="0"/>
              <a:t>bow tie	</a:t>
            </a:r>
            <a:r>
              <a:rPr lang="ru-RU" dirty="0"/>
              <a:t>галстук-бабочка</a:t>
            </a:r>
          </a:p>
          <a:p>
            <a:r>
              <a:rPr lang="en-US" dirty="0"/>
              <a:t>watch	</a:t>
            </a:r>
            <a:r>
              <a:rPr lang="ru-RU" dirty="0"/>
              <a:t>часы</a:t>
            </a:r>
          </a:p>
          <a:p>
            <a:r>
              <a:rPr lang="en-US" dirty="0"/>
              <a:t>necklace	</a:t>
            </a:r>
            <a:r>
              <a:rPr lang="ru-RU" dirty="0"/>
              <a:t>ожерелье</a:t>
            </a:r>
          </a:p>
          <a:p>
            <a:r>
              <a:rPr lang="en-US" dirty="0"/>
              <a:t>bracelet	</a:t>
            </a:r>
            <a:r>
              <a:rPr lang="ru-RU" dirty="0"/>
              <a:t>браслет</a:t>
            </a:r>
          </a:p>
          <a:p>
            <a:r>
              <a:rPr lang="en-US" dirty="0"/>
              <a:t>cufflinks	</a:t>
            </a:r>
            <a:r>
              <a:rPr lang="ru-RU" dirty="0"/>
              <a:t>запонки</a:t>
            </a:r>
          </a:p>
          <a:p>
            <a:r>
              <a:rPr lang="en-US" dirty="0"/>
              <a:t>handbag	</a:t>
            </a:r>
            <a:r>
              <a:rPr lang="ru-RU" dirty="0"/>
              <a:t>сумочка</a:t>
            </a:r>
          </a:p>
          <a:p>
            <a:r>
              <a:rPr lang="en-US" dirty="0"/>
              <a:t>handkerchief	</a:t>
            </a:r>
            <a:r>
              <a:rPr lang="ru-RU" dirty="0"/>
              <a:t>носовой платок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74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651" y="341920"/>
            <a:ext cx="613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What are we going to do today?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3124645" y="1383138"/>
            <a:ext cx="2518313" cy="20561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36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2144" y="1691460"/>
            <a:ext cx="141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I think</a:t>
            </a:r>
            <a:r>
              <a:rPr lang="ru-RU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that…</a:t>
            </a:r>
            <a:endParaRPr lang="ru-RU" sz="32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91333">
            <a:off x="5706595" y="1221109"/>
            <a:ext cx="2626931" cy="198235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In my opinion</a:t>
            </a:r>
            <a:endParaRPr lang="ru-RU" sz="28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24718" y="1247265"/>
            <a:ext cx="2609795" cy="2327931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57958" y="1876125"/>
            <a:ext cx="1743317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It seems to me</a:t>
            </a:r>
            <a:r>
              <a:rPr lang="ru-RU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endParaRPr lang="ru-RU" sz="28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2587" y="3874298"/>
            <a:ext cx="4275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….we are going to…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983002" y="5229200"/>
            <a:ext cx="6160998" cy="14542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new words “Clothes”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Speak about seasons, weather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Present Simple and Present Continuous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30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418058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Military clothes- </a:t>
            </a:r>
            <a:r>
              <a:rPr lang="ru-RU" dirty="0"/>
              <a:t>военная форма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608512" cy="4929411"/>
          </a:xfrm>
        </p:spPr>
        <p:txBody>
          <a:bodyPr/>
          <a:lstStyle/>
          <a:p>
            <a:r>
              <a:rPr lang="en-US" sz="2400" dirty="0"/>
              <a:t>Full dress uniform –</a:t>
            </a:r>
            <a:r>
              <a:rPr lang="ru-RU" sz="2400" dirty="0"/>
              <a:t>парадная форма</a:t>
            </a:r>
          </a:p>
          <a:p>
            <a:r>
              <a:rPr lang="en-US" sz="2400" dirty="0"/>
              <a:t>Working dress –</a:t>
            </a:r>
            <a:r>
              <a:rPr lang="ru-RU" sz="2400" dirty="0"/>
              <a:t>роба (рабочее платье)</a:t>
            </a:r>
          </a:p>
          <a:p>
            <a:r>
              <a:rPr lang="en-US" sz="2400" dirty="0" err="1"/>
              <a:t>peakless</a:t>
            </a:r>
            <a:r>
              <a:rPr lang="en-US" sz="2400" dirty="0"/>
              <a:t> cap –</a:t>
            </a:r>
            <a:r>
              <a:rPr lang="ru-RU" sz="2400" dirty="0" err="1"/>
              <a:t>безкозырка</a:t>
            </a:r>
            <a:endParaRPr lang="ru-RU" sz="2400" dirty="0"/>
          </a:p>
          <a:p>
            <a:r>
              <a:rPr lang="en-US" sz="2400" dirty="0"/>
              <a:t>striped vest–</a:t>
            </a:r>
            <a:r>
              <a:rPr lang="ru-RU" sz="2400" dirty="0"/>
              <a:t>тельняшка</a:t>
            </a:r>
          </a:p>
          <a:p>
            <a:r>
              <a:rPr lang="en-US" sz="2400" dirty="0"/>
              <a:t>jack –</a:t>
            </a:r>
            <a:r>
              <a:rPr lang="ru-RU" sz="2400" dirty="0"/>
              <a:t>гюйс</a:t>
            </a:r>
          </a:p>
          <a:p>
            <a:r>
              <a:rPr lang="en-US" sz="2400" dirty="0"/>
              <a:t>battledress	</a:t>
            </a:r>
            <a:r>
              <a:rPr lang="ru-RU" sz="2400" dirty="0"/>
              <a:t>походное обмундирование</a:t>
            </a:r>
          </a:p>
          <a:p>
            <a:r>
              <a:rPr lang="en-US" sz="2400" dirty="0"/>
              <a:t>blouse	</a:t>
            </a:r>
            <a:r>
              <a:rPr lang="ru-RU" sz="2400" dirty="0"/>
              <a:t>гимнастерка</a:t>
            </a:r>
          </a:p>
          <a:p>
            <a:r>
              <a:rPr lang="en-US" sz="2400" dirty="0"/>
              <a:t>body armor, flak jacket	</a:t>
            </a:r>
            <a:r>
              <a:rPr lang="ru-RU" sz="2400" dirty="0"/>
              <a:t>бронежилет</a:t>
            </a:r>
          </a:p>
          <a:p>
            <a:r>
              <a:rPr lang="en-US" sz="2400" dirty="0"/>
              <a:t>breastplate	</a:t>
            </a:r>
            <a:r>
              <a:rPr lang="ru-RU" sz="2400" dirty="0"/>
              <a:t>нагрудный знак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620688"/>
            <a:ext cx="4427984" cy="5505475"/>
          </a:xfrm>
        </p:spPr>
        <p:txBody>
          <a:bodyPr/>
          <a:lstStyle/>
          <a:p>
            <a:r>
              <a:rPr lang="en-US" sz="2400" dirty="0"/>
              <a:t>camouflage	</a:t>
            </a:r>
            <a:r>
              <a:rPr lang="ru-RU" sz="2400" dirty="0"/>
              <a:t>камуфляж, маскировка</a:t>
            </a:r>
          </a:p>
          <a:p>
            <a:r>
              <a:rPr lang="en-US" sz="2400" dirty="0"/>
              <a:t>chevron	</a:t>
            </a:r>
            <a:r>
              <a:rPr lang="ru-RU" sz="2400" dirty="0"/>
              <a:t>шеврон</a:t>
            </a:r>
          </a:p>
          <a:p>
            <a:r>
              <a:rPr lang="en-US" sz="2400" dirty="0"/>
              <a:t>dress uniform	</a:t>
            </a:r>
            <a:r>
              <a:rPr lang="ru-RU" sz="2400" dirty="0"/>
              <a:t>парадный мундир</a:t>
            </a:r>
          </a:p>
          <a:p>
            <a:r>
              <a:rPr lang="en-US" sz="2400" dirty="0"/>
              <a:t>epaulet	</a:t>
            </a:r>
            <a:r>
              <a:rPr lang="ru-RU" sz="2400" dirty="0"/>
              <a:t>погон</a:t>
            </a:r>
          </a:p>
          <a:p>
            <a:r>
              <a:rPr lang="en-US" sz="2400" dirty="0"/>
              <a:t>tunic, coat	</a:t>
            </a:r>
            <a:r>
              <a:rPr lang="ru-RU" sz="2400" dirty="0"/>
              <a:t>китель</a:t>
            </a:r>
          </a:p>
          <a:p>
            <a:r>
              <a:rPr lang="en-US" sz="2400" dirty="0"/>
              <a:t>helmet, hard hat	</a:t>
            </a:r>
            <a:r>
              <a:rPr lang="ru-RU" sz="2400" dirty="0"/>
              <a:t>каска</a:t>
            </a:r>
          </a:p>
          <a:p>
            <a:r>
              <a:rPr lang="en-US" sz="2400" dirty="0"/>
              <a:t>trousers	</a:t>
            </a:r>
            <a:r>
              <a:rPr lang="ru-RU" sz="2400" dirty="0"/>
              <a:t>брюки, штаны</a:t>
            </a:r>
          </a:p>
          <a:p>
            <a:r>
              <a:rPr lang="en-US" sz="2400" dirty="0"/>
              <a:t>undershirt	</a:t>
            </a:r>
            <a:r>
              <a:rPr lang="ru-RU" sz="2400" dirty="0"/>
              <a:t>майка</a:t>
            </a:r>
          </a:p>
          <a:p>
            <a:r>
              <a:rPr lang="en-US" sz="2400" dirty="0"/>
              <a:t>belt	</a:t>
            </a:r>
            <a:r>
              <a:rPr lang="ru-RU" sz="2400" dirty="0"/>
              <a:t>пояс, ремень</a:t>
            </a:r>
          </a:p>
          <a:p>
            <a:r>
              <a:rPr lang="en-US" sz="2400" dirty="0"/>
              <a:t>socks	</a:t>
            </a:r>
            <a:r>
              <a:rPr lang="ru-RU" sz="2400" dirty="0"/>
              <a:t>носки</a:t>
            </a:r>
          </a:p>
          <a:p>
            <a:r>
              <a:rPr lang="en-US" sz="2400" dirty="0"/>
              <a:t>boots	</a:t>
            </a:r>
            <a:r>
              <a:rPr lang="ru-RU" sz="2400" dirty="0"/>
              <a:t>сапоги, ботинки</a:t>
            </a:r>
          </a:p>
          <a:p>
            <a:r>
              <a:rPr lang="en-US" sz="2400" dirty="0"/>
              <a:t>head gear	</a:t>
            </a:r>
            <a:r>
              <a:rPr lang="ru-RU" sz="2400" dirty="0"/>
              <a:t>головной убор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625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Let`s play!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8326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19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16" y="126478"/>
            <a:ext cx="878497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What clothes is suitable when it is cold/hot/rainy/sunny?</a:t>
            </a:r>
            <a:endParaRPr lang="ru-RU" sz="3600" b="1" dirty="0"/>
          </a:p>
        </p:txBody>
      </p:sp>
      <p:pic>
        <p:nvPicPr>
          <p:cNvPr id="3074" name="Picture 2" descr="C:\Users\izotovaon\Desktop\iDRHZPW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01008"/>
            <a:ext cx="1998462" cy="1656184"/>
          </a:xfrm>
          <a:prstGeom prst="rect">
            <a:avLst/>
          </a:prstGeom>
          <a:noFill/>
        </p:spPr>
      </p:pic>
      <p:pic>
        <p:nvPicPr>
          <p:cNvPr id="3075" name="Picture 3" descr="C:\Users\izotovaon\Desktop\iLRGH5Y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1673031" cy="2220838"/>
          </a:xfrm>
          <a:prstGeom prst="rect">
            <a:avLst/>
          </a:prstGeom>
          <a:noFill/>
        </p:spPr>
      </p:pic>
      <p:pic>
        <p:nvPicPr>
          <p:cNvPr id="3076" name="Picture 4" descr="C:\Users\izotovaon\Desktop\iW9WX7A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16832"/>
            <a:ext cx="1794730" cy="1140718"/>
          </a:xfrm>
          <a:prstGeom prst="rect">
            <a:avLst/>
          </a:prstGeom>
          <a:noFill/>
        </p:spPr>
      </p:pic>
      <p:pic>
        <p:nvPicPr>
          <p:cNvPr id="3077" name="Picture 5" descr="C:\Users\izotovaon\Desktop\iYVSPA6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72816"/>
            <a:ext cx="2700300" cy="1800200"/>
          </a:xfrm>
          <a:prstGeom prst="rect">
            <a:avLst/>
          </a:prstGeom>
          <a:noFill/>
        </p:spPr>
      </p:pic>
      <p:pic>
        <p:nvPicPr>
          <p:cNvPr id="3078" name="Picture 6" descr="C:\Users\izotovaon\Desktop\i0746E7X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1658516" cy="2392090"/>
          </a:xfrm>
          <a:prstGeom prst="rect">
            <a:avLst/>
          </a:prstGeom>
          <a:noFill/>
        </p:spPr>
      </p:pic>
      <p:pic>
        <p:nvPicPr>
          <p:cNvPr id="3079" name="Picture 7" descr="C:\Users\izotovaon\Desktop\i9MLOZQN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013176"/>
            <a:ext cx="1630824" cy="1500758"/>
          </a:xfrm>
          <a:prstGeom prst="rect">
            <a:avLst/>
          </a:prstGeom>
          <a:noFill/>
        </p:spPr>
      </p:pic>
      <p:pic>
        <p:nvPicPr>
          <p:cNvPr id="3080" name="Picture 8" descr="C:\Users\izotovaon\Desktop\i5MXBV2V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5013176"/>
            <a:ext cx="2143125" cy="1428750"/>
          </a:xfrm>
          <a:prstGeom prst="rect">
            <a:avLst/>
          </a:prstGeom>
          <a:noFill/>
        </p:spPr>
      </p:pic>
      <p:pic>
        <p:nvPicPr>
          <p:cNvPr id="3081" name="Picture 9" descr="C:\Users\izotovaon\Desktop\iDMZK3KO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085184"/>
            <a:ext cx="1076325" cy="1428750"/>
          </a:xfrm>
          <a:prstGeom prst="rect">
            <a:avLst/>
          </a:prstGeom>
          <a:noFill/>
        </p:spPr>
      </p:pic>
      <p:pic>
        <p:nvPicPr>
          <p:cNvPr id="3083" name="Picture 11" descr="C:\Users\izotovaon\Desktop\i8X4GRW7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2876" y="2420888"/>
            <a:ext cx="1711124" cy="2467967"/>
          </a:xfrm>
          <a:prstGeom prst="rect">
            <a:avLst/>
          </a:prstGeom>
          <a:noFill/>
        </p:spPr>
      </p:pic>
      <p:pic>
        <p:nvPicPr>
          <p:cNvPr id="3084" name="Picture 12" descr="C:\Users\izotovaon\Desktop\i49QBPVX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581128"/>
            <a:ext cx="1840555" cy="2276872"/>
          </a:xfrm>
          <a:prstGeom prst="rect">
            <a:avLst/>
          </a:prstGeom>
          <a:noFill/>
        </p:spPr>
      </p:pic>
      <p:pic>
        <p:nvPicPr>
          <p:cNvPr id="3085" name="Picture 13" descr="C:\Users\izotovaon\Desktop\iOMCWH9DV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2276872"/>
            <a:ext cx="1897170" cy="2736304"/>
          </a:xfrm>
          <a:prstGeom prst="rect">
            <a:avLst/>
          </a:prstGeom>
          <a:noFill/>
        </p:spPr>
      </p:pic>
      <p:pic>
        <p:nvPicPr>
          <p:cNvPr id="3086" name="Picture 14" descr="C:\Users\izotovaon\Desktop\iE8JTNJJ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1268760"/>
            <a:ext cx="15049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Complete the sentences.</a:t>
            </a:r>
            <a:endParaRPr lang="ru-RU" sz="2800" b="1" u="sng" dirty="0" smtClean="0">
              <a:solidFill>
                <a:srgbClr val="FF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When it’s cold, we put on </a:t>
            </a:r>
          </a:p>
          <a:p>
            <a:pPr marL="514350" indent="-514350">
              <a:buFontTx/>
              <a:buAutoNum type="arabicPeriod"/>
            </a:pPr>
            <a:endParaRPr lang="en-US" smtClean="0"/>
          </a:p>
          <a:p>
            <a:pPr marL="514350" indent="-514350">
              <a:buFontTx/>
              <a:buAutoNum type="arabicPeriod"/>
            </a:pPr>
            <a:endParaRPr lang="en-US" smtClean="0"/>
          </a:p>
          <a:p>
            <a:pPr marL="514350" indent="-514350">
              <a:buFontTx/>
              <a:buAutoNum type="arabicPeriod"/>
            </a:pPr>
            <a:endParaRPr lang="en-US" smtClean="0"/>
          </a:p>
          <a:p>
            <a:pPr marL="514350" indent="-514350">
              <a:buFontTx/>
              <a:buAutoNum type="arabicPeriod"/>
            </a:pPr>
            <a:r>
              <a:rPr lang="en-US" smtClean="0"/>
              <a:t>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When it’s warm, we put on</a:t>
            </a:r>
          </a:p>
          <a:p>
            <a:pPr marL="514350" indent="-514350">
              <a:buFont typeface="Arial" pitchFamily="34" charset="0"/>
              <a:buNone/>
            </a:pPr>
            <a:endParaRPr lang="en-US" smtClean="0"/>
          </a:p>
          <a:p>
            <a:pPr marL="514350" indent="-514350">
              <a:buFontTx/>
              <a:buAutoNum type="arabicPeriod"/>
            </a:pPr>
            <a:endParaRPr lang="en-US" smtClean="0"/>
          </a:p>
        </p:txBody>
      </p:sp>
      <p:pic>
        <p:nvPicPr>
          <p:cNvPr id="24580" name="Рисунок 9" descr="шар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35743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 descr="пидж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97" y="2426236"/>
            <a:ext cx="1285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3" descr="джинс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57438"/>
            <a:ext cx="135731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2" descr="свит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64593"/>
            <a:ext cx="1447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7" descr="шорт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69" y="4799113"/>
            <a:ext cx="1420589" cy="12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 descr="футб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714875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1863"/>
            <a:ext cx="153814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789040"/>
            <a:ext cx="1656184" cy="576064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blouse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1656184" cy="72008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shorts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4077072"/>
            <a:ext cx="172819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T-shirt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89240"/>
            <a:ext cx="1584176" cy="792088"/>
          </a:xfrm>
          <a:prstGeom prst="rect">
            <a:avLst/>
          </a:prstGeom>
          <a:solidFill>
            <a:srgbClr val="B10F8E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boots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661248"/>
            <a:ext cx="1440160" cy="86409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jacket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93096"/>
            <a:ext cx="1584176" cy="64807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gloves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7181" y="2564904"/>
            <a:ext cx="1584176" cy="720080"/>
          </a:xfrm>
          <a:prstGeom prst="rect">
            <a:avLst/>
          </a:prstGeom>
          <a:solidFill>
            <a:srgbClr val="3AF01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scarf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663330"/>
            <a:ext cx="144016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raincoat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3284984"/>
            <a:ext cx="1512168" cy="57606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coat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5517232"/>
            <a:ext cx="172819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jumper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2636912"/>
            <a:ext cx="1800200" cy="828092"/>
          </a:xfrm>
          <a:prstGeom prst="rect">
            <a:avLst/>
          </a:prstGeom>
          <a:solidFill>
            <a:srgbClr val="2BF5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raincoat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низ 12"/>
          <p:cNvSpPr/>
          <p:nvPr/>
        </p:nvSpPr>
        <p:spPr>
          <a:xfrm>
            <a:off x="-7155" y="116632"/>
            <a:ext cx="9217024" cy="2160240"/>
          </a:xfrm>
          <a:prstGeom prst="ribb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wear …… in cold weather.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 wear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warm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weather.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3" t="54202" r="79138" b="17784"/>
          <a:stretch/>
        </p:blipFill>
        <p:spPr>
          <a:xfrm>
            <a:off x="1546414" y="0"/>
            <a:ext cx="5609022" cy="3373616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87538" y="5712718"/>
            <a:ext cx="8526774" cy="1076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etC-Italic"/>
                <a:ea typeface="+mn-ea"/>
                <a:cs typeface="+mn-cs"/>
              </a:rPr>
              <a:t>Max is wearing a long coat, a shirt and a tie. He is wearing trousers and he is holding an umbrella.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899" y="2850396"/>
            <a:ext cx="8392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i="1" dirty="0">
                <a:solidFill>
                  <a:srgbClr val="FF0000"/>
                </a:solidFill>
                <a:latin typeface="FreeSetC-Italic"/>
              </a:rPr>
              <a:t>... and a blouse. She is wearing high heels.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3373616"/>
            <a:ext cx="8820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rgbClr val="FF0000"/>
                </a:solidFill>
                <a:latin typeface="FreeSetC-Italic"/>
              </a:rPr>
              <a:t>Billy is wearing a T-shirt, shorts, socks and trainers. He is also wearing a cap and sunglasses.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07" y="4327723"/>
            <a:ext cx="8911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rgbClr val="FF0000"/>
                </a:solidFill>
                <a:latin typeface="FreeSetC-Italic"/>
              </a:rPr>
              <a:t>Oliver is wearing a thick jacket and a long scarf. He is wearing trousers and boots. He’s also wearing a hat and gloves.</a:t>
            </a:r>
          </a:p>
        </p:txBody>
      </p:sp>
    </p:spTree>
    <p:extLst>
      <p:ext uri="{BB962C8B-B14F-4D97-AF65-F5344CB8AC3E}">
        <p14:creationId xmlns:p14="http://schemas.microsoft.com/office/powerpoint/2010/main" val="6542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24217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Describe the pictures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250825" y="5516563"/>
            <a:ext cx="3816350" cy="808037"/>
          </a:xfrm>
        </p:spPr>
        <p:txBody>
          <a:bodyPr>
            <a:normAutofit fontScale="92500"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men are wearing …</a:t>
            </a: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Текст 4"/>
          <p:cNvSpPr>
            <a:spLocks noGrp="1"/>
          </p:cNvSpPr>
          <p:nvPr>
            <p:ph type="body" sz="half" idx="3"/>
          </p:nvPr>
        </p:nvSpPr>
        <p:spPr>
          <a:xfrm>
            <a:off x="5292080" y="5517232"/>
            <a:ext cx="3519488" cy="865187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girl is wearing … 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27653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3960688" cy="3600450"/>
          </a:xfrm>
        </p:spPr>
      </p:pic>
      <p:pic>
        <p:nvPicPr>
          <p:cNvPr id="27654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700808"/>
            <a:ext cx="2765425" cy="3687763"/>
          </a:xfrm>
        </p:spPr>
      </p:pic>
    </p:spTree>
    <p:extLst>
      <p:ext uri="{BB962C8B-B14F-4D97-AF65-F5344CB8AC3E}">
        <p14:creationId xmlns:p14="http://schemas.microsoft.com/office/powerpoint/2010/main" val="26053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10" y="11875"/>
            <a:ext cx="2239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SB p. 88 ex. 3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9595" y="11875"/>
            <a:ext cx="2746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Everyday English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426" y="535095"/>
            <a:ext cx="4288353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Asking about clothes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23528" y="1397000"/>
          <a:ext cx="8496944" cy="47683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48472"/>
                <a:gridCol w="4248472"/>
              </a:tblGrid>
              <a:tr h="1007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Asking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Answering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0901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What do you think of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my uniform?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3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 I look all right?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3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Does it suit me?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Courier New" pitchFamily="49" charset="0"/>
                        <a:buChar char="o"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It looks great/ fabulous on you.</a:t>
                      </a:r>
                    </a:p>
                    <a:p>
                      <a:pPr marL="457200" indent="-457200">
                        <a:buFont typeface="Courier New" pitchFamily="49" charset="0"/>
                        <a:buChar char="o"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look lovely /great!</a:t>
                      </a:r>
                    </a:p>
                    <a:p>
                      <a:pPr marL="457200" indent="-457200">
                        <a:buFont typeface="Courier New" pitchFamily="49" charset="0"/>
                        <a:buChar char="o"/>
                      </a:pP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It suits you perfectly!</a:t>
                      </a:r>
                    </a:p>
                    <a:p>
                      <a:pPr marL="457200" indent="-457200">
                        <a:buFont typeface="Courier New" pitchFamily="49" charset="0"/>
                        <a:buChar char="o"/>
                      </a:pP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I’m not sure it suits you.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1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435280" cy="400506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Hello! </a:t>
            </a:r>
          </a:p>
          <a:p>
            <a:pPr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Hello! </a:t>
            </a:r>
          </a:p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country are you visiting?</a:t>
            </a:r>
          </a:p>
          <a:p>
            <a:pPr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I am in …… now.</a:t>
            </a:r>
          </a:p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weather 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The weather is……..</a:t>
            </a:r>
          </a:p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should I wear in …..?</a:t>
            </a:r>
          </a:p>
          <a:p>
            <a:pPr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 You should wear…….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3" descr="C:\Users\1\Desktop\МОЙ 5 кл ОДЕЖДА\Страны проект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7" y="116632"/>
            <a:ext cx="42148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C:\Users\1\Desktop\МОЙ 5 кл ОДЕЖДА\Страны проек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125"/>
            <a:ext cx="3099390" cy="2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308" y="260648"/>
            <a:ext cx="4834880" cy="4900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Work in pairs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28413" y="1039044"/>
            <a:ext cx="4394708" cy="309634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  season is it?</a:t>
            </a:r>
          </a:p>
          <a:p>
            <a:r>
              <a:rPr lang="en-US" b="1" dirty="0"/>
              <a:t>What months are there in </a:t>
            </a:r>
            <a:r>
              <a:rPr lang="en-US" b="1" u="sng" dirty="0"/>
              <a:t>autumn</a:t>
            </a:r>
            <a:r>
              <a:rPr lang="en-US" b="1" dirty="0"/>
              <a:t>?</a:t>
            </a:r>
          </a:p>
          <a:p>
            <a:r>
              <a:rPr lang="en-US" b="1" dirty="0"/>
              <a:t>What is the weather like in </a:t>
            </a:r>
            <a:r>
              <a:rPr lang="en-US" b="1" u="sng" dirty="0"/>
              <a:t>autumn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What do we wear in </a:t>
            </a:r>
            <a:r>
              <a:rPr lang="en-US" b="1" u="sng" dirty="0" smtClean="0"/>
              <a:t>autumn</a:t>
            </a:r>
            <a:r>
              <a:rPr lang="en-US" b="1" dirty="0" smtClean="0"/>
              <a:t>?</a:t>
            </a:r>
            <a:endParaRPr lang="en-US" b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5242"/>
            <a:ext cx="2088232" cy="28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>
            <a:fillRect/>
          </a:stretch>
        </p:blipFill>
        <p:spPr bwMode="auto">
          <a:xfrm>
            <a:off x="1691680" y="4363869"/>
            <a:ext cx="2759008" cy="22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8" y="4363869"/>
            <a:ext cx="3178080" cy="223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124744"/>
            <a:ext cx="1949963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[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w] weather, windy, winter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] there is, there are, clothes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[æ] bad, bag, January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[u] June, July, put on.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00313"/>
            <a:ext cx="260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91064" cy="5620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Tell about yourself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My name is ….</a:t>
            </a:r>
          </a:p>
          <a:p>
            <a:r>
              <a:rPr lang="en-US" sz="3600" b="1" dirty="0" smtClean="0"/>
              <a:t>My surname is ….</a:t>
            </a:r>
          </a:p>
          <a:p>
            <a:r>
              <a:rPr lang="en-US" sz="3600" b="1" dirty="0" smtClean="0"/>
              <a:t>I am …..years old.</a:t>
            </a:r>
          </a:p>
          <a:p>
            <a:r>
              <a:rPr lang="en-US" sz="3600" b="1" dirty="0"/>
              <a:t>I`m  from  ……</a:t>
            </a:r>
            <a:endParaRPr lang="en-US" sz="3600" b="1" dirty="0" smtClean="0"/>
          </a:p>
          <a:p>
            <a:r>
              <a:rPr lang="en-US" sz="3600" b="1" dirty="0"/>
              <a:t>I'm </a:t>
            </a:r>
            <a:r>
              <a:rPr lang="en-US" sz="3600" b="1" u="sng" dirty="0" smtClean="0"/>
              <a:t>at\in</a:t>
            </a:r>
            <a:r>
              <a:rPr lang="en-US" sz="3600" b="1" dirty="0" smtClean="0"/>
              <a:t> the 5-th </a:t>
            </a:r>
            <a:r>
              <a:rPr lang="en-US" sz="3600" b="1" u="sng" dirty="0" smtClean="0"/>
              <a:t>class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There are __ seasons.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My </a:t>
            </a:r>
            <a:r>
              <a:rPr lang="en-US" sz="3600" b="1" dirty="0" err="1" smtClean="0">
                <a:solidFill>
                  <a:srgbClr val="FF0000"/>
                </a:solidFill>
              </a:rPr>
              <a:t>favourite</a:t>
            </a:r>
            <a:r>
              <a:rPr lang="en-US" sz="3600" b="1" dirty="0" smtClean="0">
                <a:solidFill>
                  <a:srgbClr val="FF0000"/>
                </a:solidFill>
              </a:rPr>
              <a:t> ______ because____.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i="1" u="sng" dirty="0" smtClean="0">
                <a:solidFill>
                  <a:srgbClr val="FF0000"/>
                </a:solidFill>
              </a:rPr>
              <a:t>In winter/summer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I usually wear____.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My </a:t>
            </a:r>
            <a:r>
              <a:rPr lang="en-US" sz="3600" b="1" dirty="0" err="1" smtClean="0">
                <a:solidFill>
                  <a:srgbClr val="FF0000"/>
                </a:solidFill>
              </a:rPr>
              <a:t>favourite</a:t>
            </a:r>
            <a:r>
              <a:rPr lang="en-US" sz="3600" b="1" dirty="0" smtClean="0">
                <a:solidFill>
                  <a:srgbClr val="FF0000"/>
                </a:solidFill>
              </a:rPr>
              <a:t> clothes is___ because it is </a:t>
            </a:r>
            <a:r>
              <a:rPr lang="en-US" sz="3600" b="1" i="1" dirty="0" smtClean="0">
                <a:solidFill>
                  <a:srgbClr val="FF0000"/>
                </a:solidFill>
              </a:rPr>
              <a:t>comfortable/nice/bright/expensive.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I think, there </a:t>
            </a:r>
            <a:r>
              <a:rPr lang="en-US" sz="3600" b="1" i="1" dirty="0">
                <a:solidFill>
                  <a:srgbClr val="FF0000"/>
                </a:solidFill>
              </a:rPr>
              <a:t>is no  bad weather, there are bad clothes</a:t>
            </a:r>
            <a:r>
              <a:rPr lang="en-US" sz="3600" b="1" i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3600" b="1" dirty="0" smtClean="0"/>
              <a:t>I </a:t>
            </a:r>
            <a:r>
              <a:rPr lang="en-US" sz="3600" b="1" dirty="0"/>
              <a:t>study at </a:t>
            </a:r>
            <a:r>
              <a:rPr lang="en-US" sz="3600" b="1" dirty="0" err="1" smtClean="0"/>
              <a:t>Kronshtadt</a:t>
            </a:r>
            <a:r>
              <a:rPr lang="en-US" sz="3600" b="1" dirty="0" smtClean="0"/>
              <a:t> Cadet </a:t>
            </a:r>
            <a:r>
              <a:rPr lang="en-US" sz="3600" b="1" dirty="0"/>
              <a:t>Naval School. </a:t>
            </a:r>
            <a:endParaRPr lang="en-US" sz="3600" b="1" dirty="0" smtClean="0"/>
          </a:p>
          <a:p>
            <a:r>
              <a:rPr lang="en-US" sz="3600" b="1" dirty="0" smtClean="0"/>
              <a:t>I like studying at our corps.</a:t>
            </a:r>
          </a:p>
          <a:p>
            <a:r>
              <a:rPr lang="en-US" sz="3600" b="1" dirty="0" smtClean="0"/>
              <a:t>I think, </a:t>
            </a:r>
            <a:r>
              <a:rPr lang="en-US" sz="3600" b="1" dirty="0"/>
              <a:t>I am a good cadet!</a:t>
            </a:r>
            <a:endParaRPr lang="en-US" sz="3600" b="1" dirty="0" smtClean="0"/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3226" t="16384" r="23226" b="14984"/>
          <a:stretch/>
        </p:blipFill>
        <p:spPr>
          <a:xfrm>
            <a:off x="6732240" y="3167373"/>
            <a:ext cx="2304256" cy="167440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26" y="1052736"/>
            <a:ext cx="2823170" cy="20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7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176464" cy="792088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295232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196752"/>
            <a:ext cx="324036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4400" b="1" dirty="0" smtClean="0"/>
              <a:t> </a:t>
            </a:r>
            <a:endParaRPr lang="ru-RU" sz="4400" b="1" dirty="0"/>
          </a:p>
        </p:txBody>
      </p:sp>
      <p:sp>
        <p:nvSpPr>
          <p:cNvPr id="5" name="Овал 4"/>
          <p:cNvSpPr/>
          <p:nvPr/>
        </p:nvSpPr>
        <p:spPr>
          <a:xfrm>
            <a:off x="179512" y="2276872"/>
            <a:ext cx="3600400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s,es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92080" y="2132856"/>
            <a:ext cx="3672408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293096"/>
            <a:ext cx="374441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293096"/>
            <a:ext cx="388843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472" y="5445224"/>
            <a:ext cx="367240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goes to school.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5445224"/>
            <a:ext cx="388843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school.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19672" y="548680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19672" y="5486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60232" y="548680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452320" y="5486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04664"/>
            <a:ext cx="1944216" cy="57606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always</a:t>
            </a:r>
            <a:endParaRPr lang="ru-RU" sz="28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707904" y="516191"/>
            <a:ext cx="936104" cy="360040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08179"/>
            <a:ext cx="2520280" cy="57606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всегда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6542" y="1412776"/>
            <a:ext cx="1872208" cy="576064"/>
          </a:xfrm>
          <a:prstGeom prst="rect">
            <a:avLst/>
          </a:prstGeom>
          <a:solidFill>
            <a:srgbClr val="3AF01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never</a:t>
            </a:r>
            <a:endParaRPr lang="ru-RU" sz="2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707904" y="1520788"/>
            <a:ext cx="936104" cy="360040"/>
          </a:xfrm>
          <a:prstGeom prst="rightArrow">
            <a:avLst/>
          </a:prstGeom>
          <a:solidFill>
            <a:srgbClr val="3AF01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28084" y="1489889"/>
            <a:ext cx="2520280" cy="576064"/>
          </a:xfrm>
          <a:prstGeom prst="rect">
            <a:avLst/>
          </a:prstGeom>
          <a:solidFill>
            <a:srgbClr val="3AF01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никогда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84102" y="2420888"/>
            <a:ext cx="2520280" cy="57606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обычно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1540" y="3429000"/>
            <a:ext cx="259228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часто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6542" y="2420888"/>
            <a:ext cx="1872208" cy="57606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usually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6542" y="3429000"/>
            <a:ext cx="187220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often</a:t>
            </a:r>
            <a:endParaRPr lang="ru-RU" sz="28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746477" y="3537012"/>
            <a:ext cx="936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682819" y="2420888"/>
            <a:ext cx="936104" cy="36004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24941" y="4361622"/>
            <a:ext cx="2592288" cy="57606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иногда</a:t>
            </a:r>
            <a:endParaRPr lang="ru-RU" sz="28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773286" y="4545124"/>
            <a:ext cx="936104" cy="360040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437112"/>
            <a:ext cx="2232248" cy="57606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sometimes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311589"/>
            <a:ext cx="2088232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776700" y="5361317"/>
            <a:ext cx="1086746" cy="36004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36436" y="5268555"/>
            <a:ext cx="2592288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6251004"/>
            <a:ext cx="2088232" cy="606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776700" y="6251004"/>
            <a:ext cx="1086746" cy="30349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6251005"/>
            <a:ext cx="2514873" cy="606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32885" y="5313330"/>
            <a:ext cx="99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now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5324" y="5218171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сейчас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21951" y="6258728"/>
            <a:ext cx="1266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Look!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96600" y="6216844"/>
            <a:ext cx="2690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Посмотрите!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3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5" grpId="0" animBg="1"/>
      <p:bldP spid="19" grpId="0" animBg="1"/>
      <p:bldP spid="22" grpId="0" animBg="1"/>
      <p:bldP spid="24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9644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27472" y="22048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buys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9468" y="280851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is drinking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660" y="32701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are walking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87446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is laughing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280" y="43651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is playing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05556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wear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51723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eats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TEST </a:t>
            </a:r>
            <a:r>
              <a:rPr lang="en-US" dirty="0" smtClean="0"/>
              <a:t>   Present Simple/Continuous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1. Her father________ (not/ to watch) TV at the moment. He _______(to sleep) because he _____(to be) tired.</a:t>
            </a:r>
          </a:p>
          <a:p>
            <a:r>
              <a:rPr lang="en-US" b="1" dirty="0"/>
              <a:t>2. Where______ your uncle ______(to work)? – He ___________(to work) at school.</a:t>
            </a:r>
          </a:p>
          <a:p>
            <a:r>
              <a:rPr lang="en-US" b="1" dirty="0"/>
              <a:t>3. ______your friend ______to do) his homework now?</a:t>
            </a:r>
          </a:p>
          <a:p>
            <a:r>
              <a:rPr lang="en-US" b="1" dirty="0"/>
              <a:t>4. When _____you usually ________(to come) home from school? – I _______(to come) at four o’clock.</a:t>
            </a:r>
          </a:p>
          <a:p>
            <a:r>
              <a:rPr lang="en-US" b="1" dirty="0"/>
              <a:t>5. My sister ____________(not/ to play) the piano now. She _____________(to play) the piano in the evening.</a:t>
            </a:r>
          </a:p>
          <a:p>
            <a:r>
              <a:rPr lang="en-US" b="1" dirty="0"/>
              <a:t>6.______you ______________(to read) a magazine and______________ (to think) about your holiday at the moment?</a:t>
            </a:r>
          </a:p>
          <a:p>
            <a:r>
              <a:rPr lang="en-US" b="1" dirty="0"/>
              <a:t>7. I ____________(to sit) in the waiting room at the dentist’s now.</a:t>
            </a:r>
          </a:p>
          <a:p>
            <a:r>
              <a:rPr lang="en-US" b="1" dirty="0"/>
              <a:t>8. When _____you________ (to listen) to the news on the radio?</a:t>
            </a:r>
          </a:p>
          <a:p>
            <a:r>
              <a:rPr lang="en-US" b="1" dirty="0"/>
              <a:t>9. ____you _______________(to play) chess now?</a:t>
            </a:r>
          </a:p>
          <a:p>
            <a:r>
              <a:rPr lang="en-US" b="1" dirty="0"/>
              <a:t>10. My father __________(not/ to work) at the shop. He _________(to be) a policeman.</a:t>
            </a:r>
          </a:p>
          <a:p>
            <a:r>
              <a:rPr lang="en-US" b="1" dirty="0"/>
              <a:t>11. Look at the sky: the clouds ____________(to move) slowly, the sun ______________(to appear) from behind the clouds, it _______________(to get) warmer.</a:t>
            </a:r>
          </a:p>
          <a:p>
            <a:r>
              <a:rPr lang="en-US" b="1" dirty="0"/>
              <a:t>12. I _________(not/ to drink) coffee in the evening. I ____________(to drink) coffee in the morning.</a:t>
            </a:r>
          </a:p>
          <a:p>
            <a:r>
              <a:rPr lang="en-US" b="1" dirty="0"/>
              <a:t>13. What ____your friend_______ (to do) now? – She _____________(to wash) the dishes.</a:t>
            </a:r>
          </a:p>
          <a:p>
            <a:r>
              <a:rPr lang="en-US" b="1" dirty="0"/>
              <a:t>14. _____your grandfather ________(to work) at this factory?- No, he ______(to be) a pensioner.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6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ANSWER-TEST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001419"/>
          </a:xfrm>
        </p:spPr>
        <p:txBody>
          <a:bodyPr>
            <a:noAutofit/>
          </a:bodyPr>
          <a:lstStyle/>
          <a:p>
            <a:r>
              <a:rPr lang="en-US" sz="2000" b="1" dirty="0"/>
              <a:t>1. </a:t>
            </a:r>
            <a:r>
              <a:rPr lang="en-US" sz="2000" b="1" dirty="0" smtClean="0"/>
              <a:t>Her father  is </a:t>
            </a:r>
            <a:r>
              <a:rPr lang="en-US" sz="2000" b="1" dirty="0"/>
              <a:t>not (isn’t) watching TV… He is sleeping because he is tired.</a:t>
            </a:r>
          </a:p>
          <a:p>
            <a:r>
              <a:rPr lang="en-US" sz="2000" b="1" dirty="0"/>
              <a:t>2. Where does your cousin work? – He works at school.</a:t>
            </a:r>
          </a:p>
          <a:p>
            <a:r>
              <a:rPr lang="en-US" sz="2000" b="1" dirty="0"/>
              <a:t>3. Is your friend doing his homework now?</a:t>
            </a:r>
          </a:p>
          <a:p>
            <a:r>
              <a:rPr lang="en-US" sz="2000" b="1" dirty="0"/>
              <a:t>4. When do you usually come home from school? – I come at four o’clock.</a:t>
            </a:r>
          </a:p>
          <a:p>
            <a:r>
              <a:rPr lang="en-US" sz="2000" b="1" dirty="0"/>
              <a:t>5. My mother is not (=isn’t) playing the piano now. She plays the piano in the evening.</a:t>
            </a:r>
          </a:p>
          <a:p>
            <a:r>
              <a:rPr lang="en-US" sz="2000" b="1" dirty="0"/>
              <a:t>6. Are you reading a magazine and thinking about your holiday at the moment?</a:t>
            </a:r>
          </a:p>
          <a:p>
            <a:r>
              <a:rPr lang="en-US" sz="2000" b="1" dirty="0"/>
              <a:t>7. I am sitting in the waiting room at the doctor’s now.</a:t>
            </a:r>
          </a:p>
          <a:p>
            <a:r>
              <a:rPr lang="en-US" sz="2000" b="1" dirty="0"/>
              <a:t>8. When do you listen to the news on the radio?</a:t>
            </a:r>
          </a:p>
          <a:p>
            <a:r>
              <a:rPr lang="en-US" sz="2000" b="1" dirty="0"/>
              <a:t>9. Are you playing chess now?</a:t>
            </a:r>
          </a:p>
          <a:p>
            <a:r>
              <a:rPr lang="en-US" sz="2000" b="1" dirty="0"/>
              <a:t>10. My uncle does not (=doesn’t) work at the shop. He </a:t>
            </a:r>
            <a:r>
              <a:rPr lang="en-US" sz="2000" b="1" dirty="0" smtClean="0"/>
              <a:t> is  </a:t>
            </a:r>
            <a:r>
              <a:rPr lang="en-US" sz="2000" b="1" dirty="0"/>
              <a:t>a policeman.</a:t>
            </a:r>
          </a:p>
          <a:p>
            <a:r>
              <a:rPr lang="en-US" sz="2000" b="1" dirty="0"/>
              <a:t>11. Look at the sky: the clouds are moving slowly, the sun is appearing from behind the clouds, it is getting warmer.</a:t>
            </a:r>
          </a:p>
          <a:p>
            <a:r>
              <a:rPr lang="en-US" sz="2000" b="1" dirty="0"/>
              <a:t>12. I do not (=don’t) drink coffee in the evening. I drink coffee in the morning.</a:t>
            </a:r>
          </a:p>
          <a:p>
            <a:r>
              <a:rPr lang="en-US" sz="2000" b="1" dirty="0"/>
              <a:t>13. What is your sister doing now? – She is washing the dishes.</a:t>
            </a:r>
          </a:p>
          <a:p>
            <a:r>
              <a:rPr lang="en-US" sz="2000" b="1" dirty="0"/>
              <a:t>14. Does your father work at this factory? No, he </a:t>
            </a:r>
            <a:r>
              <a:rPr lang="en-US" sz="2000" b="1" dirty="0" smtClean="0"/>
              <a:t>is </a:t>
            </a:r>
            <a:r>
              <a:rPr lang="en-US" sz="2000" b="1" dirty="0"/>
              <a:t>a pensioner.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33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TEST- Present Simple/Continuous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600200"/>
            <a:ext cx="8964487" cy="4689764"/>
          </a:xfrm>
        </p:spPr>
        <p:txBody>
          <a:bodyPr/>
          <a:lstStyle/>
          <a:p>
            <a:pPr algn="just"/>
            <a:r>
              <a:rPr lang="en-US" dirty="0"/>
              <a:t>My aunt Olga is tall and beautiful with long red hair and big green eyes. She always </a:t>
            </a:r>
            <a:r>
              <a:rPr lang="en-US" b="1" dirty="0"/>
              <a:t>wears/is wearing </a:t>
            </a:r>
            <a:r>
              <a:rPr lang="en-US" dirty="0"/>
              <a:t>nice clothes. Today she </a:t>
            </a:r>
            <a:r>
              <a:rPr lang="en-US" b="1" dirty="0"/>
              <a:t>wears/is wearing </a:t>
            </a:r>
            <a:r>
              <a:rPr lang="en-US" dirty="0"/>
              <a:t>a wonderful black dress. She </a:t>
            </a:r>
            <a:r>
              <a:rPr lang="en-US" b="1" dirty="0"/>
              <a:t>goes/is going </a:t>
            </a:r>
            <a:r>
              <a:rPr lang="en-US" dirty="0"/>
              <a:t>to the theatre. Olga often </a:t>
            </a:r>
            <a:r>
              <a:rPr lang="en-US" b="1" dirty="0"/>
              <a:t>goes/is going </a:t>
            </a:r>
            <a:r>
              <a:rPr lang="en-US" dirty="0"/>
              <a:t>to the theatre. She is fond of plays and </a:t>
            </a:r>
            <a:r>
              <a:rPr lang="en-US" b="1" dirty="0"/>
              <a:t>reads/is reading </a:t>
            </a:r>
            <a:r>
              <a:rPr lang="en-US" dirty="0"/>
              <a:t>a lot. She usually </a:t>
            </a:r>
            <a:r>
              <a:rPr lang="en-US" b="1" dirty="0"/>
              <a:t>helps/is helping</a:t>
            </a:r>
            <a:r>
              <a:rPr lang="en-US" dirty="0"/>
              <a:t> me with my Literature classes. It's eight o'clock now. Olga is at the theatre. She </a:t>
            </a:r>
            <a:r>
              <a:rPr lang="en-US" b="1" dirty="0"/>
              <a:t>watches/is watching </a:t>
            </a:r>
            <a:r>
              <a:rPr lang="en-US" dirty="0"/>
              <a:t>a modern play. The actors </a:t>
            </a:r>
            <a:r>
              <a:rPr lang="en-US" b="1" dirty="0" smtClean="0"/>
              <a:t>play</a:t>
            </a:r>
            <a:endParaRPr lang="ru-RU" b="1" dirty="0" smtClean="0"/>
          </a:p>
          <a:p>
            <a:pPr algn="just"/>
            <a:r>
              <a:rPr lang="en-US" b="1" dirty="0" smtClean="0"/>
              <a:t>/</a:t>
            </a:r>
            <a:r>
              <a:rPr lang="en-US" b="1" dirty="0"/>
              <a:t>are playing </a:t>
            </a:r>
            <a:r>
              <a:rPr lang="en-US" dirty="0"/>
              <a:t>well. Some people </a:t>
            </a:r>
            <a:r>
              <a:rPr lang="en-US" b="1" dirty="0"/>
              <a:t>look/are looking</a:t>
            </a:r>
            <a:r>
              <a:rPr lang="en-US" dirty="0"/>
              <a:t> at their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r>
              <a:rPr lang="en-US" dirty="0"/>
              <a:t>for the names of the actors. I </a:t>
            </a:r>
            <a:r>
              <a:rPr lang="en-US" b="1" dirty="0"/>
              <a:t>think/am thinking </a:t>
            </a:r>
            <a:r>
              <a:rPr lang="en-US" dirty="0"/>
              <a:t>my aunt will like the play.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3968" y="2075398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59832" y="2486718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9632" y="2918766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72200" y="2918766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2" y="3350947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71800" y="3787247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61554" y="4725144"/>
            <a:ext cx="191034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6710" y="5149260"/>
            <a:ext cx="198705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22333" y="5157192"/>
            <a:ext cx="18179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4288" y="5581308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06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T\F\NS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6552728" cy="5289451"/>
          </a:xfrm>
        </p:spPr>
        <p:txBody>
          <a:bodyPr/>
          <a:lstStyle/>
          <a:p>
            <a:r>
              <a:rPr lang="en-US" b="1" dirty="0" smtClean="0"/>
              <a:t>1.</a:t>
            </a:r>
            <a:r>
              <a:rPr lang="en-US" b="1" dirty="0"/>
              <a:t>	Olga is a short woman with blue eyes. </a:t>
            </a:r>
          </a:p>
          <a:p>
            <a:r>
              <a:rPr lang="en-US" b="1" dirty="0" smtClean="0"/>
              <a:t>2.</a:t>
            </a:r>
            <a:r>
              <a:rPr lang="en-US" b="1" dirty="0"/>
              <a:t>	She is always well-dressed. </a:t>
            </a:r>
          </a:p>
          <a:p>
            <a:r>
              <a:rPr lang="en-US" b="1" dirty="0" smtClean="0"/>
              <a:t>3.</a:t>
            </a:r>
            <a:r>
              <a:rPr lang="en-US" b="1" dirty="0"/>
              <a:t>	Today she is wearing rings and a bracelet. </a:t>
            </a:r>
          </a:p>
          <a:p>
            <a:r>
              <a:rPr lang="en-US" b="1" dirty="0" smtClean="0"/>
              <a:t>4.</a:t>
            </a:r>
            <a:r>
              <a:rPr lang="en-US" b="1" dirty="0"/>
              <a:t>	She's wearing a beautiful dress because she's going to the theatre. </a:t>
            </a:r>
            <a:endParaRPr lang="en-US" b="1" dirty="0" smtClean="0"/>
          </a:p>
          <a:p>
            <a:r>
              <a:rPr lang="en-US" b="1" dirty="0" smtClean="0"/>
              <a:t>5.Olga </a:t>
            </a:r>
            <a:r>
              <a:rPr lang="en-US" b="1" dirty="0"/>
              <a:t>is fond of reading. __</a:t>
            </a:r>
          </a:p>
          <a:p>
            <a:r>
              <a:rPr lang="en-US" b="1" dirty="0"/>
              <a:t>6.She's kind to her niece. __</a:t>
            </a:r>
          </a:p>
          <a:p>
            <a:r>
              <a:rPr lang="en-US" b="1" dirty="0"/>
              <a:t>7.The performance is good. __</a:t>
            </a:r>
          </a:p>
          <a:p>
            <a:r>
              <a:rPr lang="en-US" b="1" dirty="0"/>
              <a:t>8.Olga dislikes the play.__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8264" y="980728"/>
            <a:ext cx="1738536" cy="514543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1. – F;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. – T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3. – NS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4. – T;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FF0000"/>
                </a:solidFill>
              </a:rPr>
              <a:t>. – T;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. – T;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>
                <a:solidFill>
                  <a:srgbClr val="FF0000"/>
                </a:solidFill>
              </a:rPr>
              <a:t>. – T;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dirty="0">
                <a:solidFill>
                  <a:srgbClr val="FF0000"/>
                </a:solidFill>
              </a:rPr>
              <a:t>. – NS.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28300"/>
            <a:ext cx="540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Homework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79" y="3212976"/>
            <a:ext cx="2230359" cy="30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4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641" y="3429000"/>
            <a:ext cx="2625029" cy="3141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1" y="923528"/>
            <a:ext cx="450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What have we done today</a:t>
            </a:r>
            <a:r>
              <a:rPr lang="en-US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4402" y="1618714"/>
            <a:ext cx="337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44546A"/>
                </a:solidFill>
                <a:latin typeface="Georgia" panose="02040502050405020303" pitchFamily="18" charset="0"/>
              </a:rPr>
              <a:t>We have learned…</a:t>
            </a:r>
            <a:endParaRPr lang="ru-RU" sz="2400" b="1" i="1" dirty="0">
              <a:solidFill>
                <a:srgbClr val="44546A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001" y="2677987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Now I can/can’t…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553901" y="3622280"/>
            <a:ext cx="27543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i="1" dirty="0">
                <a:solidFill>
                  <a:srgbClr val="44546A"/>
                </a:solidFill>
                <a:latin typeface="Georgia" panose="02040502050405020303" pitchFamily="18" charset="0"/>
              </a:rPr>
              <a:t>Talk about</a:t>
            </a:r>
            <a:r>
              <a:rPr lang="en-US" sz="2100" b="1" i="1" dirty="0" smtClean="0">
                <a:solidFill>
                  <a:srgbClr val="44546A"/>
                </a:solidFill>
                <a:latin typeface="Georgia" panose="02040502050405020303" pitchFamily="18" charset="0"/>
              </a:rPr>
              <a:t>…</a:t>
            </a:r>
          </a:p>
          <a:p>
            <a:pPr defTabSz="685800"/>
            <a:endParaRPr lang="en-US" sz="2100" b="1" i="1" dirty="0">
              <a:solidFill>
                <a:srgbClr val="44546A"/>
              </a:solidFill>
              <a:latin typeface="Georgia" panose="02040502050405020303" pitchFamily="18" charset="0"/>
            </a:endParaRPr>
          </a:p>
          <a:p>
            <a:pPr defTabSz="685800"/>
            <a:r>
              <a:rPr lang="en-US" sz="2100" b="1" i="1" dirty="0">
                <a:solidFill>
                  <a:srgbClr val="44546A"/>
                </a:solidFill>
                <a:latin typeface="Georgia" panose="02040502050405020303" pitchFamily="18" charset="0"/>
              </a:rPr>
              <a:t>Speak about…</a:t>
            </a:r>
            <a:endParaRPr lang="ru-RU" sz="2100" b="1" i="1" dirty="0">
              <a:solidFill>
                <a:srgbClr val="44546A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901" y="116632"/>
            <a:ext cx="389030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Feedback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 words in the correct order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 algn="ctr">
              <a:buNone/>
            </a:pP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bad is weather no </a:t>
            </a:r>
            <a:r>
              <a:rPr lang="en-US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here, </a:t>
            </a:r>
          </a:p>
          <a:p>
            <a:pPr algn="ctr">
              <a:buNone/>
            </a:pPr>
            <a:r>
              <a:rPr lang="en-US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 there clothes are</a:t>
            </a:r>
            <a:endParaRPr lang="ru-RU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 bad weather, </a:t>
            </a:r>
          </a:p>
          <a:p>
            <a:pPr algn="ctr"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bad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80" y="3154800"/>
            <a:ext cx="9604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503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349753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Georgia" pitchFamily="18" charset="0"/>
              </a:rPr>
              <a:t>What day of the week is it today?</a:t>
            </a:r>
          </a:p>
          <a:p>
            <a:r>
              <a:rPr lang="en-US" sz="4000" b="1" dirty="0">
                <a:latin typeface="Georgia" pitchFamily="18" charset="0"/>
              </a:rPr>
              <a:t>What season is it now?</a:t>
            </a:r>
          </a:p>
          <a:p>
            <a:r>
              <a:rPr lang="en-US" sz="4000" b="1" dirty="0">
                <a:latin typeface="Georgia" pitchFamily="18" charset="0"/>
              </a:rPr>
              <a:t>What`s your </a:t>
            </a:r>
            <a:r>
              <a:rPr lang="en-US" sz="4000" b="1" dirty="0" err="1">
                <a:latin typeface="Georgia" pitchFamily="18" charset="0"/>
              </a:rPr>
              <a:t>favourite</a:t>
            </a:r>
            <a:r>
              <a:rPr lang="en-US" sz="4000" b="1" dirty="0">
                <a:latin typeface="Georgia" pitchFamily="18" charset="0"/>
              </a:rPr>
              <a:t> season?</a:t>
            </a:r>
          </a:p>
          <a:p>
            <a:r>
              <a:rPr lang="en-US" sz="4000" b="1" dirty="0">
                <a:latin typeface="Georgia" pitchFamily="18" charset="0"/>
              </a:rPr>
              <a:t>What`s the weather like today?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9572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486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Answer the questions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5088"/>
            <a:ext cx="8102600" cy="4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3" name="TextBox 1"/>
          <p:cNvSpPr txBox="1">
            <a:spLocks noChangeArrowheads="1"/>
          </p:cNvSpPr>
          <p:nvPr/>
        </p:nvSpPr>
        <p:spPr bwMode="auto">
          <a:xfrm>
            <a:off x="6659563" y="3789363"/>
            <a:ext cx="1657350" cy="5222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800" b="1">
                <a:solidFill>
                  <a:prstClr val="black"/>
                </a:solidFill>
              </a:rPr>
              <a:t>winter</a:t>
            </a:r>
            <a:endParaRPr lang="ru-RU" sz="2800" b="1">
              <a:solidFill>
                <a:prstClr val="black"/>
              </a:solidFill>
            </a:endParaRPr>
          </a:p>
        </p:txBody>
      </p:sp>
      <p:sp>
        <p:nvSpPr>
          <p:cNvPr id="250884" name="TextBox 2"/>
          <p:cNvSpPr txBox="1">
            <a:spLocks noChangeArrowheads="1"/>
          </p:cNvSpPr>
          <p:nvPr/>
        </p:nvSpPr>
        <p:spPr bwMode="auto">
          <a:xfrm>
            <a:off x="4500563" y="3789363"/>
            <a:ext cx="1727200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800" b="1">
                <a:solidFill>
                  <a:prstClr val="black"/>
                </a:solidFill>
              </a:rPr>
              <a:t>autumn</a:t>
            </a:r>
            <a:endParaRPr lang="ru-RU" sz="2800" b="1">
              <a:solidFill>
                <a:prstClr val="black"/>
              </a:solidFill>
            </a:endParaRPr>
          </a:p>
        </p:txBody>
      </p:sp>
      <p:sp>
        <p:nvSpPr>
          <p:cNvPr id="250885" name="TextBox 3"/>
          <p:cNvSpPr txBox="1">
            <a:spLocks noChangeArrowheads="1"/>
          </p:cNvSpPr>
          <p:nvPr/>
        </p:nvSpPr>
        <p:spPr bwMode="auto">
          <a:xfrm>
            <a:off x="539750" y="3789363"/>
            <a:ext cx="1584325" cy="5222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800" b="1">
                <a:solidFill>
                  <a:prstClr val="black"/>
                </a:solidFill>
              </a:rPr>
              <a:t>spring</a:t>
            </a:r>
            <a:endParaRPr lang="ru-RU" sz="2800" b="1">
              <a:solidFill>
                <a:prstClr val="black"/>
              </a:solidFill>
            </a:endParaRPr>
          </a:p>
        </p:txBody>
      </p:sp>
      <p:sp>
        <p:nvSpPr>
          <p:cNvPr id="250886" name="TextBox 4"/>
          <p:cNvSpPr txBox="1">
            <a:spLocks noChangeArrowheads="1"/>
          </p:cNvSpPr>
          <p:nvPr/>
        </p:nvSpPr>
        <p:spPr bwMode="auto">
          <a:xfrm>
            <a:off x="2484438" y="3789363"/>
            <a:ext cx="1727200" cy="5222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800" b="1">
                <a:solidFill>
                  <a:prstClr val="black"/>
                </a:solidFill>
              </a:rPr>
              <a:t>summer</a:t>
            </a:r>
            <a:endParaRPr lang="ru-RU" sz="2800" b="1">
              <a:solidFill>
                <a:prstClr val="black"/>
              </a:solidFill>
            </a:endParaRPr>
          </a:p>
        </p:txBody>
      </p:sp>
      <p:sp>
        <p:nvSpPr>
          <p:cNvPr id="250887" name="TextBox 5"/>
          <p:cNvSpPr txBox="1">
            <a:spLocks noChangeArrowheads="1"/>
          </p:cNvSpPr>
          <p:nvPr/>
        </p:nvSpPr>
        <p:spPr bwMode="auto">
          <a:xfrm>
            <a:off x="2699792" y="333375"/>
            <a:ext cx="3527971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</a:rPr>
              <a:t>Seasons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Months of the Year</a:t>
            </a:r>
            <a:endParaRPr lang="ru-RU" b="1" dirty="0" smtClean="0"/>
          </a:p>
        </p:txBody>
      </p:sp>
      <p:pic>
        <p:nvPicPr>
          <p:cNvPr id="2519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92375"/>
            <a:ext cx="8675688" cy="288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8352928" cy="111035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weather is…..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It is nice\bad.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2" y="1226986"/>
            <a:ext cx="8452368" cy="569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068960"/>
            <a:ext cx="24482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stormy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996952"/>
            <a:ext cx="194421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sunny \ cloudy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2996952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moony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789590"/>
            <a:ext cx="2304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rainy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789590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snowy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5789590"/>
            <a:ext cx="22322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windy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332656"/>
            <a:ext cx="1296144" cy="894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29609" y="188309"/>
            <a:ext cx="1286807" cy="936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083109"/>
            <a:ext cx="21602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hot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3885" y="1083110"/>
            <a:ext cx="173257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cold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2329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October, November are the months of the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autumn        b) winter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      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summer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has three months: March, April and 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June         b) July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            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August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Year starts in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January       b) February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   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December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months are: December, January and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September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October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            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Monday goes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Tuesday          b) Wednesday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Thursday        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What’s the weather like today?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032" y="28288"/>
            <a:ext cx="200849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Lexical Test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484784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167844" y="2564904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3592984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08304" y="4797152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5877272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1728</Words>
  <Application>Microsoft Office PowerPoint</Application>
  <PresentationFormat>Экран (4:3)</PresentationFormat>
  <Paragraphs>333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Тема Office</vt:lpstr>
      <vt:lpstr>1_Тема Office</vt:lpstr>
      <vt:lpstr>2_Тема Office</vt:lpstr>
      <vt:lpstr>3_Тема Office</vt:lpstr>
      <vt:lpstr>25_Тема Office</vt:lpstr>
      <vt:lpstr>Презентация PowerPoint</vt:lpstr>
      <vt:lpstr>Презентация PowerPoint</vt:lpstr>
      <vt:lpstr>Презентация PowerPoint</vt:lpstr>
      <vt:lpstr>Put the words in the correct order</vt:lpstr>
      <vt:lpstr>Презентация PowerPoint</vt:lpstr>
      <vt:lpstr>Презентация PowerPoint</vt:lpstr>
      <vt:lpstr>Months of the Year</vt:lpstr>
      <vt:lpstr>The weather is….. It is nice\bad.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Clothes</vt:lpstr>
      <vt:lpstr>Презентация PowerPoint</vt:lpstr>
      <vt:lpstr>Headgear/Headdress/Headwear-Головной убор</vt:lpstr>
      <vt:lpstr>Footwear (обувь)</vt:lpstr>
      <vt:lpstr>Accessories- аксессуары</vt:lpstr>
      <vt:lpstr>Military clothes- военная форма</vt:lpstr>
      <vt:lpstr>Let`s play!</vt:lpstr>
      <vt:lpstr>What clothes is suitable when it is cold/hot/rainy/sunny?</vt:lpstr>
      <vt:lpstr>Complete the sentences.</vt:lpstr>
      <vt:lpstr>Презентация PowerPoint</vt:lpstr>
      <vt:lpstr>Презентация PowerPoint</vt:lpstr>
      <vt:lpstr>Describe the pictures</vt:lpstr>
      <vt:lpstr>Презентация PowerPoint</vt:lpstr>
      <vt:lpstr>Презентация PowerPoint</vt:lpstr>
      <vt:lpstr>Work in pairs</vt:lpstr>
      <vt:lpstr>Tell about yourself</vt:lpstr>
      <vt:lpstr>Презентация PowerPoint</vt:lpstr>
      <vt:lpstr>Презентация PowerPoint</vt:lpstr>
      <vt:lpstr>Презентация PowerPoint</vt:lpstr>
      <vt:lpstr>TEST    Present Simple/Continuous</vt:lpstr>
      <vt:lpstr>ANSWER-TEST </vt:lpstr>
      <vt:lpstr>TEST- Present Simple/Continuous</vt:lpstr>
      <vt:lpstr>T\F\NS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Виктория Сергеевна</cp:lastModifiedBy>
  <cp:revision>91</cp:revision>
  <dcterms:created xsi:type="dcterms:W3CDTF">2015-02-16T12:22:18Z</dcterms:created>
  <dcterms:modified xsi:type="dcterms:W3CDTF">2020-05-02T23:22:06Z</dcterms:modified>
</cp:coreProperties>
</file>