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69" r:id="rId3"/>
    <p:sldId id="260" r:id="rId4"/>
    <p:sldId id="262" r:id="rId5"/>
    <p:sldId id="268" r:id="rId6"/>
    <p:sldId id="265" r:id="rId7"/>
    <p:sldId id="271" r:id="rId8"/>
    <p:sldId id="275" r:id="rId9"/>
    <p:sldId id="279" r:id="rId10"/>
    <p:sldId id="280" r:id="rId11"/>
    <p:sldId id="282" r:id="rId12"/>
    <p:sldId id="283" r:id="rId13"/>
    <p:sldId id="290" r:id="rId14"/>
    <p:sldId id="299" r:id="rId15"/>
    <p:sldId id="274" r:id="rId16"/>
    <p:sldId id="293" r:id="rId17"/>
    <p:sldId id="287" r:id="rId18"/>
    <p:sldId id="289" r:id="rId19"/>
    <p:sldId id="285" r:id="rId20"/>
    <p:sldId id="29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CB6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DC331-492B-42B5-BB99-8FA42BAD1ED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30B7849-4FC9-41BF-9EFF-855F9DA32786}">
      <dgm:prSet phldrT="[Текст]"/>
      <dgm:spPr/>
      <dgm:t>
        <a:bodyPr/>
        <a:lstStyle/>
        <a:p>
          <a:r>
            <a:rPr lang="en-US" b="1" smtClean="0">
              <a:solidFill>
                <a:srgbClr val="FF0000"/>
              </a:solidFill>
            </a:rPr>
            <a:t> a naval </a:t>
          </a:r>
          <a:r>
            <a:rPr lang="en-US" b="1" dirty="0" smtClean="0">
              <a:solidFill>
                <a:srgbClr val="FF0000"/>
              </a:solidFill>
            </a:rPr>
            <a:t>officer</a:t>
          </a:r>
          <a:endParaRPr lang="ru-RU" b="1" dirty="0">
            <a:solidFill>
              <a:srgbClr val="FF0000"/>
            </a:solidFill>
          </a:endParaRPr>
        </a:p>
      </dgm:t>
    </dgm:pt>
    <dgm:pt modelId="{C8F439DD-41DF-4180-A668-651159BB3DC7}" type="parTrans" cxnId="{53C61E83-1EF2-4E4F-8003-915A61F564D1}">
      <dgm:prSet/>
      <dgm:spPr/>
      <dgm:t>
        <a:bodyPr/>
        <a:lstStyle/>
        <a:p>
          <a:endParaRPr lang="ru-RU"/>
        </a:p>
      </dgm:t>
    </dgm:pt>
    <dgm:pt modelId="{457CB6FF-B5C4-4456-B238-8A61536877B7}" type="sibTrans" cxnId="{53C61E83-1EF2-4E4F-8003-915A61F564D1}">
      <dgm:prSet/>
      <dgm:spPr/>
      <dgm:t>
        <a:bodyPr/>
        <a:lstStyle/>
        <a:p>
          <a:endParaRPr lang="ru-RU"/>
        </a:p>
      </dgm:t>
    </dgm:pt>
    <dgm:pt modelId="{1C9EA0AC-53A1-4FC8-9DD8-D7B665660522}">
      <dgm:prSet/>
      <dgm:spPr/>
      <dgm:t>
        <a:bodyPr/>
        <a:lstStyle/>
        <a:p>
          <a:endParaRPr lang="ru-RU" b="1" dirty="0">
            <a:solidFill>
              <a:srgbClr val="FF0000"/>
            </a:solidFill>
          </a:endParaRPr>
        </a:p>
      </dgm:t>
    </dgm:pt>
    <dgm:pt modelId="{6CDE8D90-44C6-43DA-870F-829209A4FD05}" type="parTrans" cxnId="{947304A6-BFB8-41EF-985A-B7BF9656C86E}">
      <dgm:prSet/>
      <dgm:spPr/>
      <dgm:t>
        <a:bodyPr/>
        <a:lstStyle/>
        <a:p>
          <a:endParaRPr lang="ru-RU"/>
        </a:p>
      </dgm:t>
    </dgm:pt>
    <dgm:pt modelId="{34AC90B9-6719-47C5-BEA8-F6AC6E7DBD6A}" type="sibTrans" cxnId="{947304A6-BFB8-41EF-985A-B7BF9656C86E}">
      <dgm:prSet/>
      <dgm:spPr/>
      <dgm:t>
        <a:bodyPr/>
        <a:lstStyle/>
        <a:p>
          <a:endParaRPr lang="ru-RU"/>
        </a:p>
      </dgm:t>
    </dgm:pt>
    <dgm:pt modelId="{C1183663-D305-4C5F-9D07-BF01A354BB3D}">
      <dgm:prSet/>
      <dgm:spPr/>
      <dgm:t>
        <a:bodyPr/>
        <a:lstStyle/>
        <a:p>
          <a:endParaRPr lang="ru-RU" b="1" dirty="0">
            <a:solidFill>
              <a:srgbClr val="FF0000"/>
            </a:solidFill>
          </a:endParaRPr>
        </a:p>
      </dgm:t>
    </dgm:pt>
    <dgm:pt modelId="{0238D9A4-04E7-4CB5-A4E4-CBB643AA4931}" type="parTrans" cxnId="{DAEAB162-9A15-4D0B-A3CB-216B4A406858}">
      <dgm:prSet/>
      <dgm:spPr/>
      <dgm:t>
        <a:bodyPr/>
        <a:lstStyle/>
        <a:p>
          <a:endParaRPr lang="ru-RU"/>
        </a:p>
      </dgm:t>
    </dgm:pt>
    <dgm:pt modelId="{5D68E887-211B-4497-8E15-98C8970D5E9B}" type="sibTrans" cxnId="{DAEAB162-9A15-4D0B-A3CB-216B4A406858}">
      <dgm:prSet/>
      <dgm:spPr/>
      <dgm:t>
        <a:bodyPr/>
        <a:lstStyle/>
        <a:p>
          <a:endParaRPr lang="ru-RU"/>
        </a:p>
      </dgm:t>
    </dgm:pt>
    <dgm:pt modelId="{683A6A7D-C717-46F9-8603-973499804E65}">
      <dgm:prSet/>
      <dgm:spPr/>
      <dgm:t>
        <a:bodyPr/>
        <a:lstStyle/>
        <a:p>
          <a:endParaRPr lang="ru-RU" b="1" dirty="0">
            <a:solidFill>
              <a:srgbClr val="FF0000"/>
            </a:solidFill>
          </a:endParaRPr>
        </a:p>
      </dgm:t>
    </dgm:pt>
    <dgm:pt modelId="{209DDB00-E4E1-46EA-A048-30D9F8BA93AE}" type="parTrans" cxnId="{AB155E95-DCD1-443A-9DD8-BD1EF7C4BD56}">
      <dgm:prSet/>
      <dgm:spPr/>
      <dgm:t>
        <a:bodyPr/>
        <a:lstStyle/>
        <a:p>
          <a:endParaRPr lang="ru-RU"/>
        </a:p>
      </dgm:t>
    </dgm:pt>
    <dgm:pt modelId="{2D2D9C4C-209E-46DA-8B81-DE8CBC2AB89E}" type="sibTrans" cxnId="{AB155E95-DCD1-443A-9DD8-BD1EF7C4BD56}">
      <dgm:prSet/>
      <dgm:spPr/>
      <dgm:t>
        <a:bodyPr/>
        <a:lstStyle/>
        <a:p>
          <a:endParaRPr lang="ru-RU"/>
        </a:p>
      </dgm:t>
    </dgm:pt>
    <dgm:pt modelId="{50F5A266-B41F-415F-99F6-C287CEB94C8F}" type="pres">
      <dgm:prSet presAssocID="{CC0DC331-492B-42B5-BB99-8FA42BAD1ED7}" presName="compositeShape" presStyleCnt="0">
        <dgm:presLayoutVars>
          <dgm:dir/>
          <dgm:resizeHandles/>
        </dgm:presLayoutVars>
      </dgm:prSet>
      <dgm:spPr/>
    </dgm:pt>
    <dgm:pt modelId="{717F493F-D027-443B-A55C-AE915768737F}" type="pres">
      <dgm:prSet presAssocID="{CC0DC331-492B-42B5-BB99-8FA42BAD1ED7}" presName="pyramid" presStyleLbl="node1" presStyleIdx="0" presStyleCnt="1" custLinFactNeighborX="10697" custLinFactNeighborY="-1080"/>
      <dgm:spPr/>
    </dgm:pt>
    <dgm:pt modelId="{2500CBF2-3B16-4AB1-A77A-546E344EEBB8}" type="pres">
      <dgm:prSet presAssocID="{CC0DC331-492B-42B5-BB99-8FA42BAD1ED7}" presName="theList" presStyleCnt="0"/>
      <dgm:spPr/>
    </dgm:pt>
    <dgm:pt modelId="{491BA0BB-1C33-411B-AAAE-EE52F1136068}" type="pres">
      <dgm:prSet presAssocID="{130B7849-4FC9-41BF-9EFF-855F9DA32786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FAED9-1444-4250-870C-06AE6B4425D2}" type="pres">
      <dgm:prSet presAssocID="{130B7849-4FC9-41BF-9EFF-855F9DA32786}" presName="aSpace" presStyleCnt="0"/>
      <dgm:spPr/>
    </dgm:pt>
    <dgm:pt modelId="{C75C6239-6D4D-4F7C-990A-D19E1DEC7331}" type="pres">
      <dgm:prSet presAssocID="{C1183663-D305-4C5F-9D07-BF01A354BB3D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C2968-6A20-4C7A-B47F-B2E584B89B93}" type="pres">
      <dgm:prSet presAssocID="{C1183663-D305-4C5F-9D07-BF01A354BB3D}" presName="aSpace" presStyleCnt="0"/>
      <dgm:spPr/>
    </dgm:pt>
    <dgm:pt modelId="{3F2BD3EC-E1E9-41E3-A8D1-1897DC26018A}" type="pres">
      <dgm:prSet presAssocID="{683A6A7D-C717-46F9-8603-973499804E65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7EA10-66D3-47E3-9011-8F01E6EBB58E}" type="pres">
      <dgm:prSet presAssocID="{683A6A7D-C717-46F9-8603-973499804E65}" presName="aSpace" presStyleCnt="0"/>
      <dgm:spPr/>
    </dgm:pt>
    <dgm:pt modelId="{2BBA0A44-7090-4F83-B271-6875CE032C4F}" type="pres">
      <dgm:prSet presAssocID="{1C9EA0AC-53A1-4FC8-9DD8-D7B665660522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9338A-7A0C-4B46-BCD8-299E33CBDC54}" type="pres">
      <dgm:prSet presAssocID="{1C9EA0AC-53A1-4FC8-9DD8-D7B665660522}" presName="aSpace" presStyleCnt="0"/>
      <dgm:spPr/>
    </dgm:pt>
  </dgm:ptLst>
  <dgm:cxnLst>
    <dgm:cxn modelId="{AB155E95-DCD1-443A-9DD8-BD1EF7C4BD56}" srcId="{CC0DC331-492B-42B5-BB99-8FA42BAD1ED7}" destId="{683A6A7D-C717-46F9-8603-973499804E65}" srcOrd="2" destOrd="0" parTransId="{209DDB00-E4E1-46EA-A048-30D9F8BA93AE}" sibTransId="{2D2D9C4C-209E-46DA-8B81-DE8CBC2AB89E}"/>
    <dgm:cxn modelId="{DAEAB162-9A15-4D0B-A3CB-216B4A406858}" srcId="{CC0DC331-492B-42B5-BB99-8FA42BAD1ED7}" destId="{C1183663-D305-4C5F-9D07-BF01A354BB3D}" srcOrd="1" destOrd="0" parTransId="{0238D9A4-04E7-4CB5-A4E4-CBB643AA4931}" sibTransId="{5D68E887-211B-4497-8E15-98C8970D5E9B}"/>
    <dgm:cxn modelId="{C0857BBD-22A8-40DD-AA99-32F8EE172109}" type="presOf" srcId="{CC0DC331-492B-42B5-BB99-8FA42BAD1ED7}" destId="{50F5A266-B41F-415F-99F6-C287CEB94C8F}" srcOrd="0" destOrd="0" presId="urn:microsoft.com/office/officeart/2005/8/layout/pyramid2"/>
    <dgm:cxn modelId="{DA92133C-DE08-4972-8027-B46AB409B39C}" type="presOf" srcId="{1C9EA0AC-53A1-4FC8-9DD8-D7B665660522}" destId="{2BBA0A44-7090-4F83-B271-6875CE032C4F}" srcOrd="0" destOrd="0" presId="urn:microsoft.com/office/officeart/2005/8/layout/pyramid2"/>
    <dgm:cxn modelId="{1393CA22-3339-4CB6-A0EB-5D05667380B6}" type="presOf" srcId="{683A6A7D-C717-46F9-8603-973499804E65}" destId="{3F2BD3EC-E1E9-41E3-A8D1-1897DC26018A}" srcOrd="0" destOrd="0" presId="urn:microsoft.com/office/officeart/2005/8/layout/pyramid2"/>
    <dgm:cxn modelId="{6ED778C7-10C4-4879-A917-0A1A175038F8}" type="presOf" srcId="{130B7849-4FC9-41BF-9EFF-855F9DA32786}" destId="{491BA0BB-1C33-411B-AAAE-EE52F1136068}" srcOrd="0" destOrd="0" presId="urn:microsoft.com/office/officeart/2005/8/layout/pyramid2"/>
    <dgm:cxn modelId="{53C61E83-1EF2-4E4F-8003-915A61F564D1}" srcId="{CC0DC331-492B-42B5-BB99-8FA42BAD1ED7}" destId="{130B7849-4FC9-41BF-9EFF-855F9DA32786}" srcOrd="0" destOrd="0" parTransId="{C8F439DD-41DF-4180-A668-651159BB3DC7}" sibTransId="{457CB6FF-B5C4-4456-B238-8A61536877B7}"/>
    <dgm:cxn modelId="{947304A6-BFB8-41EF-985A-B7BF9656C86E}" srcId="{CC0DC331-492B-42B5-BB99-8FA42BAD1ED7}" destId="{1C9EA0AC-53A1-4FC8-9DD8-D7B665660522}" srcOrd="3" destOrd="0" parTransId="{6CDE8D90-44C6-43DA-870F-829209A4FD05}" sibTransId="{34AC90B9-6719-47C5-BEA8-F6AC6E7DBD6A}"/>
    <dgm:cxn modelId="{1B9DE75C-9DB0-42B3-9DFB-220C7B15990C}" type="presOf" srcId="{C1183663-D305-4C5F-9D07-BF01A354BB3D}" destId="{C75C6239-6D4D-4F7C-990A-D19E1DEC7331}" srcOrd="0" destOrd="0" presId="urn:microsoft.com/office/officeart/2005/8/layout/pyramid2"/>
    <dgm:cxn modelId="{76A02DDD-EA1F-41FB-8AEA-A045C44173F4}" type="presParOf" srcId="{50F5A266-B41F-415F-99F6-C287CEB94C8F}" destId="{717F493F-D027-443B-A55C-AE915768737F}" srcOrd="0" destOrd="0" presId="urn:microsoft.com/office/officeart/2005/8/layout/pyramid2"/>
    <dgm:cxn modelId="{E7B1E874-351D-48A0-8659-5900FAE660ED}" type="presParOf" srcId="{50F5A266-B41F-415F-99F6-C287CEB94C8F}" destId="{2500CBF2-3B16-4AB1-A77A-546E344EEBB8}" srcOrd="1" destOrd="0" presId="urn:microsoft.com/office/officeart/2005/8/layout/pyramid2"/>
    <dgm:cxn modelId="{19026634-7928-492A-856E-69EDA7DD954D}" type="presParOf" srcId="{2500CBF2-3B16-4AB1-A77A-546E344EEBB8}" destId="{491BA0BB-1C33-411B-AAAE-EE52F1136068}" srcOrd="0" destOrd="0" presId="urn:microsoft.com/office/officeart/2005/8/layout/pyramid2"/>
    <dgm:cxn modelId="{911A7F28-20D1-4FF7-BF53-7D5F89B823AE}" type="presParOf" srcId="{2500CBF2-3B16-4AB1-A77A-546E344EEBB8}" destId="{3A2FAED9-1444-4250-870C-06AE6B4425D2}" srcOrd="1" destOrd="0" presId="urn:microsoft.com/office/officeart/2005/8/layout/pyramid2"/>
    <dgm:cxn modelId="{B40DF872-97C8-4281-862D-A3FC6C546C33}" type="presParOf" srcId="{2500CBF2-3B16-4AB1-A77A-546E344EEBB8}" destId="{C75C6239-6D4D-4F7C-990A-D19E1DEC7331}" srcOrd="2" destOrd="0" presId="urn:microsoft.com/office/officeart/2005/8/layout/pyramid2"/>
    <dgm:cxn modelId="{D5B2283B-F7AB-4EE4-A960-549EEBE8B90A}" type="presParOf" srcId="{2500CBF2-3B16-4AB1-A77A-546E344EEBB8}" destId="{84CC2968-6A20-4C7A-B47F-B2E584B89B93}" srcOrd="3" destOrd="0" presId="urn:microsoft.com/office/officeart/2005/8/layout/pyramid2"/>
    <dgm:cxn modelId="{6037582D-4509-4430-B132-6E1F6EF5E264}" type="presParOf" srcId="{2500CBF2-3B16-4AB1-A77A-546E344EEBB8}" destId="{3F2BD3EC-E1E9-41E3-A8D1-1897DC26018A}" srcOrd="4" destOrd="0" presId="urn:microsoft.com/office/officeart/2005/8/layout/pyramid2"/>
    <dgm:cxn modelId="{83658764-4812-49A5-8621-5E145F49052F}" type="presParOf" srcId="{2500CBF2-3B16-4AB1-A77A-546E344EEBB8}" destId="{1327EA10-66D3-47E3-9011-8F01E6EBB58E}" srcOrd="5" destOrd="0" presId="urn:microsoft.com/office/officeart/2005/8/layout/pyramid2"/>
    <dgm:cxn modelId="{6D1D413D-D122-42AF-97C6-C96EF0CB0A19}" type="presParOf" srcId="{2500CBF2-3B16-4AB1-A77A-546E344EEBB8}" destId="{2BBA0A44-7090-4F83-B271-6875CE032C4F}" srcOrd="6" destOrd="0" presId="urn:microsoft.com/office/officeart/2005/8/layout/pyramid2"/>
    <dgm:cxn modelId="{A3284FC6-7208-44A1-9858-8987F2FBA0FF}" type="presParOf" srcId="{2500CBF2-3B16-4AB1-A77A-546E344EEBB8}" destId="{1E39338A-7A0C-4B46-BCD8-299E33CBDC5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F493F-D027-443B-A55C-AE915768737F}">
      <dsp:nvSpPr>
        <dsp:cNvPr id="0" name=""/>
        <dsp:cNvSpPr/>
      </dsp:nvSpPr>
      <dsp:spPr>
        <a:xfrm>
          <a:off x="2232261" y="0"/>
          <a:ext cx="4857402" cy="485740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BA0BB-1C33-411B-AAAE-EE52F1136068}">
      <dsp:nvSpPr>
        <dsp:cNvPr id="0" name=""/>
        <dsp:cNvSpPr/>
      </dsp:nvSpPr>
      <dsp:spPr>
        <a:xfrm>
          <a:off x="4141366" y="486214"/>
          <a:ext cx="3157311" cy="8633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>
              <a:solidFill>
                <a:srgbClr val="FF0000"/>
              </a:solidFill>
            </a:rPr>
            <a:t> a naval </a:t>
          </a:r>
          <a:r>
            <a:rPr lang="en-US" sz="3600" b="1" kern="1200" dirty="0" smtClean="0">
              <a:solidFill>
                <a:srgbClr val="FF0000"/>
              </a:solidFill>
            </a:rPr>
            <a:t>officer</a:t>
          </a:r>
          <a:endParaRPr lang="ru-RU" sz="3600" b="1" kern="1200" dirty="0">
            <a:solidFill>
              <a:srgbClr val="FF0000"/>
            </a:solidFill>
          </a:endParaRPr>
        </a:p>
      </dsp:txBody>
      <dsp:txXfrm>
        <a:off x="4183510" y="528358"/>
        <a:ext cx="3073023" cy="779039"/>
      </dsp:txXfrm>
    </dsp:sp>
    <dsp:sp modelId="{C75C6239-6D4D-4F7C-990A-D19E1DEC7331}">
      <dsp:nvSpPr>
        <dsp:cNvPr id="0" name=""/>
        <dsp:cNvSpPr/>
      </dsp:nvSpPr>
      <dsp:spPr>
        <a:xfrm>
          <a:off x="4141366" y="1457458"/>
          <a:ext cx="3157311" cy="8633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>
            <a:solidFill>
              <a:srgbClr val="FF0000"/>
            </a:solidFill>
          </a:endParaRPr>
        </a:p>
      </dsp:txBody>
      <dsp:txXfrm>
        <a:off x="4183510" y="1499602"/>
        <a:ext cx="3073023" cy="779039"/>
      </dsp:txXfrm>
    </dsp:sp>
    <dsp:sp modelId="{3F2BD3EC-E1E9-41E3-A8D1-1897DC26018A}">
      <dsp:nvSpPr>
        <dsp:cNvPr id="0" name=""/>
        <dsp:cNvSpPr/>
      </dsp:nvSpPr>
      <dsp:spPr>
        <a:xfrm>
          <a:off x="4141366" y="2428701"/>
          <a:ext cx="3157311" cy="8633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>
            <a:solidFill>
              <a:srgbClr val="FF0000"/>
            </a:solidFill>
          </a:endParaRPr>
        </a:p>
      </dsp:txBody>
      <dsp:txXfrm>
        <a:off x="4183510" y="2470845"/>
        <a:ext cx="3073023" cy="779039"/>
      </dsp:txXfrm>
    </dsp:sp>
    <dsp:sp modelId="{2BBA0A44-7090-4F83-B271-6875CE032C4F}">
      <dsp:nvSpPr>
        <dsp:cNvPr id="0" name=""/>
        <dsp:cNvSpPr/>
      </dsp:nvSpPr>
      <dsp:spPr>
        <a:xfrm>
          <a:off x="4141366" y="3399944"/>
          <a:ext cx="3157311" cy="8633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>
            <a:solidFill>
              <a:srgbClr val="FF0000"/>
            </a:solidFill>
          </a:endParaRPr>
        </a:p>
      </dsp:txBody>
      <dsp:txXfrm>
        <a:off x="4183510" y="3442088"/>
        <a:ext cx="3073023" cy="779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757D-6E8B-45D8-B35B-A981269A7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9794-8917-4EA0-AD5D-0032F06A37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4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757D-6E8B-45D8-B35B-A981269A7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9794-8917-4EA0-AD5D-0032F06A37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6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757D-6E8B-45D8-B35B-A981269A7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9794-8917-4EA0-AD5D-0032F06A37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530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42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2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0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24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60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22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45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7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757D-6E8B-45D8-B35B-A981269A7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9794-8917-4EA0-AD5D-0032F06A37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52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53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04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0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757D-6E8B-45D8-B35B-A981269A7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9794-8917-4EA0-AD5D-0032F06A37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2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757D-6E8B-45D8-B35B-A981269A7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9794-8917-4EA0-AD5D-0032F06A37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757D-6E8B-45D8-B35B-A981269A7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9794-8917-4EA0-AD5D-0032F06A37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757D-6E8B-45D8-B35B-A981269A7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9794-8917-4EA0-AD5D-0032F06A37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0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757D-6E8B-45D8-B35B-A981269A7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9794-8917-4EA0-AD5D-0032F06A37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757D-6E8B-45D8-B35B-A981269A7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9794-8917-4EA0-AD5D-0032F06A37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757D-6E8B-45D8-B35B-A981269A7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9794-8917-4EA0-AD5D-0032F06A37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2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C757D-6E8B-45D8-B35B-A981269A7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D9794-8917-4EA0-AD5D-0032F06A37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3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9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An English </a:t>
            </a:r>
            <a:r>
              <a:rPr lang="en-US" b="1" dirty="0" smtClean="0"/>
              <a:t>proverb</a:t>
            </a:r>
            <a:r>
              <a:rPr lang="ru-RU" b="1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1"/>
            <a:ext cx="8363272" cy="218883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Every man is 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 architect  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his 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fortune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2470" y="4102562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architect [</a:t>
            </a:r>
            <a:r>
              <a:rPr lang="en-US" sz="2800" b="1" dirty="0"/>
              <a:t>ˈ</a:t>
            </a:r>
            <a:r>
              <a:rPr lang="en-US" sz="2800" b="1" dirty="0" err="1"/>
              <a:t>ɑ:kɪtekt</a:t>
            </a:r>
            <a:r>
              <a:rPr lang="en-US" sz="2800" b="1" dirty="0" smtClean="0"/>
              <a:t>]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fortune  [</a:t>
            </a:r>
            <a:r>
              <a:rPr lang="en-US" sz="2800" b="1" dirty="0"/>
              <a:t>ˈ</a:t>
            </a:r>
            <a:r>
              <a:rPr lang="en-US" sz="2800" b="1" dirty="0" err="1"/>
              <a:t>fɔ:tʃən</a:t>
            </a:r>
            <a:r>
              <a:rPr lang="en-US" sz="2800" b="1" dirty="0"/>
              <a:t>]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99496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8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There are a lot of factors influence your mind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to choose a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future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career…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76059" y="1700808"/>
            <a:ext cx="2952328" cy="10801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Interests &amp; Hobbies 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7544" y="3933056"/>
            <a:ext cx="2664296" cy="936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Parents’ advice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31840" y="5445224"/>
            <a:ext cx="3240360" cy="86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Teachers’ advice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72200" y="3933056"/>
            <a:ext cx="2664296" cy="10081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riends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 opinion</a:t>
            </a:r>
            <a:r>
              <a:rPr lang="en-US" sz="2800" b="1" dirty="0">
                <a:solidFill>
                  <a:schemeClr val="tx1"/>
                </a:solidFill>
              </a:rPr>
              <a:t>  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80112" y="1628800"/>
            <a:ext cx="3456384" cy="11521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Prestige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a profession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2211431">
            <a:off x="3256540" y="2399046"/>
            <a:ext cx="792088" cy="434013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20525661">
            <a:off x="2959330" y="4024372"/>
            <a:ext cx="720080" cy="43204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9196182">
            <a:off x="5287505" y="2441818"/>
            <a:ext cx="702956" cy="43204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2201302">
            <a:off x="5678347" y="4072150"/>
            <a:ext cx="720080" cy="43204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4499992" y="4869160"/>
            <a:ext cx="504056" cy="576064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183" y="3027243"/>
            <a:ext cx="1885800" cy="181275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73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Have you chosen your future profession?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do you want to be?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3212976"/>
            <a:ext cx="4608512" cy="2520280"/>
          </a:xfrm>
          <a:solidFill>
            <a:srgbClr val="B2FCB6"/>
          </a:solidFill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 my opinion, I want to be….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As for me, I’d like to be….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To tell you the truth,….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212977"/>
            <a:ext cx="4388296" cy="244827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Unfortunately, I haven’t decided yet.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1819782" cy="153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60806"/>
            <a:ext cx="1209656" cy="155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7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Q</a:t>
            </a:r>
            <a:r>
              <a:rPr lang="en-US" b="1" dirty="0" smtClean="0"/>
              <a:t>uestionnaire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7"/>
            <a:ext cx="9036496" cy="4968552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/>
              <a:t>1)Name:</a:t>
            </a:r>
            <a:r>
              <a:rPr lang="en-US" dirty="0" smtClean="0"/>
              <a:t>____________________</a:t>
            </a:r>
          </a:p>
          <a:p>
            <a:r>
              <a:rPr lang="en-US" sz="3000" b="1" dirty="0" smtClean="0"/>
              <a:t>2)Qualities:</a:t>
            </a:r>
            <a:r>
              <a:rPr lang="en-US" dirty="0" smtClean="0"/>
              <a:t> </a:t>
            </a:r>
            <a:r>
              <a:rPr lang="en-US" sz="2400" dirty="0" smtClean="0"/>
              <a:t>I am </a:t>
            </a:r>
            <a:r>
              <a:rPr lang="en-US" dirty="0" smtClean="0"/>
              <a:t>__________________</a:t>
            </a:r>
          </a:p>
          <a:p>
            <a:r>
              <a:rPr lang="en-US" sz="3000" b="1" dirty="0"/>
              <a:t>3</a:t>
            </a:r>
            <a:r>
              <a:rPr lang="en-US" sz="3000" b="1" dirty="0" smtClean="0"/>
              <a:t>)</a:t>
            </a:r>
            <a:r>
              <a:rPr lang="ru-RU" sz="3000" b="1" dirty="0" smtClean="0"/>
              <a:t> </a:t>
            </a:r>
            <a:r>
              <a:rPr lang="en-US" sz="3000" b="1" dirty="0" smtClean="0"/>
              <a:t>Hobbies\Interests: </a:t>
            </a:r>
            <a:r>
              <a:rPr lang="en-US" dirty="0" smtClean="0"/>
              <a:t> </a:t>
            </a:r>
            <a:r>
              <a:rPr lang="en-US" sz="2400" dirty="0" smtClean="0"/>
              <a:t>I’m </a:t>
            </a:r>
            <a:r>
              <a:rPr lang="en-US" sz="2400" dirty="0"/>
              <a:t>good at</a:t>
            </a:r>
            <a:r>
              <a:rPr lang="en-US" dirty="0" smtClean="0"/>
              <a:t>___________</a:t>
            </a:r>
          </a:p>
          <a:p>
            <a:r>
              <a:rPr lang="en-US" b="1" dirty="0" smtClean="0"/>
              <a:t>4) Where do you want to study?:</a:t>
            </a:r>
          </a:p>
          <a:p>
            <a:r>
              <a:rPr lang="en-US" sz="2400" dirty="0" smtClean="0"/>
              <a:t> I want </a:t>
            </a:r>
            <a:r>
              <a:rPr lang="en-US" sz="2400" dirty="0"/>
              <a:t>to </a:t>
            </a:r>
            <a:r>
              <a:rPr lang="en-US" sz="2400" dirty="0" smtClean="0"/>
              <a:t>study</a:t>
            </a: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at </a:t>
            </a:r>
            <a:r>
              <a:rPr lang="en-US" sz="2400" dirty="0" smtClean="0"/>
              <a:t> college</a:t>
            </a:r>
            <a:r>
              <a:rPr lang="ru-RU" sz="2400" dirty="0" smtClean="0"/>
              <a:t>/</a:t>
            </a:r>
            <a:r>
              <a:rPr lang="en-US" sz="2400" dirty="0" smtClean="0"/>
              <a:t>University</a:t>
            </a:r>
            <a:r>
              <a:rPr lang="en-US" sz="2400" dirty="0"/>
              <a:t>/ Military </a:t>
            </a:r>
            <a:r>
              <a:rPr lang="en-US" sz="2400" dirty="0" smtClean="0"/>
              <a:t>Academy</a:t>
            </a:r>
          </a:p>
          <a:p>
            <a:r>
              <a:rPr lang="en-US" sz="3000" b="1" dirty="0"/>
              <a:t>5</a:t>
            </a:r>
            <a:r>
              <a:rPr lang="en-US" sz="3000" b="1" dirty="0" smtClean="0"/>
              <a:t>)Where do you want to work?: </a:t>
            </a:r>
          </a:p>
          <a:p>
            <a:r>
              <a:rPr lang="en-US" sz="2400" dirty="0" smtClean="0"/>
              <a:t>I want to work inside\outside\in an office\in the army\________</a:t>
            </a:r>
          </a:p>
          <a:p>
            <a:r>
              <a:rPr lang="en-US" sz="3000" b="1" dirty="0"/>
              <a:t>6</a:t>
            </a:r>
            <a:r>
              <a:rPr lang="en-US" sz="3000" b="1" dirty="0" smtClean="0"/>
              <a:t>) When do you want to work?: </a:t>
            </a:r>
          </a:p>
          <a:p>
            <a:r>
              <a:rPr lang="en-US" sz="2400" dirty="0" smtClean="0"/>
              <a:t>I’d like to work full-time\part-time\ overtime\ in the mornings\___</a:t>
            </a:r>
          </a:p>
          <a:p>
            <a:r>
              <a:rPr lang="en-US" sz="3000" b="1" dirty="0"/>
              <a:t>7</a:t>
            </a:r>
            <a:r>
              <a:rPr lang="en-US" sz="3000" b="1" dirty="0" smtClean="0"/>
              <a:t>) How would you like to work?:</a:t>
            </a:r>
          </a:p>
          <a:p>
            <a:r>
              <a:rPr lang="en-US" sz="2400" dirty="0" smtClean="0"/>
              <a:t>I’d like to work with my hands\other people\a company\______</a:t>
            </a:r>
          </a:p>
          <a:p>
            <a:r>
              <a:rPr lang="en-US" sz="3000" b="1" dirty="0"/>
              <a:t>8</a:t>
            </a:r>
            <a:r>
              <a:rPr lang="en-US" sz="3000" b="1" dirty="0" smtClean="0"/>
              <a:t>) Salary:__________</a:t>
            </a:r>
            <a:endParaRPr lang="ru-RU" sz="3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021288"/>
            <a:ext cx="8856984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I would recommend ______to be  ….</a:t>
            </a:r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1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7"/>
            <a:ext cx="8291264" cy="2188834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Recommend cadets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what job to choose. Explain your choice.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600729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You are a school career adviser</a:t>
            </a:r>
            <a:r>
              <a:rPr lang="en-US" sz="36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ru-RU" sz="3600" dirty="0"/>
          </a:p>
        </p:txBody>
      </p:sp>
      <p:pic>
        <p:nvPicPr>
          <p:cNvPr id="6" name="Picture 2" descr="C:\Users\Ольга\Desktop\Техкарты\1396128445_sev0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69" y="5085183"/>
            <a:ext cx="2127410" cy="135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Ольга\Desktop\Техкарты\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51340"/>
            <a:ext cx="2058204" cy="137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75" y="3257456"/>
            <a:ext cx="2058204" cy="134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085" y="2976429"/>
            <a:ext cx="203676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53845"/>
            <a:ext cx="1960084" cy="129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4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4827" y="188639"/>
            <a:ext cx="249299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</a:rPr>
              <a:t>Speaking</a:t>
            </a:r>
            <a:endParaRPr lang="ru-RU" sz="4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1095125"/>
            <a:ext cx="864096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Say what job you would recommend cadets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to choose. Use the following phrases: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7623" y="5161516"/>
            <a:ext cx="217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wear a uniform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202383" y="5733256"/>
            <a:ext cx="3744416" cy="86409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I would recommend …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0" y="3804369"/>
            <a:ext cx="3946799" cy="85324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He likes/wants to..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106881" y="1945218"/>
            <a:ext cx="3600400" cy="80294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He is …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202383" y="2827544"/>
            <a:ext cx="3312368" cy="83098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… studies ...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99450" y="4803682"/>
            <a:ext cx="3600400" cy="80294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He is ready to…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6747" y="2538682"/>
            <a:ext cx="18838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 </a:t>
            </a:r>
            <a:r>
              <a:rPr lang="en-US" sz="2400" dirty="0"/>
              <a:t>is good </a:t>
            </a:r>
            <a:r>
              <a:rPr lang="en-US" sz="2400" dirty="0" smtClean="0"/>
              <a:t> </a:t>
            </a:r>
            <a:r>
              <a:rPr lang="en-US" sz="2400" dirty="0"/>
              <a:t>at</a:t>
            </a:r>
            <a:endParaRPr lang="ru-RU" sz="2400" dirty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113613" y="3196859"/>
            <a:ext cx="3437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study at </a:t>
            </a:r>
            <a:r>
              <a:rPr lang="en-US" sz="2400" dirty="0" smtClean="0"/>
              <a:t>Military </a:t>
            </a:r>
            <a:r>
              <a:rPr lang="en-US" sz="2400" dirty="0"/>
              <a:t>A</a:t>
            </a:r>
            <a:r>
              <a:rPr lang="en-US" sz="2400" dirty="0" smtClean="0"/>
              <a:t>cademy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03004" y="3928906"/>
            <a:ext cx="3885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work part-time / full-time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44247" y="4342017"/>
            <a:ext cx="2096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work overtime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716015" y="5606622"/>
            <a:ext cx="96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salary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301450" y="5616008"/>
            <a:ext cx="1376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ell paid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596664" y="2077017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patient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143629" y="2088880"/>
            <a:ext cx="170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responsible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946799" y="4803682"/>
            <a:ext cx="4801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work with </a:t>
            </a:r>
            <a:r>
              <a:rPr lang="en-US" sz="2400" dirty="0" smtClean="0"/>
              <a:t> </a:t>
            </a:r>
            <a:r>
              <a:rPr lang="en-US" sz="2400" dirty="0"/>
              <a:t>hands</a:t>
            </a:r>
            <a:r>
              <a:rPr lang="en-US" sz="2400" dirty="0" smtClean="0"/>
              <a:t>\ other </a:t>
            </a:r>
            <a:r>
              <a:rPr lang="en-US" sz="2400" dirty="0"/>
              <a:t>people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197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700" y="0"/>
            <a:ext cx="6419056" cy="83671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en-US" b="1" dirty="0" smtClean="0">
                <a:solidFill>
                  <a:srgbClr val="C00000"/>
                </a:solidFill>
              </a:rPr>
              <a:t>Steps to success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333" y="5016959"/>
            <a:ext cx="3384376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1</a:t>
            </a:r>
            <a:r>
              <a:rPr lang="en-US" sz="2400" b="1" baseline="30000" dirty="0" err="1" smtClean="0">
                <a:solidFill>
                  <a:prstClr val="black"/>
                </a:solidFill>
              </a:rPr>
              <a:t>st</a:t>
            </a:r>
            <a:r>
              <a:rPr lang="en-US" sz="2400" b="1" dirty="0" smtClean="0">
                <a:solidFill>
                  <a:prstClr val="black"/>
                </a:solidFill>
              </a:rPr>
              <a:t> step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284460"/>
            <a:ext cx="3528392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2</a:t>
            </a:r>
            <a:r>
              <a:rPr lang="en-US" sz="2400" b="1" baseline="30000" dirty="0" smtClean="0">
                <a:solidFill>
                  <a:prstClr val="black"/>
                </a:solidFill>
              </a:rPr>
              <a:t>nd</a:t>
            </a:r>
            <a:r>
              <a:rPr lang="en-US" sz="2400" b="1" dirty="0" smtClean="0">
                <a:solidFill>
                  <a:prstClr val="black"/>
                </a:solidFill>
              </a:rPr>
              <a:t> step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645" y="836712"/>
            <a:ext cx="3888432" cy="280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88021" y="3529279"/>
            <a:ext cx="3492388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3</a:t>
            </a:r>
            <a:r>
              <a:rPr lang="en-US" sz="2400" b="1" baseline="30000" dirty="0" smtClean="0">
                <a:solidFill>
                  <a:prstClr val="black"/>
                </a:solidFill>
              </a:rPr>
              <a:t>rd</a:t>
            </a:r>
            <a:r>
              <a:rPr lang="en-US" sz="2400" b="1" dirty="0" smtClean="0">
                <a:solidFill>
                  <a:prstClr val="black"/>
                </a:solidFill>
              </a:rPr>
              <a:t> step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28828" y="2658826"/>
            <a:ext cx="3744416" cy="87755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4</a:t>
            </a:r>
            <a:r>
              <a:rPr lang="en-US" sz="2400" b="1" baseline="30000" dirty="0" smtClean="0">
                <a:solidFill>
                  <a:prstClr val="black"/>
                </a:solidFill>
              </a:rPr>
              <a:t>th</a:t>
            </a:r>
            <a:r>
              <a:rPr lang="en-US" sz="2400" b="1" dirty="0" smtClean="0">
                <a:solidFill>
                  <a:prstClr val="black"/>
                </a:solidFill>
              </a:rPr>
              <a:t> step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1635" y="1946532"/>
            <a:ext cx="4190113" cy="7419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1184809"/>
            <a:ext cx="3600400" cy="7419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5146166"/>
            <a:ext cx="309634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Study hard everyday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4413667"/>
            <a:ext cx="289108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Pass exams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8277" y="3658486"/>
            <a:ext cx="3107107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Enter the University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1267" y="2705387"/>
            <a:ext cx="2745425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Become a qualified specialist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5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9776"/>
            <a:ext cx="82296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You are going to give a talk about your career plans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C00000"/>
                </a:solidFill>
              </a:rPr>
              <a:t>1.5----2 minutes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365104"/>
            <a:ext cx="8928992" cy="237626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Remember to say</a:t>
            </a:r>
          </a:p>
          <a:p>
            <a:r>
              <a:rPr lang="en-US" sz="4000" b="1" dirty="0"/>
              <a:t> </a:t>
            </a:r>
            <a:r>
              <a:rPr lang="en-US" sz="4000" b="1" dirty="0" smtClean="0"/>
              <a:t>what job you want to do in future;</a:t>
            </a:r>
          </a:p>
          <a:p>
            <a:r>
              <a:rPr lang="en-US" sz="4000" b="1" dirty="0" smtClean="0"/>
              <a:t> what  </a:t>
            </a:r>
            <a:r>
              <a:rPr lang="en-US" sz="4000" b="1" dirty="0"/>
              <a:t>reasons of your </a:t>
            </a:r>
            <a:r>
              <a:rPr lang="en-US" sz="4000" b="1" dirty="0" smtClean="0"/>
              <a:t>choice, and why;</a:t>
            </a:r>
            <a:r>
              <a:rPr lang="ru-RU" sz="4000" b="1" dirty="0" smtClean="0"/>
              <a:t> </a:t>
            </a:r>
            <a:endParaRPr lang="en-US" sz="4000" b="1" dirty="0" smtClean="0"/>
          </a:p>
          <a:p>
            <a:r>
              <a:rPr lang="en-US" sz="4000" b="1" dirty="0"/>
              <a:t>  </a:t>
            </a:r>
            <a:r>
              <a:rPr lang="en-US" sz="4000" b="1" dirty="0" smtClean="0"/>
              <a:t>whether your family approve of your career choice or not.</a:t>
            </a:r>
          </a:p>
          <a:p>
            <a:r>
              <a:rPr lang="en-US" dirty="0" smtClean="0"/>
              <a:t>You have to talk continuously.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0" y="332656"/>
            <a:ext cx="104360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exam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3519264" cy="234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44208" y="1556792"/>
            <a:ext cx="2592288" cy="2520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Criteria</a:t>
            </a:r>
            <a:r>
              <a:rPr lang="ru-RU" sz="24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4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10-12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sentences</a:t>
            </a:r>
            <a:r>
              <a:rPr lang="ru-RU" sz="2000" b="1" dirty="0" smtClean="0">
                <a:solidFill>
                  <a:prstClr val="black"/>
                </a:solidFill>
              </a:rPr>
              <a:t>  </a:t>
            </a:r>
            <a:r>
              <a:rPr lang="en-US" sz="2000" b="1" dirty="0" smtClean="0">
                <a:solidFill>
                  <a:prstClr val="black"/>
                </a:solidFill>
              </a:rPr>
              <a:t>- </a:t>
            </a:r>
            <a:r>
              <a:rPr lang="ru-RU" sz="2000" b="1" dirty="0" smtClean="0">
                <a:solidFill>
                  <a:prstClr val="black"/>
                </a:solidFill>
              </a:rPr>
              <a:t>«5»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8-10                       «4»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6-7                          «3»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0-5                           2»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Write a </a:t>
            </a:r>
            <a:r>
              <a:rPr lang="en-US" b="1" dirty="0" err="1" smtClean="0">
                <a:solidFill>
                  <a:srgbClr val="FF0000"/>
                </a:solidFill>
              </a:rPr>
              <a:t>cinquain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005368"/>
              </p:ext>
            </p:extLst>
          </p:nvPr>
        </p:nvGraphicFramePr>
        <p:xfrm>
          <a:off x="-324544" y="1268760"/>
          <a:ext cx="9011344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1916832"/>
            <a:ext cx="1944216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1 noun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024" y="3068960"/>
            <a:ext cx="1944216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2 adjectives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024" y="3933056"/>
            <a:ext cx="1944216" cy="72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3 verbs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937" y="4977172"/>
            <a:ext cx="2088232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1 word combination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34" y="188640"/>
            <a:ext cx="2040432" cy="1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22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H\W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You </a:t>
            </a:r>
            <a:r>
              <a:rPr lang="en-US" dirty="0">
                <a:latin typeface="Arial" pitchFamily="34" charset="0"/>
                <a:cs typeface="Arial" pitchFamily="34" charset="0"/>
              </a:rPr>
              <a:t>have received a letter from your English-speaking pen friend, Ben.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400" i="1" dirty="0">
                <a:latin typeface="Arial" pitchFamily="34" charset="0"/>
                <a:cs typeface="Arial" pitchFamily="34" charset="0"/>
              </a:rPr>
              <a:t>…Yesterday I did a test to see which job is the most appropriate for me. According to the results I should become a doctor. But it would be absolutely impossible because I am afraid of blood…</a:t>
            </a:r>
          </a:p>
          <a:p>
            <a:r>
              <a:rPr lang="en-US" sz="3400" i="1" dirty="0">
                <a:latin typeface="Arial" pitchFamily="34" charset="0"/>
                <a:cs typeface="Arial" pitchFamily="34" charset="0"/>
              </a:rPr>
              <a:t>…</a:t>
            </a:r>
            <a:r>
              <a:rPr lang="en-US" sz="3400" i="1" u="sng" dirty="0">
                <a:latin typeface="Arial" pitchFamily="34" charset="0"/>
                <a:cs typeface="Arial" pitchFamily="34" charset="0"/>
              </a:rPr>
              <a:t>What future career would you like to have, why? Do your parents agree with your choice? In what way will English be useful for your career?</a:t>
            </a:r>
          </a:p>
          <a:p>
            <a:r>
              <a:rPr lang="en-US" dirty="0"/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Write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him </a:t>
            </a:r>
            <a:r>
              <a:rPr lang="en-US" dirty="0">
                <a:latin typeface="Arial" pitchFamily="34" charset="0"/>
                <a:cs typeface="Arial" pitchFamily="34" charset="0"/>
              </a:rPr>
              <a:t>a letter and answer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his  </a:t>
            </a:r>
            <a:r>
              <a:rPr lang="en-US" dirty="0">
                <a:latin typeface="Arial" pitchFamily="34" charset="0"/>
                <a:cs typeface="Arial" pitchFamily="34" charset="0"/>
              </a:rPr>
              <a:t>3 questions.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Write </a:t>
            </a:r>
            <a:r>
              <a:rPr lang="en-US" dirty="0">
                <a:latin typeface="Arial" pitchFamily="34" charset="0"/>
                <a:cs typeface="Arial" pitchFamily="34" charset="0"/>
              </a:rPr>
              <a:t>100–120 words.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Remember </a:t>
            </a:r>
            <a:r>
              <a:rPr lang="en-US" dirty="0">
                <a:latin typeface="Arial" pitchFamily="34" charset="0"/>
                <a:cs typeface="Arial" pitchFamily="34" charset="0"/>
              </a:rPr>
              <a:t>the rules of letter writing.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5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05" y="3326667"/>
            <a:ext cx="27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Can you describe the  profession now?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420985" y="116632"/>
            <a:ext cx="8229600" cy="1152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Now I know …</a:t>
            </a:r>
          </a:p>
          <a:p>
            <a:pPr>
              <a:defRPr/>
            </a:pPr>
            <a:r>
              <a:rPr lang="en-US" sz="32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Now I can…</a:t>
            </a:r>
            <a:endParaRPr lang="ru-RU" sz="3200" b="1" kern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5965" y="3493184"/>
            <a:ext cx="2844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What was interesting at the lesson?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5429255"/>
            <a:ext cx="3024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What was difficult?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15605" y="1484784"/>
            <a:ext cx="324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Do you know the </a:t>
            </a:r>
            <a:r>
              <a:rPr lang="en-US" sz="2800" b="1" dirty="0" smtClean="0">
                <a:solidFill>
                  <a:prstClr val="black"/>
                </a:solidFill>
              </a:rPr>
              <a:t>words</a:t>
            </a:r>
            <a:r>
              <a:rPr lang="ru-RU" sz="2800" b="1" dirty="0" smtClean="0">
                <a:solidFill>
                  <a:prstClr val="black"/>
                </a:solidFill>
              </a:rPr>
              <a:t> «</a:t>
            </a:r>
            <a:r>
              <a:rPr lang="en-US" sz="2800" b="1" dirty="0" smtClean="0">
                <a:solidFill>
                  <a:prstClr val="black"/>
                </a:solidFill>
              </a:rPr>
              <a:t>Jobs</a:t>
            </a:r>
            <a:r>
              <a:rPr lang="ru-RU" sz="2800" b="1" dirty="0" smtClean="0">
                <a:solidFill>
                  <a:prstClr val="black"/>
                </a:solidFill>
              </a:rPr>
              <a:t>» </a:t>
            </a:r>
            <a:r>
              <a:rPr lang="en-US" sz="2800" b="1" dirty="0" smtClean="0">
                <a:solidFill>
                  <a:prstClr val="black"/>
                </a:solidFill>
              </a:rPr>
              <a:t>now</a:t>
            </a:r>
            <a:r>
              <a:rPr lang="en-US" sz="28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10" name="4-конечная звезда 9"/>
          <p:cNvSpPr/>
          <p:nvPr/>
        </p:nvSpPr>
        <p:spPr>
          <a:xfrm>
            <a:off x="2915605" y="2564904"/>
            <a:ext cx="3096344" cy="272385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4E67C8">
                    <a:lumMod val="75000"/>
                  </a:srgbClr>
                </a:solidFill>
                <a:latin typeface="Baskerville Old Face" panose="02020602080505020303" pitchFamily="18" charset="0"/>
              </a:rPr>
              <a:t>I</a:t>
            </a:r>
            <a:r>
              <a:rPr lang="en-US" sz="2800" dirty="0" smtClean="0">
                <a:solidFill>
                  <a:srgbClr val="4E67C8">
                    <a:lumMod val="75000"/>
                  </a:srgbClr>
                </a:solidFill>
                <a:latin typeface="Baskerville Old Face" panose="02020602080505020303" pitchFamily="18" charset="0"/>
              </a:rPr>
              <a:t>…</a:t>
            </a:r>
            <a:endParaRPr lang="ru-RU" sz="2800" dirty="0">
              <a:solidFill>
                <a:srgbClr val="4E67C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What’s the theme of our lesson?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4" y="1117817"/>
            <a:ext cx="8250548" cy="34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4542118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Jobs</a:t>
            </a:r>
            <a:endParaRPr lang="ru-RU" sz="8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9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34481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Today at the lesson we will: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484784"/>
            <a:ext cx="9015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revise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words for the topic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Jobs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discuss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important qualities for a successful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career; </a:t>
            </a:r>
          </a:p>
          <a:p>
            <a:pPr marL="285750" indent="-285750">
              <a:buFontTx/>
              <a:buChar char="-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tell about different kinds of jobs.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18" y="4818197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577390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speak </a:t>
            </a:r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about future </a:t>
            </a:r>
            <a:r>
              <a:rPr lang="en-US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career.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9278" y="4750474"/>
            <a:ext cx="6192688" cy="6881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aim of the lesson is: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0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Concept Wheel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 smtClean="0"/>
              <a:t>Name the </a:t>
            </a:r>
            <a:r>
              <a:rPr lang="en-US" b="1" dirty="0"/>
              <a:t>synonyms to the word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979712" y="1700808"/>
            <a:ext cx="4879776" cy="472514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91880" y="3212976"/>
            <a:ext cx="1800200" cy="16561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4" idx="0"/>
            <a:endCxn id="5" idx="0"/>
          </p:cNvCxnSpPr>
          <p:nvPr/>
        </p:nvCxnSpPr>
        <p:spPr>
          <a:xfrm flipH="1">
            <a:off x="4391980" y="1700808"/>
            <a:ext cx="2762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4" idx="4"/>
          </p:cNvCxnSpPr>
          <p:nvPr/>
        </p:nvCxnSpPr>
        <p:spPr>
          <a:xfrm>
            <a:off x="4419600" y="4891472"/>
            <a:ext cx="0" cy="1534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2267744" y="2924944"/>
            <a:ext cx="1323764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267744" y="4509120"/>
            <a:ext cx="144016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292080" y="3081358"/>
            <a:ext cx="136815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274599" y="4509120"/>
            <a:ext cx="136815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41322" y="3656347"/>
            <a:ext cx="1556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Jobs</a:t>
            </a:r>
            <a:endParaRPr lang="ru-RU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9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7809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What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professions do you know?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812528" y="2880493"/>
            <a:ext cx="3596602" cy="21602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professions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95756" y="1880828"/>
            <a:ext cx="2376264" cy="6480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25236" y="2849011"/>
            <a:ext cx="2232248" cy="6480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5496" y="4082817"/>
            <a:ext cx="2232248" cy="6480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89542" y="5320774"/>
            <a:ext cx="2520280" cy="57606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339238" y="1412299"/>
            <a:ext cx="2520280" cy="6480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358894" y="5932543"/>
            <a:ext cx="2664296" cy="79208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332302" y="5229200"/>
            <a:ext cx="2448272" cy="7200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732240" y="4202596"/>
            <a:ext cx="2411760" cy="6480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728881" y="2996952"/>
            <a:ext cx="2195736" cy="6480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156176" y="1880828"/>
            <a:ext cx="2520280" cy="73808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2761667" y="2418925"/>
            <a:ext cx="794912" cy="644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2457484" y="3320988"/>
            <a:ext cx="495748" cy="324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267744" y="4202596"/>
            <a:ext cx="614892" cy="1625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" idx="3"/>
          </p:cNvCxnSpPr>
          <p:nvPr/>
        </p:nvCxnSpPr>
        <p:spPr>
          <a:xfrm flipH="1">
            <a:off x="2883124" y="4724373"/>
            <a:ext cx="456114" cy="6278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540721" y="5040733"/>
            <a:ext cx="0" cy="887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870968" y="4692891"/>
            <a:ext cx="717256" cy="536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229596" y="4283850"/>
            <a:ext cx="499285" cy="81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3" idx="2"/>
          </p:cNvCxnSpPr>
          <p:nvPr/>
        </p:nvCxnSpPr>
        <p:spPr>
          <a:xfrm flipV="1">
            <a:off x="6229596" y="3320988"/>
            <a:ext cx="499285" cy="176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5652120" y="2418926"/>
            <a:ext cx="504056" cy="754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9" idx="4"/>
          </p:cNvCxnSpPr>
          <p:nvPr/>
        </p:nvCxnSpPr>
        <p:spPr>
          <a:xfrm flipV="1">
            <a:off x="4599378" y="2060371"/>
            <a:ext cx="0" cy="807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43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160338"/>
            <a:ext cx="8486889" cy="68475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Choose a profession and tell about it. 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037" y="5270398"/>
            <a:ext cx="1648319" cy="120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031" y="5489206"/>
            <a:ext cx="1358752" cy="120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Картинки по запросу учит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342" y="4126158"/>
            <a:ext cx="1910220" cy="107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771" y="5366397"/>
            <a:ext cx="2040432" cy="1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" y="4007696"/>
            <a:ext cx="1879577" cy="10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970" y="5466021"/>
            <a:ext cx="1416342" cy="12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2104072"/>
            <a:ext cx="6123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Where do these people work?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2688847"/>
            <a:ext cx="6840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What do they usually do at work?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034044"/>
            <a:ext cx="1645656" cy="110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3688" y="1489953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What are their jobs?</a:t>
            </a:r>
          </a:p>
        </p:txBody>
      </p:sp>
    </p:spTree>
    <p:extLst>
      <p:ext uri="{BB962C8B-B14F-4D97-AF65-F5344CB8AC3E}">
        <p14:creationId xmlns:p14="http://schemas.microsoft.com/office/powerpoint/2010/main" val="96834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728" y="0"/>
            <a:ext cx="8363272" cy="112474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teacher\ cashier\ professor\ nurse\ officer\ secretary\ postman\ accountant\ postal worker</a:t>
            </a:r>
            <a:endParaRPr lang="ru-RU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256584"/>
          </a:xfrm>
        </p:spPr>
        <p:txBody>
          <a:bodyPr>
            <a:normAutofit fontScale="92500"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1) Someone who gets cash or pays out money in a shop is a\an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____________.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2)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A\an_______ is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qualified and licensed to give people medical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treatment.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3)A\an________ is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an employee who does clerical and administrative work in an office for a person or organization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4)A\an__________ is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someone who can count well and keeps the money records of a business.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5)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Someone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with an important job in a military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organization is a\an _________.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6)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A\an______ is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 teacher of the highest academic rank in a college or university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7)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A\an_________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takes and brings letters and parcels as a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job.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116632"/>
            <a:ext cx="97160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 extra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063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79512" y="188640"/>
            <a:ext cx="871296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1) Someone who gets cash or pays out money in a </a:t>
            </a:r>
            <a:r>
              <a:rPr lang="en-US" sz="2800" b="1" dirty="0" smtClean="0">
                <a:solidFill>
                  <a:prstClr val="black"/>
                </a:solidFill>
              </a:rPr>
              <a:t>shop.</a:t>
            </a:r>
            <a:endParaRPr lang="ru-RU" sz="2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020693"/>
              </p:ext>
            </p:extLst>
          </p:nvPr>
        </p:nvGraphicFramePr>
        <p:xfrm>
          <a:off x="1691680" y="1118730"/>
          <a:ext cx="6120683" cy="5552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175"/>
                <a:gridCol w="887918"/>
                <a:gridCol w="887918"/>
                <a:gridCol w="887918"/>
                <a:gridCol w="887918"/>
                <a:gridCol w="887918"/>
                <a:gridCol w="887918"/>
              </a:tblGrid>
              <a:tr h="294046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147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742837"/>
              </p:ext>
            </p:extLst>
          </p:nvPr>
        </p:nvGraphicFramePr>
        <p:xfrm>
          <a:off x="1763688" y="2708920"/>
          <a:ext cx="576064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</a:tblGrid>
              <a:tr h="3859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59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59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59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59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59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59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464949"/>
              </p:ext>
            </p:extLst>
          </p:nvPr>
        </p:nvGraphicFramePr>
        <p:xfrm>
          <a:off x="2627784" y="3140966"/>
          <a:ext cx="504056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528569"/>
              </p:ext>
            </p:extLst>
          </p:nvPr>
        </p:nvGraphicFramePr>
        <p:xfrm>
          <a:off x="3419872" y="2708920"/>
          <a:ext cx="72008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</a:tblGrid>
              <a:tr h="38823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823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823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823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823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823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823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823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823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220360"/>
              </p:ext>
            </p:extLst>
          </p:nvPr>
        </p:nvGraphicFramePr>
        <p:xfrm>
          <a:off x="4427984" y="2708920"/>
          <a:ext cx="578148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148"/>
              </a:tblGrid>
              <a:tr h="3923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23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23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23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23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23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23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23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23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23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566551"/>
              </p:ext>
            </p:extLst>
          </p:nvPr>
        </p:nvGraphicFramePr>
        <p:xfrm>
          <a:off x="5292080" y="1556792"/>
          <a:ext cx="648072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3806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452349"/>
              </p:ext>
            </p:extLst>
          </p:nvPr>
        </p:nvGraphicFramePr>
        <p:xfrm>
          <a:off x="6156176" y="1484784"/>
          <a:ext cx="720080" cy="3571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</a:tblGrid>
              <a:tr h="35770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147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70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197213"/>
              </p:ext>
            </p:extLst>
          </p:nvPr>
        </p:nvGraphicFramePr>
        <p:xfrm>
          <a:off x="7020272" y="2708920"/>
          <a:ext cx="72008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</a:tblGrid>
              <a:tr h="3806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6810" y="167882"/>
            <a:ext cx="770902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2) A\</a:t>
            </a:r>
            <a:r>
              <a:rPr lang="en-US" sz="2800" b="1" dirty="0" err="1"/>
              <a:t>an_______is</a:t>
            </a:r>
            <a:r>
              <a:rPr lang="en-US" sz="2800" b="1" dirty="0"/>
              <a:t> qualified and licensed to give people medical treatment.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229436"/>
            <a:ext cx="835292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b="1" dirty="0">
                <a:solidFill>
                  <a:prstClr val="black"/>
                </a:solidFill>
              </a:rPr>
              <a:t>3)A\</a:t>
            </a:r>
            <a:r>
              <a:rPr lang="en-US" sz="2400" b="1" dirty="0" err="1">
                <a:solidFill>
                  <a:prstClr val="black"/>
                </a:solidFill>
              </a:rPr>
              <a:t>an________is</a:t>
            </a:r>
            <a:r>
              <a:rPr lang="en-US" sz="2400" b="1" dirty="0">
                <a:solidFill>
                  <a:prstClr val="black"/>
                </a:solidFill>
              </a:rPr>
              <a:t> an employee who does clerical and administrative work in an office for a person or organization.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5157" y="106326"/>
            <a:ext cx="784887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4)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Someone </a:t>
            </a:r>
            <a:r>
              <a:rPr lang="en-US" sz="2800" b="1" dirty="0">
                <a:solidFill>
                  <a:prstClr val="black"/>
                </a:solidFill>
              </a:rPr>
              <a:t>who can count well and keeps the money records of a business. 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05157" y="234806"/>
            <a:ext cx="822991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5) Someone with an important job in a military organization 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106326"/>
            <a:ext cx="822991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</a:rPr>
              <a:t>6) </a:t>
            </a:r>
            <a:r>
              <a:rPr lang="en-US" sz="2800" b="1" dirty="0" smtClean="0">
                <a:solidFill>
                  <a:prstClr val="black"/>
                </a:solidFill>
              </a:rPr>
              <a:t>A </a:t>
            </a:r>
            <a:r>
              <a:rPr lang="en-US" sz="2800" b="1" dirty="0">
                <a:solidFill>
                  <a:prstClr val="black"/>
                </a:solidFill>
              </a:rPr>
              <a:t>teacher of the highest academic rank in a college or university.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3149" y="188640"/>
            <a:ext cx="872271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800" b="1" dirty="0">
                <a:solidFill>
                  <a:prstClr val="black"/>
                </a:solidFill>
              </a:rPr>
              <a:t>7) A\an</a:t>
            </a:r>
            <a:r>
              <a:rPr lang="en-US" sz="2800" b="1" dirty="0" smtClean="0">
                <a:solidFill>
                  <a:prstClr val="black"/>
                </a:solidFill>
              </a:rPr>
              <a:t>_____ </a:t>
            </a:r>
            <a:r>
              <a:rPr lang="en-US" sz="2800" b="1" dirty="0">
                <a:solidFill>
                  <a:prstClr val="black"/>
                </a:solidFill>
              </a:rPr>
              <a:t>takes and brings letters and parcels as a job</a:t>
            </a:r>
            <a:r>
              <a:rPr lang="en-US" sz="2800" b="1" dirty="0" smtClean="0">
                <a:solidFill>
                  <a:prstClr val="black"/>
                </a:solidFill>
              </a:rPr>
              <a:t>.</a:t>
            </a:r>
            <a:endParaRPr lang="ru-RU" sz="2800" b="1" dirty="0">
              <a:solidFill>
                <a:prstClr val="black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13828"/>
              </p:ext>
            </p:extLst>
          </p:nvPr>
        </p:nvGraphicFramePr>
        <p:xfrm>
          <a:off x="1659770" y="3501008"/>
          <a:ext cx="612068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175"/>
                <a:gridCol w="887918"/>
                <a:gridCol w="887918"/>
                <a:gridCol w="887918"/>
                <a:gridCol w="887918"/>
                <a:gridCol w="887918"/>
                <a:gridCol w="887918"/>
              </a:tblGrid>
              <a:tr h="35770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U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12160" y="5589240"/>
            <a:ext cx="313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Criteria:</a:t>
            </a:r>
            <a:r>
              <a:rPr lang="ru-RU" b="1" dirty="0" smtClean="0">
                <a:solidFill>
                  <a:srgbClr val="002060"/>
                </a:solidFill>
              </a:rPr>
              <a:t>   0</a:t>
            </a:r>
            <a:r>
              <a:rPr lang="en-US" b="1" dirty="0" smtClean="0">
                <a:solidFill>
                  <a:srgbClr val="002060"/>
                </a:solidFill>
              </a:rPr>
              <a:t>mistake</a:t>
            </a:r>
            <a:r>
              <a:rPr lang="ru-RU" b="1" dirty="0" smtClean="0">
                <a:solidFill>
                  <a:srgbClr val="002060"/>
                </a:solidFill>
              </a:rPr>
              <a:t> – «5»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</a:t>
            </a:r>
            <a:r>
              <a:rPr lang="en-US" b="1" dirty="0" smtClean="0">
                <a:solidFill>
                  <a:srgbClr val="002060"/>
                </a:solidFill>
              </a:rPr>
              <a:t>1 mistake –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en-US" b="1" dirty="0" smtClean="0">
                <a:solidFill>
                  <a:srgbClr val="002060"/>
                </a:solidFill>
              </a:rPr>
              <a:t>4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2-3</a:t>
            </a:r>
            <a:r>
              <a:rPr lang="en-US" b="1" dirty="0" smtClean="0">
                <a:solidFill>
                  <a:srgbClr val="002060"/>
                </a:solidFill>
              </a:rPr>
              <a:t>mistakes – </a:t>
            </a:r>
            <a:r>
              <a:rPr lang="ru-RU" b="1" dirty="0" smtClean="0">
                <a:solidFill>
                  <a:srgbClr val="002060"/>
                </a:solidFill>
              </a:rPr>
              <a:t>«3»</a:t>
            </a: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4-7</a:t>
            </a:r>
            <a:r>
              <a:rPr lang="en-US" b="1" dirty="0" smtClean="0">
                <a:solidFill>
                  <a:srgbClr val="002060"/>
                </a:solidFill>
              </a:rPr>
              <a:t>mistakes- </a:t>
            </a:r>
            <a:r>
              <a:rPr lang="ru-RU" b="1" dirty="0" smtClean="0">
                <a:solidFill>
                  <a:srgbClr val="002060"/>
                </a:solidFill>
              </a:rPr>
              <a:t>«2»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6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93928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qualities are required for the following professions.</a:t>
            </a:r>
            <a:r>
              <a:rPr lang="en-US" sz="2800" b="1" dirty="0"/>
              <a:t> 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764704"/>
            <a:ext cx="3168352" cy="6079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Qualities for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job:</a:t>
            </a:r>
          </a:p>
          <a:p>
            <a:pPr lvl="0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friendly </a:t>
            </a:r>
          </a:p>
          <a:p>
            <a:pPr lvl="0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brave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organised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[ˈ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ɔːɡ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(ə)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naɪzd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] 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fit </a:t>
            </a:r>
          </a:p>
          <a:p>
            <a:pPr lvl="0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healthy </a:t>
            </a:r>
          </a:p>
          <a:p>
            <a:pPr lvl="0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strong 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aring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[ˈ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kɛə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(r)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ɪŋ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] 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skilful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intelligent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careful </a:t>
            </a:r>
          </a:p>
          <a:p>
            <a:pPr lvl="0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hardworking 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likeable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efficient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ɪˈfɪʃənt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]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calm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kɑ:m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]</a:t>
            </a:r>
          </a:p>
          <a:p>
            <a:pPr lvl="0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honest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responsible </a:t>
            </a:r>
          </a:p>
          <a:p>
            <a:pPr lvl="0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practical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708920"/>
            <a:ext cx="5832648" cy="37444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….……</a:t>
            </a:r>
          </a:p>
          <a:p>
            <a:pPr algn="ctr"/>
            <a:endPara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A: What is your job?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B: I’m a\an______.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A: If you want to be a nice_____ ,         you should be_________ .</a:t>
            </a:r>
          </a:p>
          <a:p>
            <a:endPara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73832"/>
            <a:ext cx="2304215" cy="172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69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2960</TotalTime>
  <Words>1055</Words>
  <Application>Microsoft Office PowerPoint</Application>
  <PresentationFormat>Экран (4:3)</PresentationFormat>
  <Paragraphs>222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2_Тема Office</vt:lpstr>
      <vt:lpstr>1_Тема Office</vt:lpstr>
      <vt:lpstr>An English proverb:</vt:lpstr>
      <vt:lpstr>What’s the theme of our lesson?</vt:lpstr>
      <vt:lpstr>Презентация PowerPoint</vt:lpstr>
      <vt:lpstr> Concept Wheel Name the synonyms to the word</vt:lpstr>
      <vt:lpstr>What professions do you know?</vt:lpstr>
      <vt:lpstr>Choose a profession and tell about it. </vt:lpstr>
      <vt:lpstr> teacher\ cashier\ professor\ nurse\ officer\ secretary\ postman\ accountant\ postal worker</vt:lpstr>
      <vt:lpstr>Презентация PowerPoint</vt:lpstr>
      <vt:lpstr>What qualities are required for the following professions. </vt:lpstr>
      <vt:lpstr>There are a lot of factors influence your mind to choose a future career…</vt:lpstr>
      <vt:lpstr>Have you chosen your future profession? What do you want to be?</vt:lpstr>
      <vt:lpstr>Questionnaire</vt:lpstr>
      <vt:lpstr>You are a school career adviser.</vt:lpstr>
      <vt:lpstr>Презентация PowerPoint</vt:lpstr>
      <vt:lpstr>«Steps to success»</vt:lpstr>
      <vt:lpstr>You are going to give a talk about your career plans. 1.5----2 minutes</vt:lpstr>
      <vt:lpstr>Write a cinquain</vt:lpstr>
      <vt:lpstr>H\W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Сергеевна</dc:creator>
  <cp:lastModifiedBy>Виктория Сергеевна</cp:lastModifiedBy>
  <cp:revision>96</cp:revision>
  <dcterms:created xsi:type="dcterms:W3CDTF">2017-03-08T15:39:00Z</dcterms:created>
  <dcterms:modified xsi:type="dcterms:W3CDTF">2017-10-01T19:06:43Z</dcterms:modified>
</cp:coreProperties>
</file>