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72" r:id="rId5"/>
    <p:sldId id="256" r:id="rId6"/>
    <p:sldId id="262" r:id="rId7"/>
    <p:sldId id="263" r:id="rId8"/>
    <p:sldId id="265" r:id="rId9"/>
    <p:sldId id="266" r:id="rId10"/>
    <p:sldId id="273" r:id="rId11"/>
    <p:sldId id="274" r:id="rId12"/>
    <p:sldId id="275" r:id="rId13"/>
    <p:sldId id="276" r:id="rId14"/>
    <p:sldId id="278" r:id="rId15"/>
    <p:sldId id="279" r:id="rId16"/>
    <p:sldId id="277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0F7-85C5-4644-904B-FD91408D6CCE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AFEB-4A5C-45A2-96C6-5F05E581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02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0F7-85C5-4644-904B-FD91408D6CCE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AFEB-4A5C-45A2-96C6-5F05E581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5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0F7-85C5-4644-904B-FD91408D6CCE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AFEB-4A5C-45A2-96C6-5F05E581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2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0F7-85C5-4644-904B-FD91408D6CCE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AFEB-4A5C-45A2-96C6-5F05E581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77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0F7-85C5-4644-904B-FD91408D6CCE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AFEB-4A5C-45A2-96C6-5F05E581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6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0F7-85C5-4644-904B-FD91408D6CCE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AFEB-4A5C-45A2-96C6-5F05E581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27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0F7-85C5-4644-904B-FD91408D6CCE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AFEB-4A5C-45A2-96C6-5F05E581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0F7-85C5-4644-904B-FD91408D6CCE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AFEB-4A5C-45A2-96C6-5F05E581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1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0F7-85C5-4644-904B-FD91408D6CCE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AFEB-4A5C-45A2-96C6-5F05E581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1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0F7-85C5-4644-904B-FD91408D6CCE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AFEB-4A5C-45A2-96C6-5F05E581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0F7-85C5-4644-904B-FD91408D6CCE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AFEB-4A5C-45A2-96C6-5F05E581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9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4E0F7-85C5-4644-904B-FD91408D6CCE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0AFEB-4A5C-45A2-96C6-5F05E581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1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7350" y="1322766"/>
            <a:ext cx="5829300" cy="2160241"/>
          </a:xfrm>
        </p:spPr>
        <p:txBody>
          <a:bodyPr/>
          <a:lstStyle/>
          <a:p>
            <a:r>
              <a:rPr lang="ru-RU" dirty="0" smtClean="0"/>
              <a:t>Урок алгебры в 9 классе 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6378" y="3648493"/>
            <a:ext cx="1997460" cy="235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способ</a:t>
            </a:r>
            <a:r>
              <a:rPr lang="ru-RU" dirty="0" smtClean="0"/>
              <a:t>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 виде множителей.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6030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1)Х</a:t>
            </a:r>
            <a:r>
              <a:rPr lang="ru-RU" sz="4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-6х=0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2)3х</a:t>
            </a:r>
            <a:r>
              <a:rPr lang="ru-RU" sz="4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</a:t>
            </a:r>
            <a:r>
              <a:rPr lang="ru-RU" sz="4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+18х-6=0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Х</a:t>
            </a:r>
            <a:r>
              <a:rPr lang="ru-RU" sz="4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-81=0</a:t>
            </a:r>
          </a:p>
        </p:txBody>
      </p:sp>
    </p:spTree>
    <p:extLst>
      <p:ext uri="{BB962C8B-B14F-4D97-AF65-F5344CB8AC3E}">
        <p14:creationId xmlns:p14="http://schemas.microsoft.com/office/powerpoint/2010/main" val="20023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способ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Введение новой переменной.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348880"/>
            <a:ext cx="5328703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itchFamily="18" charset="0"/>
              </a:rPr>
              <a:t>х</a:t>
            </a:r>
            <a:r>
              <a:rPr lang="ru-RU" sz="3200" b="1" i="1" baseline="30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2х</a:t>
            </a:r>
            <a:r>
              <a:rPr lang="ru-RU" sz="32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-8=0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2)(2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)(4 –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+ 2х)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3                  3</a:t>
            </a:r>
          </a:p>
          <a:p>
            <a:pPr marL="342900" indent="-342900">
              <a:buAutoNum type="arabicParenR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28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641" y="5856784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200"/>
            </a:pPr>
            <a:r>
              <a:rPr lang="ru-RU" sz="4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</a:t>
            </a:r>
            <a:endParaRPr lang="ru-RU" sz="4000" b="1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48680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способ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оординатная плоскость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60" y="548680"/>
            <a:ext cx="50717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0808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200"/>
            </a:pPr>
            <a:r>
              <a:rPr lang="ru-RU" sz="4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х</a:t>
            </a:r>
            <a:r>
              <a:rPr lang="ru-RU" sz="4000" b="1" i="1" baseline="30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ru-RU" sz="4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-3х-2=0</a:t>
            </a:r>
            <a:endParaRPr lang="ru-RU" sz="4000" b="1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48680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способ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Графический.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координатная плоскость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26" y="404664"/>
            <a:ext cx="519104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775" dirty="0">
                <a:solidFill>
                  <a:srgbClr val="FF0066"/>
                </a:solidFill>
              </a:rPr>
              <a:t>Способы решения целых уравнений</a:t>
            </a:r>
          </a:p>
        </p:txBody>
      </p:sp>
      <p:grpSp>
        <p:nvGrpSpPr>
          <p:cNvPr id="18435" name="Group 3"/>
          <p:cNvGrpSpPr>
            <a:grpSpLocks noChangeAspect="1"/>
          </p:cNvGrpSpPr>
          <p:nvPr/>
        </p:nvGrpSpPr>
        <p:grpSpPr bwMode="auto">
          <a:xfrm>
            <a:off x="332316" y="1417638"/>
            <a:ext cx="8700919" cy="4891682"/>
            <a:chOff x="1819" y="1231"/>
            <a:chExt cx="8612" cy="4320"/>
          </a:xfrm>
        </p:grpSpPr>
        <p:sp>
          <p:nvSpPr>
            <p:cNvPr id="18436" name="AutoShape 4"/>
            <p:cNvSpPr>
              <a:spLocks noChangeAspect="1" noChangeArrowheads="1"/>
            </p:cNvSpPr>
            <p:nvPr/>
          </p:nvSpPr>
          <p:spPr bwMode="auto">
            <a:xfrm>
              <a:off x="1819" y="1231"/>
              <a:ext cx="861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4537" y="1402"/>
              <a:ext cx="296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Способы решения:</a:t>
              </a:r>
            </a:p>
            <a:p>
              <a:pPr algn="ctr"/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278" y="2764"/>
              <a:ext cx="1835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</a:rPr>
                <a:t>Графический</a:t>
              </a:r>
            </a:p>
            <a:p>
              <a:pPr algn="ctr"/>
              <a:endParaRPr lang="ru-RU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396" y="2764"/>
              <a:ext cx="1834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</a:rPr>
                <a:t>Введение новой переменной</a:t>
              </a:r>
            </a:p>
            <a:p>
              <a:pPr algn="ctr"/>
              <a:endParaRPr lang="ru-RU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6513" y="2764"/>
              <a:ext cx="1835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</a:rPr>
                <a:t>Разложение на множители</a:t>
              </a:r>
            </a:p>
            <a:p>
              <a:pPr algn="ctr"/>
              <a:endParaRPr lang="ru-RU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5888" y="4023"/>
              <a:ext cx="1411" cy="13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50" b="1">
                  <a:solidFill>
                    <a:prstClr val="black"/>
                  </a:solidFill>
                </a:rPr>
                <a:t>тождества сокращенного умножения</a:t>
              </a:r>
            </a:p>
            <a:p>
              <a:endParaRPr lang="ru-RU" sz="1050" b="1">
                <a:solidFill>
                  <a:prstClr val="black"/>
                </a:solidFill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7539" y="4018"/>
              <a:ext cx="1345" cy="13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50" b="1">
                  <a:solidFill>
                    <a:prstClr val="black"/>
                  </a:solidFill>
                </a:rPr>
                <a:t>способ группировки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4113" y="4018"/>
              <a:ext cx="1410" cy="13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50" b="1">
                  <a:solidFill>
                    <a:prstClr val="black"/>
                  </a:solidFill>
                </a:rPr>
                <a:t>вынесение общего множителя за скобки</a:t>
              </a:r>
            </a:p>
            <a:p>
              <a:endParaRPr lang="ru-RU" sz="1050" b="1">
                <a:solidFill>
                  <a:prstClr val="black"/>
                </a:solidFill>
              </a:endParaRPr>
            </a:p>
          </p:txBody>
        </p:sp>
        <p:cxnSp>
          <p:nvCxnSpPr>
            <p:cNvPr id="18446" name="AutoShape 14"/>
            <p:cNvCxnSpPr>
              <a:cxnSpLocks noChangeShapeType="1"/>
              <a:stCxn id="18438" idx="2"/>
              <a:endCxn id="18439" idx="0"/>
            </p:cNvCxnSpPr>
            <p:nvPr/>
          </p:nvCxnSpPr>
          <p:spPr bwMode="auto">
            <a:xfrm flipH="1">
              <a:off x="3196" y="1820"/>
              <a:ext cx="2824" cy="9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7" name="AutoShape 15"/>
            <p:cNvCxnSpPr>
              <a:cxnSpLocks noChangeShapeType="1"/>
              <a:stCxn id="18438" idx="2"/>
              <a:endCxn id="18440" idx="0"/>
            </p:cNvCxnSpPr>
            <p:nvPr/>
          </p:nvCxnSpPr>
          <p:spPr bwMode="auto">
            <a:xfrm flipH="1">
              <a:off x="5313" y="1820"/>
              <a:ext cx="706" cy="9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8" name="AutoShape 16"/>
            <p:cNvCxnSpPr>
              <a:cxnSpLocks noChangeShapeType="1"/>
              <a:stCxn id="18438" idx="2"/>
              <a:endCxn id="18441" idx="0"/>
            </p:cNvCxnSpPr>
            <p:nvPr/>
          </p:nvCxnSpPr>
          <p:spPr bwMode="auto">
            <a:xfrm>
              <a:off x="6019" y="1820"/>
              <a:ext cx="1411" cy="9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9" name="AutoShape 17"/>
            <p:cNvCxnSpPr>
              <a:cxnSpLocks noChangeShapeType="1"/>
              <a:stCxn id="18441" idx="2"/>
              <a:endCxn id="18445" idx="0"/>
            </p:cNvCxnSpPr>
            <p:nvPr/>
          </p:nvCxnSpPr>
          <p:spPr bwMode="auto">
            <a:xfrm flipH="1">
              <a:off x="4818" y="3321"/>
              <a:ext cx="2613" cy="6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0" name="AutoShape 18"/>
            <p:cNvCxnSpPr>
              <a:cxnSpLocks noChangeShapeType="1"/>
              <a:stCxn id="18441" idx="2"/>
              <a:endCxn id="18442" idx="0"/>
            </p:cNvCxnSpPr>
            <p:nvPr/>
          </p:nvCxnSpPr>
          <p:spPr bwMode="auto">
            <a:xfrm flipH="1">
              <a:off x="6594" y="3321"/>
              <a:ext cx="837" cy="7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1" name="AutoShape 19"/>
            <p:cNvCxnSpPr>
              <a:cxnSpLocks noChangeShapeType="1"/>
              <a:stCxn id="18441" idx="2"/>
              <a:endCxn id="18443" idx="0"/>
            </p:cNvCxnSpPr>
            <p:nvPr/>
          </p:nvCxnSpPr>
          <p:spPr bwMode="auto">
            <a:xfrm>
              <a:off x="7431" y="3321"/>
              <a:ext cx="781" cy="6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1143001" y="3203950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1143001" y="3203950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1143001" y="3224786"/>
            <a:ext cx="656153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4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3778" y="928175"/>
            <a:ext cx="4698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Уравнение → способ</a:t>
            </a:r>
            <a:br>
              <a:rPr lang="ru-RU" sz="3600" b="1" i="1" dirty="0">
                <a:solidFill>
                  <a:srgbClr val="002060"/>
                </a:solidFill>
              </a:rPr>
            </a:b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772816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4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+ 10х = 0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(х – 2)(х</a:t>
            </a:r>
            <a:r>
              <a:rPr lang="ru-RU" sz="4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8) = 0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6х</a:t>
            </a:r>
            <a:r>
              <a:rPr lang="ru-RU" sz="4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+ 3х</a:t>
            </a:r>
            <a:r>
              <a:rPr lang="ru-RU" sz="4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5 = 0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(х</a:t>
            </a:r>
            <a:r>
              <a:rPr lang="ru-RU" sz="4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5х)(х</a:t>
            </a:r>
            <a:r>
              <a:rPr lang="ru-RU" sz="4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5х + 10) = 2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х</a:t>
            </a:r>
            <a:r>
              <a:rPr lang="ru-RU" sz="4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х-2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2х</a:t>
            </a:r>
            <a:r>
              <a:rPr lang="ru-RU" sz="4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+ 3х</a:t>
            </a:r>
            <a:r>
              <a:rPr lang="ru-RU" sz="4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8х</a:t>
            </a:r>
            <a:r>
              <a:rPr lang="ru-RU" sz="4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12х = 0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5123" y="4082077"/>
            <a:ext cx="6713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Лучше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сделать, чем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пообещать..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7762" y="103997"/>
            <a:ext cx="7078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Если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положения нет выхода, надо поменять 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lang="ru-RU" b="1" dirty="0" smtClean="0">
                <a:solidFill>
                  <a:srgbClr val="545454"/>
                </a:solidFill>
                <a:latin typeface="arial" panose="020B0604020202020204" pitchFamily="34" charset="0"/>
              </a:rPr>
              <a:t>…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8945" y="1569998"/>
            <a:ext cx="53163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Лучше один раз увидеть, 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сто раз услышать…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908464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Разделяй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властвуй…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8188" y="285728"/>
            <a:ext cx="51682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Домашнее задание: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79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620688"/>
            <a:ext cx="5452120" cy="6919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« </a:t>
            </a:r>
            <a:r>
              <a:rPr lang="ru-RU" b="1" dirty="0">
                <a:solidFill>
                  <a:srgbClr val="C00000"/>
                </a:solidFill>
              </a:rPr>
              <a:t>Мне приходиться делить своё время между политикой и уравнениями. Однако уравнение, по – моему, гораздо важнее, потому что политика существует только для данного момента, а уравнение будет существовать вечно».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b="1" dirty="0" smtClean="0">
                <a:solidFill>
                  <a:srgbClr val="00B050"/>
                </a:solidFill>
              </a:rPr>
              <a:t>                                                         (Эйнштейн)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7"/>
          <a:stretch/>
        </p:blipFill>
        <p:spPr bwMode="auto">
          <a:xfrm>
            <a:off x="20544" y="1412776"/>
            <a:ext cx="3672408" cy="35283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0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500173"/>
            <a:ext cx="745268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Что 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такое уравнение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2119" y="6488668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2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187624" y="-16988"/>
                <a:ext cx="6984776" cy="6876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2х </a:t>
                </a:r>
                <a:r>
                  <a:rPr lang="ru-RU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4 = 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          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2) 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3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-6х=0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3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-5х+6=0</a:t>
                </a:r>
                <a:endPara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3х</a:t>
                </a:r>
                <a:r>
                  <a:rPr lang="ru-RU" sz="3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-х</a:t>
                </a:r>
                <a:r>
                  <a:rPr lang="ru-RU" sz="3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+18х-6=0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𝟓</m:t>
                    </m:r>
                    <m:r>
                      <a:rPr lang="en-US" sz="3600" b="1" i="1">
                        <a:latin typeface="Cambria Math"/>
                      </a:rPr>
                      <m:t>𝒙</m:t>
                    </m:r>
                    <m:r>
                      <a:rPr lang="en-US" sz="3600" b="1" i="1">
                        <a:latin typeface="Cambria Math"/>
                      </a:rPr>
                      <m:t>−</m:t>
                    </m:r>
                    <m:r>
                      <a:rPr lang="en-US" sz="3600" b="1" i="1">
                        <a:latin typeface="Cambria Math"/>
                      </a:rPr>
                      <m:t>𝟒</m:t>
                    </m:r>
                    <m:r>
                      <a:rPr lang="en-US" sz="3600" b="1" i="1">
                        <a:latin typeface="Cambria Math"/>
                      </a:rPr>
                      <m:t>=</m:t>
                    </m:r>
                    <m:r>
                      <a:rPr lang="en-US" sz="3600" b="1" i="1">
                        <a:latin typeface="Cambria Math"/>
                      </a:rPr>
                      <m:t>𝟕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3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+х</a:t>
                </a:r>
                <a:r>
                  <a:rPr lang="ru-RU" sz="3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-5х</a:t>
                </a:r>
                <a:r>
                  <a:rPr lang="ru-RU" sz="3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+6х-2=0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7)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latin typeface="Cambria Math"/>
                      </a:rPr>
                      <m:t>=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8)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3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3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            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9) </a:t>
                </a:r>
                <a:r>
                  <a:rPr lang="ru-RU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2х</a:t>
                </a:r>
                <a:r>
                  <a:rPr lang="ru-RU" sz="3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2 </a:t>
                </a:r>
                <a:r>
                  <a:rPr lang="ru-RU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- 32 = 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  <a:p>
                <a:endParaRPr lang="ru-RU" b="1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-16988"/>
                <a:ext cx="6984776" cy="6876050"/>
              </a:xfrm>
              <a:prstGeom prst="rect">
                <a:avLst/>
              </a:prstGeom>
              <a:blipFill rotWithShape="0">
                <a:blip r:embed="rId2"/>
                <a:stretch>
                  <a:fillRect l="-2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2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3663" y="1857364"/>
            <a:ext cx="698107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Способы решения уравнений высших 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степеней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Цель: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6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1" y="508030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 урока: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2119" y="6488668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6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764704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Можно ли решить уравнение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u="sng" baseline="30000" dirty="0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степени по формуле?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2119" y="6488668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9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428992" y="1571612"/>
            <a:ext cx="2595942" cy="3071834"/>
            <a:chOff x="3347864" y="620688"/>
            <a:chExt cx="2595942" cy="3064406"/>
          </a:xfrm>
        </p:grpSpPr>
        <p:pic>
          <p:nvPicPr>
            <p:cNvPr id="1027" name="Picture 3" descr="F:\9кл. решение уравнений высших степеней\1003618_3618_20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620688"/>
              <a:ext cx="2284884" cy="2744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403046" y="3284984"/>
              <a:ext cx="2540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err="1" smtClean="0">
                  <a:solidFill>
                    <a:srgbClr val="FF0000"/>
                  </a:solidFill>
                </a:rPr>
                <a:t>Джероламо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 </a:t>
              </a:r>
              <a:r>
                <a:rPr lang="ru-RU" sz="2000" b="1" dirty="0" err="1" smtClean="0">
                  <a:solidFill>
                    <a:srgbClr val="FF0000"/>
                  </a:solidFill>
                </a:rPr>
                <a:t>Кардано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5124" y="23852"/>
            <a:ext cx="89813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</a:rPr>
              <a:t>Одну из формул для решения уравнений 3-й степени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</a:rPr>
              <a:t>вывел</a:t>
            </a:r>
          </a:p>
          <a:p>
            <a:pPr algn="ct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</a:rPr>
              <a:t>Джероламо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</a:rPr>
              <a:t>Кардано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</a:rPr>
              <a:t> (1501-1576)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790007" y="4714884"/>
            <a:ext cx="5619167" cy="1785950"/>
            <a:chOff x="1790007" y="4221088"/>
            <a:chExt cx="5619167" cy="19302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790007" y="4541651"/>
                  <a:ext cx="5619167" cy="12095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rad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rad>
                          </m:e>
                        </m:ra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0007" y="4541651"/>
                  <a:ext cx="5619167" cy="120956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1790007" y="4221088"/>
              <a:ext cx="25639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По формуле </a:t>
              </a:r>
              <a:r>
                <a:rPr lang="ru-RU" sz="2000" b="1" dirty="0" err="1" smtClean="0">
                  <a:solidFill>
                    <a:schemeClr val="tx2">
                      <a:lumMod val="75000"/>
                    </a:schemeClr>
                  </a:solidFill>
                </a:rPr>
                <a:t>Кардано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890002" y="5751213"/>
                  <a:ext cx="54191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dirty="0" smtClean="0"/>
                    <a:t>можно найти корни уравнения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𝑝𝑥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0002" y="5751213"/>
                  <a:ext cx="5419176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25" t="-7576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8232119" y="6488668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742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</a:rPr>
              <a:t>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</a:rPr>
              <a:t>в последующие века ученые бились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</a:rPr>
              <a:t>над созданием формул решения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</a:rPr>
              <a:t>уравнений высших порядков.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</a:rPr>
              <a:t>Перед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</a:rPr>
              <a:t>вами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1648767"/>
            <a:ext cx="2596160" cy="3898082"/>
            <a:chOff x="467544" y="1648767"/>
            <a:chExt cx="2596160" cy="3898082"/>
          </a:xfrm>
        </p:grpSpPr>
        <p:pic>
          <p:nvPicPr>
            <p:cNvPr id="2050" name="Picture 2" descr="F:\9кл. решение уравнений высших степеней\img2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648767"/>
              <a:ext cx="2540000" cy="3543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67544" y="5085184"/>
              <a:ext cx="25961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 smtClean="0">
                  <a:solidFill>
                    <a:srgbClr val="FF0000"/>
                  </a:solidFill>
                </a:rPr>
                <a:t>Никколо</a:t>
              </a:r>
              <a:r>
                <a:rPr lang="ru-RU" sz="2400" b="1" dirty="0" smtClean="0">
                  <a:solidFill>
                    <a:srgbClr val="FF0000"/>
                  </a:solidFill>
                </a:rPr>
                <a:t> Тарталья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150927" y="1764233"/>
            <a:ext cx="2689264" cy="3820138"/>
            <a:chOff x="3150927" y="1764233"/>
            <a:chExt cx="2689264" cy="3820138"/>
          </a:xfrm>
        </p:grpSpPr>
        <p:pic>
          <p:nvPicPr>
            <p:cNvPr id="2051" name="Picture 3" descr="F:\9кл. решение уравнений высших степеней\vozr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3880" y1="63941" x2="69400" y2="60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927" y="1764233"/>
              <a:ext cx="2689264" cy="331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513367" y="5122706"/>
              <a:ext cx="2008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Франсуа Виет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983575" y="1804168"/>
            <a:ext cx="2941750" cy="3732417"/>
            <a:chOff x="5983575" y="1804168"/>
            <a:chExt cx="2941750" cy="3732417"/>
          </a:xfrm>
        </p:grpSpPr>
        <p:pic>
          <p:nvPicPr>
            <p:cNvPr id="2052" name="Picture 4" descr="F:\9кл. решение уравнений высших степеней\joseph_louis_lagrang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575" y="1804168"/>
              <a:ext cx="2576763" cy="3232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011899" y="5074920"/>
              <a:ext cx="29134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Жозеф Луи Лагранж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2119" y="6488668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1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4402" y="357167"/>
            <a:ext cx="8218038" cy="2739211"/>
            <a:chOff x="314402" y="1268760"/>
            <a:chExt cx="8218038" cy="2700300"/>
          </a:xfrm>
        </p:grpSpPr>
        <p:pic>
          <p:nvPicPr>
            <p:cNvPr id="3075" name="Picture 3" descr="F:\9кл. решение уравнений высших степеней\76756970_Niels_Henrik_Abe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02" y="1268760"/>
              <a:ext cx="2201354" cy="2676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627784" y="1268760"/>
              <a:ext cx="5904656" cy="2700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Нильс Абель </a:t>
              </a:r>
              <a:r>
                <a:rPr lang="ru-RU" sz="2800" dirty="0" smtClean="0">
                  <a:solidFill>
                    <a:srgbClr val="FF0000"/>
                  </a:solidFill>
                </a:rPr>
                <a:t>(1802-1829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) 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– норвежский математик. Основатель общей теории алгебраических функций, внёс большой вклад в математический анализ. Впервые доказал неразрешимость в радикалах общего алгебраического уравнения 5</a:t>
              </a:r>
              <a:r>
                <a:rPr lang="ru-RU" sz="2400" b="1" u="sng" baseline="30000" dirty="0" smtClean="0">
                  <a:solidFill>
                    <a:schemeClr val="tx2">
                      <a:lumMod val="75000"/>
                    </a:schemeClr>
                  </a:solidFill>
                </a:rPr>
                <a:t>й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 степени.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14282" y="3214686"/>
            <a:ext cx="8318158" cy="3286148"/>
            <a:chOff x="214282" y="3573016"/>
            <a:chExt cx="8318158" cy="3007017"/>
          </a:xfrm>
        </p:grpSpPr>
        <p:pic>
          <p:nvPicPr>
            <p:cNvPr id="3076" name="Picture 4" descr="F:\9кл. решение уравнений высших степеней\1296800114_124-22-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3966" y="3573016"/>
              <a:ext cx="2238474" cy="3007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14282" y="3716206"/>
              <a:ext cx="6143667" cy="2745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solidFill>
                    <a:srgbClr val="FF0000"/>
                  </a:solidFill>
                </a:rPr>
                <a:t>Эварист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 Галуа </a:t>
              </a:r>
              <a:r>
                <a:rPr lang="ru-RU" sz="2800" dirty="0" smtClean="0">
                  <a:solidFill>
                    <a:srgbClr val="FF0000"/>
                  </a:solidFill>
                </a:rPr>
                <a:t>(1811-1832) </a:t>
              </a:r>
              <a:r>
                <a:rPr lang="ru-RU" dirty="0" smtClean="0"/>
                <a:t>– 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французский математик. Заложил основы современной алгебры, ввёл ряд фундаментальных её понятий. Нашёл необходимое и достаточное условие, которому удовлетворяет алгебраическое уравнение, разрешимое в радикалах.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22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389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</vt:lpstr>
      <vt:lpstr>Calibri</vt:lpstr>
      <vt:lpstr>Cambria Math</vt:lpstr>
      <vt:lpstr>Times New Roman</vt:lpstr>
      <vt:lpstr>Тема Office</vt:lpstr>
      <vt:lpstr>Урок алгебры в 9 классе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решения целых уравнений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Home</cp:lastModifiedBy>
  <cp:revision>56</cp:revision>
  <dcterms:created xsi:type="dcterms:W3CDTF">2011-11-13T07:35:58Z</dcterms:created>
  <dcterms:modified xsi:type="dcterms:W3CDTF">2019-11-14T14:50:40Z</dcterms:modified>
</cp:coreProperties>
</file>