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264" r:id="rId4"/>
    <p:sldId id="257" r:id="rId5"/>
    <p:sldId id="260" r:id="rId6"/>
    <p:sldId id="258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6D13C-D32E-47E1-8756-ED8490D95C1D}" type="datetimeFigureOut">
              <a:rPr lang="ru-RU" smtClean="0"/>
              <a:pPr/>
              <a:t>14.11.2019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46659-E561-4D79-AE9F-B9E36D29D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4477-1F99-4643-981C-A8DCEE0CE01B}" type="datetime1">
              <a:rPr lang="ru-RU" smtClean="0"/>
              <a:pPr/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56D8-3572-4DCD-AAFD-3514D9B1B6C7}" type="datetime1">
              <a:rPr lang="ru-RU" smtClean="0"/>
              <a:pPr/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4B46-A30D-4866-91AD-05A2EED13DB6}" type="datetime1">
              <a:rPr lang="ru-RU" smtClean="0"/>
              <a:pPr/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BB29-1636-4706-A3EF-BA357C9914D5}" type="datetime1">
              <a:rPr lang="ru-RU" smtClean="0"/>
              <a:pPr/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7AA0-A488-4335-8351-05289F53661A}" type="datetime1">
              <a:rPr lang="ru-RU" smtClean="0"/>
              <a:pPr/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B643-8583-4696-930C-C8304F49C648}" type="datetime1">
              <a:rPr lang="ru-RU" smtClean="0"/>
              <a:pPr/>
              <a:t>14.11.2019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DF32-7FF5-43AB-BA45-89D4F05CD702}" type="datetime1">
              <a:rPr lang="ru-RU" smtClean="0"/>
              <a:pPr/>
              <a:t>14.11.2019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885C-0BEE-4C84-A8BD-C16DDFF126EE}" type="datetime1">
              <a:rPr lang="ru-RU" smtClean="0"/>
              <a:pPr/>
              <a:t>14.11.2019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5DF0-5838-46A8-9308-D42629D179C6}" type="datetime1">
              <a:rPr lang="ru-RU" smtClean="0"/>
              <a:pPr/>
              <a:t>14.11.2019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2D08-8037-4C8B-84D0-635146BFFA52}" type="datetime1">
              <a:rPr lang="ru-RU" smtClean="0"/>
              <a:pPr/>
              <a:t>14.11.2019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F40DE-8818-4DDE-ABBA-6325A9EC8EA6}" type="datetime1">
              <a:rPr lang="ru-RU" smtClean="0"/>
              <a:pPr/>
              <a:t>14.11.2019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AF5E1-B89F-4EFD-8E03-11945029E861}" type="datetime1">
              <a:rPr lang="ru-RU" smtClean="0"/>
              <a:pPr/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jpeg"/><Relationship Id="rId4" Type="http://schemas.openxmlformats.org/officeDocument/2006/relationships/image" Target="../media/image4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jpeg"/><Relationship Id="rId4" Type="http://schemas.openxmlformats.org/officeDocument/2006/relationships/image" Target="../media/image4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jpeg"/><Relationship Id="rId4" Type="http://schemas.openxmlformats.org/officeDocument/2006/relationships/image" Target="../media/image5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jpeg"/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1.png"/><Relationship Id="rId4" Type="http://schemas.openxmlformats.org/officeDocument/2006/relationships/image" Target="../media/image6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071678"/>
            <a:ext cx="8286808" cy="264320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Отраслевые особенности организации (предприятия) в рыночной экономике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БСХТ\Рабочий стол\Для Инфоурока\Использовала\0_177a40_d5097986_ori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262179" cy="16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Documents and Settings\БСХТ\Рабочий стол\Для Инфоурока\Использовала\org_qtga72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14546" y="5072074"/>
            <a:ext cx="2357454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C:\Documents and Settings\БСХТ\Рабочий стол\Для Инфоурока\Использовала\ifrs5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072073"/>
            <a:ext cx="2214546" cy="17859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C:\Documents and Settings\БСХТ\Рабочий стол\Для Инфоурока\Использовала\Финансовое-планирование-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2000" y="5072075"/>
            <a:ext cx="2357454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8" name="Picture 6" descr="C:\Documents and Settings\БСХТ\Рабочий стол\Для Инфоурока\Использовала\3-46822_1_6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929454" y="5072074"/>
            <a:ext cx="2214546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9" name="Picture 7" descr="C:\Documents and Settings\БСХТ\Рабочий стол\Для Инфоурока\Использовала\3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285984" y="0"/>
            <a:ext cx="2286016" cy="16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80" name="Picture 8" descr="C:\Documents and Settings\БСХТ\Рабочий стол\Для Инфоурока\Использовала\4cd14d00a7835e33eff740d26270df9e_L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572000" y="0"/>
            <a:ext cx="2357454" cy="16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81" name="Picture 9" descr="C:\Documents and Settings\БСХТ\Рабочий стол\Для Инфоурока\Использовала\5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929454" y="0"/>
            <a:ext cx="2214546" cy="16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357166"/>
            <a:ext cx="6043626" cy="5768997"/>
          </a:xfrm>
        </p:spPr>
        <p:txBody>
          <a:bodyPr anchor="ctr"/>
          <a:lstStyle/>
          <a:p>
            <a:pPr marL="0" indent="361950">
              <a:buNone/>
            </a:pPr>
            <a:r>
              <a:rPr lang="ru-RU" sz="2800" b="1" i="1" dirty="0" smtClean="0"/>
              <a:t>Экономическое единство </a:t>
            </a:r>
            <a:r>
              <a:rPr lang="ru-RU" sz="2800" dirty="0" smtClean="0"/>
              <a:t>связанно с общностью экономических результатов работы ( объемом реализуемой продукции, уров­нем рентабельности, массой прибыли, фондами предприятия и т.д.). </a:t>
            </a:r>
          </a:p>
          <a:p>
            <a:endParaRPr lang="ru-RU" dirty="0"/>
          </a:p>
        </p:txBody>
      </p:sp>
      <p:pic>
        <p:nvPicPr>
          <p:cNvPr id="9218" name="Picture 2" descr="C:\Documents and Settings\БСХТ\Рабочий стол\Для Инфоурока\Использовала\full_HogvNPB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071670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9" name="Picture 3" descr="C:\Documents and Settings\БСХТ\Рабочий стол\Для Инфоурока\Использовала\slider1-1024x5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429001"/>
            <a:ext cx="2071670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0" name="Picture 4" descr="C:\Documents and Settings\БСХТ\Рабочий стол\Для Инфоурока\Использовала\043eb685-598b-40c1-a651-ec613497d730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785926"/>
            <a:ext cx="2071670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1" name="Picture 5" descr="C:\Documents and Settings\БСХТ\Рабочий стол\Для Инфоурока\Использовала\Competition-image-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5072074"/>
            <a:ext cx="2071670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4000527"/>
          </a:xfrm>
        </p:spPr>
        <p:txBody>
          <a:bodyPr anchor="ctr">
            <a:normAutofit/>
          </a:bodyPr>
          <a:lstStyle/>
          <a:p>
            <a:pPr marL="0" indent="361950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Социальное единство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проявляется в социально-экономических отношениях и интересах коллек­тива людей различной профессии, квалификации, направленных на извлечение прибыли для удовлетворения потребностей (как материальных, так и духовных) всего коллектива (заработная плата, нормальные условия труда и отдыха, возможности для профессионального роста и т.д.)</a:t>
            </a:r>
          </a:p>
          <a:p>
            <a:endParaRPr lang="ru-RU" dirty="0"/>
          </a:p>
        </p:txBody>
      </p:sp>
      <p:pic>
        <p:nvPicPr>
          <p:cNvPr id="11266" name="Picture 2" descr="C:\Documents and Settings\БСХТ\Рабочий стол\Для Инфоурока\Использовала\Digital-Finance-to-Support-the-Aggressive-Growth-Plans-1-1024x41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28860" y="4714884"/>
            <a:ext cx="4357718" cy="2143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67" name="Picture 3" descr="C:\Documents and Settings\БСХТ\Рабочий стол\Для Инфоурока\Использовала\1481551540_81993554_026545866_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714884"/>
            <a:ext cx="2428860" cy="2143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68" name="Picture 4" descr="C:\Documents and Settings\БСХТ\Рабочий стол\Для Инфоурока\Использовала\7109609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15140" y="4714884"/>
            <a:ext cx="2428860" cy="2143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6072230" cy="5768997"/>
          </a:xfrm>
        </p:spPr>
        <p:txBody>
          <a:bodyPr anchor="ctr">
            <a:normAutofit/>
          </a:bodyPr>
          <a:lstStyle/>
          <a:p>
            <a:pPr marL="0" indent="3619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Совокупность предприятий с общей сырьевой базой, однородностью потребляемого сырья, сходностью технологических процессов, единством экономического назначения производимой продукции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образуют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отрасль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Documents and Settings\БСХТ\Рабочий стол\Для Инфоурока\Использовала\2713_ec8d84468a1f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29454" y="0"/>
            <a:ext cx="2214546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3" name="Picture 3" descr="C:\Documents and Settings\БСХТ\Рабочий стол\Для Инфоурока\Использовала\56bdf1317858b_Protsedura-otsenki-zalogovogo-obespecheniy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38962" y="1785926"/>
            <a:ext cx="2205038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4" name="Picture 4" descr="C:\Documents and Settings\БСХТ\Рабочий стол\Для Инфоурока\Использовала\14811886905522rz0Q11cTm58_O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29454" y="3429001"/>
            <a:ext cx="2214546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5" name="Picture 5" descr="C:\Documents and Settings\БСХТ\Рабочий стол\Для Инфоурока\Использовала\227076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29454" y="5072075"/>
            <a:ext cx="2214546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4286280"/>
          </a:xfrm>
        </p:spPr>
        <p:txBody>
          <a:bodyPr>
            <a:normAutofit/>
          </a:bodyPr>
          <a:lstStyle/>
          <a:p>
            <a:pPr marL="0" indent="36195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Экономика страны состоит из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производственной и непроизводственной сфер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объединяющих отрасли. </a:t>
            </a:r>
          </a:p>
          <a:p>
            <a:pPr marL="0" indent="36195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Производственная сфера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занята изготовлением средств производства (материалы, станки, оборудование, здания) и предметов потребления (одежда, обувь, бытовая химия, пища и др.). </a:t>
            </a:r>
          </a:p>
          <a:p>
            <a:pPr marL="0" indent="36195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Непроизводственная сфера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занята предоставлением услуг для народного хозяйства. Современную экономику называют постиндустриальной с преобладанием сферы услуг.</a:t>
            </a:r>
          </a:p>
          <a:p>
            <a:endParaRPr lang="ru-RU" dirty="0"/>
          </a:p>
        </p:txBody>
      </p:sp>
      <p:pic>
        <p:nvPicPr>
          <p:cNvPr id="12290" name="Picture 2" descr="C:\Documents and Settings\БСХТ\Рабочий стол\Для Инфоурока\Использовала\21394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857760"/>
            <a:ext cx="2214546" cy="200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91" name="Picture 3" descr="C:\Documents and Settings\БСХТ\Рабочий стол\Для Инфоурока\Использовала\M360_03_Anltcs_RepVi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14546" y="4857759"/>
            <a:ext cx="2357454" cy="20002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92" name="Picture 4" descr="C:\Documents and Settings\БСХТ\Рабочий стол\Для Инфоурока\Использовала\euro-area-inflation-gains-traction-in-november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4857759"/>
            <a:ext cx="2357454" cy="20002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93" name="Picture 5" descr="C:\Documents and Settings\БСХТ\Рабочий стол\Для Инфоурока\Использовала\money-business-brand-cash-graph-currency-coin-calculator-economic-calculators-office-equipment-67448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29454" y="4857760"/>
            <a:ext cx="2214546" cy="200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/>
          </a:bodyPr>
          <a:lstStyle/>
          <a:p>
            <a:pPr marL="0" indent="36195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Внутри организации протекает производственный процесс, с которым связанна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классификация предприятий по организационному типу промышленного производства: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61950" indent="-361950"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Массовое производство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(предприятия деревообрабатывающей, текстильной промышленности) характеризуется большими объемами однотипного ассортимента выпускаемой продукции, низкими затратами ресурсов.</a:t>
            </a:r>
          </a:p>
          <a:p>
            <a:pPr marL="361950" indent="-361950">
              <a:buFont typeface="Wingdings" pitchFamily="2" charset="2"/>
              <a:buChar char="Ø"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Серийный тип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(предприятия станкостроения, швейной промышленности) характеризуется невысокими объемами производства, расширенным ассортиментом, продукция выпускается партиями.</a:t>
            </a:r>
          </a:p>
          <a:p>
            <a:pPr marL="361950" indent="-361950">
              <a:buFont typeface="Wingdings" pitchFamily="2" charset="2"/>
              <a:buChar char="Ø"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Единичное производство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(предприятия бытового обслуживания, самолетостроения, изготовления космической техники,) характеризуется единичным выпуском продукции, широкой номенклатурой и высокими затратами ресурсов.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357166"/>
            <a:ext cx="6043626" cy="5768997"/>
          </a:xfrm>
        </p:spPr>
        <p:txBody>
          <a:bodyPr anchor="ctr">
            <a:normAutofit/>
          </a:bodyPr>
          <a:lstStyle/>
          <a:p>
            <a:pPr marL="0" indent="36195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Важной является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классификация организаций по размерам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критерием которой является численность работников:</a:t>
            </a:r>
          </a:p>
          <a:p>
            <a:pPr marL="0" indent="36195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 50 человек-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малые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 50 до 500 -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средние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 500 -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крупные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Роль этих предприятий в экономике страны различна: крупные определяют экономический потенциал, безопасность и мощь страны, малые и средние создают конкурентную среду. </a:t>
            </a:r>
          </a:p>
          <a:p>
            <a:endParaRPr lang="ru-RU" dirty="0"/>
          </a:p>
        </p:txBody>
      </p:sp>
      <p:pic>
        <p:nvPicPr>
          <p:cNvPr id="13314" name="Picture 2" descr="C:\Documents and Settings\БСХТ\Рабочий стол\Для Инфоурока\Использовала\lori0002745540extrawww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071670" cy="1857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5" name="Picture 3" descr="C:\Documents and Settings\БСХТ\Рабочий стол\Для Инфоурока\Использовала\613694392-612x61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857364"/>
            <a:ext cx="2071670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6" name="Picture 4" descr="C:\Documents and Settings\БСХТ\Рабочий стол\Для Инфоурока\Использовала\money (1)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" y="3429000"/>
            <a:ext cx="2071670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8" name="Picture 6" descr="C:\Documents and Settings\БСХТ\Рабочий стол\Для Инфоурока\Использовала\runoktruda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5072075"/>
            <a:ext cx="2071670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357166"/>
            <a:ext cx="6043626" cy="6143668"/>
          </a:xfrm>
        </p:spPr>
        <p:txBody>
          <a:bodyPr anchor="ctr">
            <a:normAutofit/>
          </a:bodyPr>
          <a:lstStyle/>
          <a:p>
            <a:pPr marL="0" indent="36195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Социальное обеспечение  относят к непроизводственной сфере. </a:t>
            </a:r>
          </a:p>
          <a:p>
            <a:pPr marL="0" indent="36195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Совокупность отраслей, предприятий, организаций, непосредственным образом связанных и определяющих образ и уровень жизни людей, их благосостояние, потребление  - это социальная сфера. </a:t>
            </a:r>
          </a:p>
          <a:p>
            <a:pPr marL="0" indent="36195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социальной сфере относят, прежде всего, сферу услуг (образование, культуру, здравоохранение, социальное обеспечение, физическую культуру, общественное питание, коммунальное обслуживание, пассажирский транспорт, связь).</a:t>
            </a:r>
          </a:p>
          <a:p>
            <a:endParaRPr lang="ru-RU" dirty="0"/>
          </a:p>
        </p:txBody>
      </p:sp>
      <p:pic>
        <p:nvPicPr>
          <p:cNvPr id="4" name="Picture 5" descr="C:\Documents and Settings\БСХТ\Рабочий стол\Для Инфоурока\Использовала\original (1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000240"/>
            <a:ext cx="2214545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38" name="Picture 2" descr="C:\Documents and Settings\БСХТ\Рабочий стол\Для Инфоурока\Использовала\original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2214545" cy="200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39" name="Picture 3" descr="C:\Documents and Settings\БСХТ\Рабочий стол\Для Инфоурока\Использовала\islam_i_rinochnaya_ekonomika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4857760"/>
            <a:ext cx="2214546" cy="200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357166"/>
            <a:ext cx="6043626" cy="6143668"/>
          </a:xfrm>
        </p:spPr>
        <p:txBody>
          <a:bodyPr anchor="ctr">
            <a:normAutofit/>
          </a:bodyPr>
          <a:lstStyle/>
          <a:p>
            <a:pPr marL="0" indent="36195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Экономика социальной работы воздействует на жизнеобеспечение людей, определение государственных стандартов социальной поддержки нуждающихся, которые зависят не только от экономических, но и политических, исторических, национальных, этических и других норм жизни общества. на профессиональном уровне экономика социальной работы призвана ответить на вопросы: какова эффективность ресурсных вложений в отрасль и ее отдельные звенья и каковы критерии этой эффективности.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C:\Documents and Settings\БСХТ\Рабочий стол\Для Инфоурока\Использовала\962976267567c99a93fa9b798bb645644c172fede0c9_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214546" cy="1857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3" name="Picture 3" descr="C:\Documents and Settings\БСХТ\Рабочий стол\Для Инфоурока\Использовала\4cd14d00a7835e33eff740d26270df9e_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857365"/>
            <a:ext cx="2214546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4" name="Picture 4" descr="C:\Documents and Settings\БСХТ\Рабочий стол\Для Инфоурока\Использовала\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429000"/>
            <a:ext cx="2214546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5" name="Picture 5" descr="C:\Documents and Settings\БСХТ\Рабочий стол\Для Инфоурока\Использовала\конкуренция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" y="5072075"/>
            <a:ext cx="2214546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Autofit/>
          </a:bodyPr>
          <a:lstStyle/>
          <a:p>
            <a:pPr marL="0" indent="361950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Принципы экономики социальной сферы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это научно обоснованные, проверенные на практике положения о формах и методах экономической деятельности предприятий и учреждений системы социальной защиты населения. Для экономики социальной сферы характерны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специфические принципы функционирования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361950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– принцип гуманизма ;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– принцип социальной справедливости;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– принцип общественной целесообразности,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– принцип экономической эффективности,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который отражает оптимальное соотношение объема социальных расходов и размера отчислений на их финансирование.</a:t>
            </a:r>
          </a:p>
          <a:p>
            <a:pPr marL="0" indent="361950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принцип приоритета государственных начал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социальной защите населения, в соответствии с которым именно государство выступает главным гарантом экономического обеспечения социально достаточного уровня жизни тем гражданам, которые не могут сделать этого самостоятельно в силу объективных причин; </a:t>
            </a:r>
          </a:p>
          <a:p>
            <a:pPr marL="0" indent="361950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принцип экономического самостоятельности местных органов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предполагающий разграничение экономических полномочий субъектов федерального и местного уровней.    </a:t>
            </a:r>
          </a:p>
          <a:p>
            <a:pPr marL="0" indent="361950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Немаловажное значение имеют и такие экономические принципы, как принцип трудовой мотивации оплаты труда, повышение качества жизни, возрастание потребностей и др.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3116"/>
            <a:ext cx="8286808" cy="221457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Благодарю за внимание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БСХТ\Рабочий стол\Для Инфоурока\Использовала\0_177a40_d5097986_ori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262179" cy="1857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Documents and Settings\БСХТ\Рабочий стол\Для Инфоурока\Использовала\org_qtga72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14546" y="4714884"/>
            <a:ext cx="2357454" cy="2143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C:\Documents and Settings\БСХТ\Рабочий стол\Для Инфоурока\Использовала\ifrs5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4714885"/>
            <a:ext cx="2214546" cy="2143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C:\Documents and Settings\БСХТ\Рабочий стол\Для Инфоурока\Использовала\Финансовое-планирование-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2000" y="4714884"/>
            <a:ext cx="2357454" cy="21431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8" name="Picture 6" descr="C:\Documents and Settings\БСХТ\Рабочий стол\Для Инфоурока\Использовала\3-46822_1_6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929454" y="4714884"/>
            <a:ext cx="2214546" cy="2143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9" name="Picture 7" descr="C:\Documents and Settings\БСХТ\Рабочий стол\Для Инфоурока\Использовала\3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285984" y="0"/>
            <a:ext cx="2286016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80" name="Picture 8" descr="C:\Documents and Settings\БСХТ\Рабочий стол\Для Инфоурока\Использовала\4cd14d00a7835e33eff740d26270df9e_L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572000" y="0"/>
            <a:ext cx="2357454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81" name="Picture 9" descr="C:\Documents and Settings\БСХТ\Рабочий стол\Для Инфоурока\Использовала\5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929454" y="0"/>
            <a:ext cx="2214546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357166"/>
            <a:ext cx="6043626" cy="6143668"/>
          </a:xfrm>
        </p:spPr>
        <p:txBody>
          <a:bodyPr anchor="ctr"/>
          <a:lstStyle/>
          <a:p>
            <a:pPr marL="0" indent="3619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Организация (предприятие, фирма)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основной элемент любой экономической системы, первичное звено в общественном воспроизводстве.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Documents and Settings\БСХТ\Рабочий стол\Для Инфоурока\Использовала\business-2089530_960_72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1"/>
            <a:ext cx="2071669" cy="1785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Documents and Settings\БСХТ\Рабочий стол\Для Инфоурока\Использовала\081816_04578281493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785926"/>
            <a:ext cx="2071670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Documents and Settings\БСХТ\Рабочий стол\Для Инфоурока\Использовала\59998b9b69f1e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429000"/>
            <a:ext cx="2071670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C:\Documents and Settings\БСХТ\Рабочий стол\Для Инфоурока\Использовала\versus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5072074"/>
            <a:ext cx="2071670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357166"/>
            <a:ext cx="6043626" cy="6143668"/>
          </a:xfrm>
        </p:spPr>
        <p:txBody>
          <a:bodyPr anchor="ctr">
            <a:normAutofit/>
          </a:bodyPr>
          <a:lstStyle/>
          <a:p>
            <a:pPr marL="0" indent="361950">
              <a:buNone/>
            </a:pPr>
            <a:r>
              <a:rPr lang="ru-RU" i="1" dirty="0" smtClean="0"/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Предприятие  выступает имущественным комплексом, хозяйствующим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субъектом предпринимательской деятельности, который на свой риск осуществляет самостоятельную деятельность, направленную на систематическое извлечение прибыли от пользования имуществом, производства и  сбыта товара, выполнения работ или оказания услуг.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БСХТ\Рабочий стол\Для Инфоурока\Использовала\competition-1024x68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2071670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 descr="C:\Documents and Settings\БСХТ\Рабочий стол\Для Инфоурока\Использовала\50677311_w640_h640_litsenzii_i_ra__k_kartink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785926"/>
            <a:ext cx="2071670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 descr="C:\Documents and Settings\БСХТ\Рабочий стол\Для Инфоурока\Использовала\9-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429000"/>
            <a:ext cx="2071670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5" name="Picture 5" descr="C:\Documents and Settings\БСХТ\Рабочий стол\Для Инфоурока\Использовала\depositphotos_5159109-stock-photo-3d-men-puzzle-teamwork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5072074"/>
            <a:ext cx="2071670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8860" y="357166"/>
            <a:ext cx="6257940" cy="614366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цели предприятия: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максимизация прибыли;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удовлетворение общественных потребностей.</a:t>
            </a:r>
          </a:p>
          <a:p>
            <a:pPr marL="0" indent="36195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них вытекают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обеспечивающие задачи: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61950" lvl="0" indent="-36195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снижение себестоимости продукции</a:t>
            </a:r>
          </a:p>
          <a:p>
            <a:pPr marL="361950" lvl="0" indent="-36195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повышение качества</a:t>
            </a:r>
          </a:p>
          <a:p>
            <a:pPr marL="361950" lvl="0" indent="-36195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внедрение инноваций</a:t>
            </a:r>
          </a:p>
          <a:p>
            <a:pPr marL="361950" lvl="0" indent="-36195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освоение новых рынков</a:t>
            </a:r>
          </a:p>
          <a:p>
            <a:pPr marL="361950" lvl="0" indent="-36195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эффективное использование ресурсов и др.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БСХТ\Рабочий стол\Для Инфоурока\Использовала\4135_1_800______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071670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Documents and Settings\БСХТ\Рабочий стол\Для Инфоурока\Использовала\19124127-shutterstock_13009786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" y="1785926"/>
            <a:ext cx="2071670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Documents and Settings\БСХТ\Рабочий стол\Для Инфоурока\Использовала\7512923_stock-photo-gear-mechanism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429000"/>
            <a:ext cx="2071670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C:\Documents and Settings\БСХТ\Рабочий стол\Для Инфоурока\Использовала\img1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072075"/>
            <a:ext cx="2071670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 anchor="ctr">
            <a:normAutofit fontScale="77500" lnSpcReduction="20000"/>
          </a:bodyPr>
          <a:lstStyle/>
          <a:p>
            <a:pPr marL="0" indent="36195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Организация (предприятие, фирма) в соответствии с Гражданским Кодексом является 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юридическим лицом</a:t>
            </a: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которое имеет в собственности, хозяйственном ведении или оперативном управлении обособленное имущество и отвечает по своим обязательствам этим имуществом, может от своего имени приобретать и осуществлять имущественные и личные неимущественные права, нести обязанности, быть истцом и ответчиком в суде. </a:t>
            </a: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Юридические лица должны иметь самостоятельный баланс или смету. </a:t>
            </a:r>
          </a:p>
          <a:p>
            <a:pPr marL="0" indent="36195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Юридическое лицо подлежит государственной регистрации и действует либо на основании устава, либо учредительного договора и устава, либо только учредительного договора.</a:t>
            </a:r>
          </a:p>
          <a:p>
            <a:pPr marL="0" indent="36195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В уставе отражаются: организационная и правовая формы предприятия; наименование; почтовый адрес; предмет и цель деятельности; уставный фонд; порядок распределения прибыли; органы контроля; перечень и местонахождение структурных единиц, входящих в состав фирмы; условия реорганизации и ликвидации.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357166"/>
            <a:ext cx="6043626" cy="6143668"/>
          </a:xfrm>
        </p:spPr>
        <p:txBody>
          <a:bodyPr anchor="ctr">
            <a:normAutofit/>
          </a:bodyPr>
          <a:lstStyle/>
          <a:p>
            <a:pPr marL="0" indent="3619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Первоначально имущество организации формируется из вкладов учредителей, образующих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уставный капитал (фонд)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Вклады могут иметь денежную и вещественную форму (оборудование, материалы, здания и т.д.), а также форму нематериальных активов(патенты, лицензии и т.д.).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Пропорционально вкладам распределяются доходы учредителей.</a:t>
            </a:r>
          </a:p>
          <a:p>
            <a:endParaRPr lang="ru-RU" dirty="0"/>
          </a:p>
        </p:txBody>
      </p:sp>
      <p:pic>
        <p:nvPicPr>
          <p:cNvPr id="4098" name="Picture 2" descr="C:\Documents and Settings\БСХТ\Рабочий стол\Для Инфоурока\Использовала\Лучшая-финансовая-организация-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071670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 descr="C:\Documents and Settings\БСХТ\Рабочий стол\Для Инфоурока\Использовала\76d8f79e2e2abf401e9ec259c3b388b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785926"/>
            <a:ext cx="2071670" cy="16444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4" descr="C:\Documents and Settings\БСХТ\Рабочий стол\Для Инфоурока\Использовала\node-5168_param-img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429000"/>
            <a:ext cx="2071670" cy="16478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1" name="Picture 5" descr="C:\Documents and Settings\БСХТ\Рабочий стол\Для Инфоурока\Использовала\ef0788ab749b07721bc212ea60fb98d4.jpe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5072074"/>
            <a:ext cx="2071670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357166"/>
            <a:ext cx="6043626" cy="6143668"/>
          </a:xfrm>
        </p:spPr>
        <p:txBody>
          <a:bodyPr anchor="ctr"/>
          <a:lstStyle/>
          <a:p>
            <a:pPr marL="0" indent="3619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Организация,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предприятие как экономический механизм характеризуется: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производственно-техническим;</a:t>
            </a:r>
          </a:p>
          <a:p>
            <a:pPr marL="0" indent="361950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организационным;</a:t>
            </a:r>
          </a:p>
          <a:p>
            <a:pPr marL="0" indent="361950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экономическим единством;</a:t>
            </a:r>
          </a:p>
          <a:p>
            <a:pPr marL="0" indent="361950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социальным единством.</a:t>
            </a:r>
          </a:p>
          <a:p>
            <a:endParaRPr lang="ru-RU" dirty="0"/>
          </a:p>
        </p:txBody>
      </p:sp>
      <p:pic>
        <p:nvPicPr>
          <p:cNvPr id="6146" name="Picture 2" descr="C:\Documents and Settings\БСХТ\Рабочий стол\Для Инфоурока\Использовала\toaster_24_1140_oboi_konkurencija_v_biznese_1400x105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285984" cy="17859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7" name="Picture 3" descr="C:\Documents and Settings\БСХТ\Рабочий стол\Для Инфоурока\Использовала\arm_wrestling_1019742_960_72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785926"/>
            <a:ext cx="2285984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4" descr="C:\Documents and Settings\БСХТ\Рабочий стол\Для Инфоурока\Использовала\276_1_m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072074"/>
            <a:ext cx="2285984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4429155"/>
          </a:xfrm>
        </p:spPr>
        <p:txBody>
          <a:bodyPr anchor="ctr"/>
          <a:lstStyle/>
          <a:p>
            <a:pPr marL="0" indent="361950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Производственно-техническое единство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связанно с комплексом средств производства, обладающих технологическим единством и взаимосвязью отдельных стадий производственных процессов, в результате которых используемые  сырье и материалы превращаются в готовую продукцию, услуги и работы.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 descr="C:\Documents and Settings\БСХТ\Рабочий стол\Для Инфоурока\Использовала\itogi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5072074"/>
            <a:ext cx="2285984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1" name="Picture 3" descr="C:\Documents and Settings\БСХТ\Рабочий стол\Для Инфоурока\Использовала\1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5984" y="5072074"/>
            <a:ext cx="2286016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2" name="Picture 4" descr="C:\Documents and Settings\БСХТ\Рабочий стол\Для Инфоурока\Использовала\IT-project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5072074"/>
            <a:ext cx="2357454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3" name="Picture 5" descr="C:\Documents and Settings\БСХТ\Рабочий стол\Для Инфоурока\Использовала\image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29454" y="5072075"/>
            <a:ext cx="2214547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357166"/>
            <a:ext cx="6043626" cy="5768997"/>
          </a:xfrm>
        </p:spPr>
        <p:txBody>
          <a:bodyPr anchor="ctr"/>
          <a:lstStyle/>
          <a:p>
            <a:pPr marL="0" indent="361950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Организационное единство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определяется наличием единых трудового коллектива и руководства, общей и организационной структуре предприятия.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194" name="Picture 2" descr="C:\Documents and Settings\БСХТ\Рабочий стол\Для Инфоурока\Использовала\2 (1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071670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5" name="Picture 3" descr="C:\Documents and Settings\БСХТ\Рабочий стол\Для Инфоурока\Использовала\bigstock-businessmen-4652644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" y="1785926"/>
            <a:ext cx="2071670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6" name="Picture 4" descr="C:\Documents and Settings\БСХТ\Рабочий стол\Для Инфоурока\Использовала\1421656106_7225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429000"/>
            <a:ext cx="2071670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7" name="Picture 5" descr="C:\Documents and Settings\БСХТ\Рабочий стол\Для Инфоурока\Использовала\people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5072074"/>
            <a:ext cx="2071670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668</Words>
  <PresentationFormat>Экран (4:3)</PresentationFormat>
  <Paragraphs>73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Отраслевые особенности организации (предприятия) в рыночной экономике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Благодарю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Отраслевые особенности организации (предприятия) в рыночной экономике</dc:title>
  <dc:creator>Мусина Жанна</dc:creator>
  <cp:lastModifiedBy>Мусина Жанна</cp:lastModifiedBy>
  <cp:revision>19</cp:revision>
  <dcterms:modified xsi:type="dcterms:W3CDTF">2019-11-14T10:07:11Z</dcterms:modified>
</cp:coreProperties>
</file>