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81" r:id="rId5"/>
    <p:sldId id="282" r:id="rId6"/>
    <p:sldId id="259" r:id="rId7"/>
    <p:sldId id="261" r:id="rId8"/>
    <p:sldId id="260" r:id="rId9"/>
    <p:sldId id="272" r:id="rId10"/>
    <p:sldId id="273" r:id="rId11"/>
    <p:sldId id="274" r:id="rId12"/>
    <p:sldId id="275" r:id="rId13"/>
    <p:sldId id="262" r:id="rId14"/>
    <p:sldId id="277" r:id="rId15"/>
    <p:sldId id="283" r:id="rId16"/>
    <p:sldId id="284" r:id="rId17"/>
    <p:sldId id="287" r:id="rId18"/>
    <p:sldId id="278" r:id="rId19"/>
    <p:sldId id="289" r:id="rId20"/>
    <p:sldId id="285" r:id="rId21"/>
    <p:sldId id="264" r:id="rId22"/>
    <p:sldId id="266" r:id="rId23"/>
    <p:sldId id="267" r:id="rId24"/>
    <p:sldId id="270" r:id="rId25"/>
    <p:sldId id="280" r:id="rId26"/>
    <p:sldId id="288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06" autoAdjust="0"/>
    <p:restoredTop sz="94660"/>
  </p:normalViewPr>
  <p:slideViewPr>
    <p:cSldViewPr>
      <p:cViewPr>
        <p:scale>
          <a:sx n="70" d="100"/>
          <a:sy n="70" d="100"/>
        </p:scale>
        <p:origin x="-11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9950A-4425-49E7-BFD9-613C1F9C1BC7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64388-73CC-49DA-AEF6-E11E130A8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4388-73CC-49DA-AEF6-E11E130A8E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nnovazione.ru/wp-content/uploads/2014/04/antivirus-dlja-plansheta-android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ф 22 марта\internet-in-smartphone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ГАПОУ СО </a:t>
            </a:r>
            <a:br>
              <a:rPr lang="ru-RU" sz="3600" dirty="0" smtClean="0"/>
            </a:br>
            <a:r>
              <a:rPr lang="ru-RU" sz="3600" dirty="0" smtClean="0"/>
              <a:t>«Саратовский политехнический колледж»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72816"/>
            <a:ext cx="820668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 проекта: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«Оценка эффективности антивирусного программного обеспечения для мобильных устройств» </a:t>
            </a:r>
          </a:p>
          <a:p>
            <a:r>
              <a:rPr lang="ru-RU" dirty="0" smtClean="0"/>
              <a:t>                                                  </a:t>
            </a:r>
            <a:endParaRPr lang="ru-RU" sz="1400" dirty="0" smtClean="0"/>
          </a:p>
          <a:p>
            <a:pPr algn="r"/>
            <a:endParaRPr lang="ru-RU" sz="1400" dirty="0" smtClean="0"/>
          </a:p>
          <a:p>
            <a:pPr marL="342900" indent="-342900">
              <a:lnSpc>
                <a:spcPct val="145000"/>
              </a:lnSpc>
            </a:pPr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                                                     </a:t>
            </a:r>
            <a:r>
              <a:rPr lang="ru-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Выполнили:</a:t>
            </a:r>
          </a:p>
          <a:p>
            <a:pPr marL="342900" indent="-342900" algn="r">
              <a:lnSpc>
                <a:spcPct val="145000"/>
              </a:lnSpc>
            </a:pPr>
            <a:r>
              <a:rPr lang="ru-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Краснов Никита Игоревич, 1 курс, 11 группа</a:t>
            </a:r>
          </a:p>
          <a:p>
            <a:pPr marL="342900" indent="-342900" algn="r">
              <a:lnSpc>
                <a:spcPct val="145000"/>
              </a:lnSpc>
            </a:pPr>
            <a:r>
              <a:rPr lang="ru-RU" sz="17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Нигреева</a:t>
            </a:r>
            <a:r>
              <a:rPr lang="ru-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Ксения Вадимовна 3 курс 31 группа</a:t>
            </a:r>
          </a:p>
          <a:p>
            <a:pPr marL="342900" indent="-342900" algn="r">
              <a:lnSpc>
                <a:spcPct val="145000"/>
              </a:lnSpc>
            </a:pPr>
            <a:endParaRPr lang="ru-RU" sz="17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r">
              <a:lnSpc>
                <a:spcPct val="145000"/>
              </a:lnSpc>
            </a:pPr>
            <a:r>
              <a:rPr lang="ru-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Руководитель  преподаватель: </a:t>
            </a:r>
          </a:p>
          <a:p>
            <a:pPr marL="342900" indent="-342900" algn="r">
              <a:lnSpc>
                <a:spcPct val="145000"/>
              </a:lnSpc>
            </a:pPr>
            <a:r>
              <a:rPr lang="ru-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Чернецова Людмила Геннадьевна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а\Desktop\конф 22 марта\первые.jpg"/>
          <p:cNvPicPr>
            <a:picLocks noChangeAspect="1" noChangeArrowheads="1"/>
          </p:cNvPicPr>
          <p:nvPr/>
        </p:nvPicPr>
        <p:blipFill>
          <a:blip r:embed="rId2"/>
          <a:srcRect t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71501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Бизнес-телефоны</a:t>
            </a:r>
            <a:r>
              <a:rPr lang="ru-RU" sz="2800" b="1" dirty="0" smtClean="0">
                <a:solidFill>
                  <a:schemeClr val="bg1"/>
                </a:solidFill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</a:rPr>
              <a:t>business</a:t>
            </a:r>
            <a:r>
              <a:rPr lang="ru-RU" sz="2800" b="1" dirty="0" smtClean="0">
                <a:solidFill>
                  <a:schemeClr val="bg1"/>
                </a:solidFill>
              </a:rPr>
              <a:t>)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planetcomms.com.au/Member/PlanetTelecommunications/Images/ImageGallery/20110220221008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4403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а\Desktop\конф 22 марта\первые.jpg"/>
          <p:cNvPicPr>
            <a:picLocks noChangeAspect="1" noChangeArrowheads="1"/>
          </p:cNvPicPr>
          <p:nvPr/>
        </p:nvPicPr>
        <p:blipFill>
          <a:blip r:embed="rId2"/>
          <a:srcRect t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5643578"/>
            <a:ext cx="7471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Имиджевые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аппараты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fashion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gadblog.ru/wp-content/uploads/2014/02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857752" cy="4000528"/>
          </a:xfrm>
          <a:prstGeom prst="rect">
            <a:avLst/>
          </a:prstGeom>
          <a:noFill/>
        </p:spPr>
      </p:pic>
      <p:pic>
        <p:nvPicPr>
          <p:cNvPr id="5131" name="Picture 11" descr="http://www.geekandhype.com/wp-content/uploads/2009/10/diorphone2ndgenerationblackandg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4857752" cy="4033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а\Desktop\конф 22 марта\первые.jpg"/>
          <p:cNvPicPr>
            <a:picLocks noChangeAspect="1" noChangeArrowheads="1"/>
          </p:cNvPicPr>
          <p:nvPr/>
        </p:nvPicPr>
        <p:blipFill>
          <a:blip r:embed="rId2"/>
          <a:srcRect t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5643578"/>
            <a:ext cx="6883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Гибридные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устройства - смартфоны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://dailyasianage.com/library/1446499843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466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indihow.com/wp-content/uploads/2013/12/SIM-Cards-Vulner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4643430" cy="3095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Уязвимости мобильных устройств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6000768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3600" b="1" u="sng" dirty="0" smtClean="0">
                <a:solidFill>
                  <a:srgbClr val="7030A0"/>
                </a:solidFill>
              </a:rPr>
              <a:t>1 - угроза взлома sim-карт</a:t>
            </a:r>
          </a:p>
          <a:p>
            <a:pPr algn="ctr">
              <a:buNone/>
            </a:pPr>
            <a:r>
              <a:rPr lang="ru-RU" sz="2800" dirty="0" smtClean="0"/>
              <a:t>стандарт шифрования</a:t>
            </a:r>
          </a:p>
          <a:p>
            <a:pPr algn="ctr">
              <a:buNone/>
            </a:pPr>
            <a:r>
              <a:rPr lang="ru-RU" sz="2800" b="1" dirty="0" smtClean="0"/>
              <a:t>DES</a:t>
            </a:r>
            <a:r>
              <a:rPr lang="ru-RU" sz="2800" dirty="0" smtClean="0"/>
              <a:t> (</a:t>
            </a:r>
            <a:r>
              <a:rPr lang="ru-RU" sz="2800" dirty="0" err="1" smtClean="0"/>
              <a:t>Data</a:t>
            </a:r>
            <a:r>
              <a:rPr lang="ru-RU" sz="2800" dirty="0" smtClean="0"/>
              <a:t> </a:t>
            </a:r>
            <a:r>
              <a:rPr lang="ru-RU" sz="2800" dirty="0" err="1" smtClean="0"/>
              <a:t>Encryption</a:t>
            </a:r>
            <a:r>
              <a:rPr lang="ru-RU" sz="2800" dirty="0" smtClean="0"/>
              <a:t> </a:t>
            </a:r>
            <a:r>
              <a:rPr lang="ru-RU" sz="2800" dirty="0" err="1" smtClean="0"/>
              <a:t>Standard</a:t>
            </a:r>
            <a:r>
              <a:rPr lang="ru-RU" sz="2800" dirty="0" smtClean="0"/>
              <a:t>)</a:t>
            </a:r>
          </a:p>
          <a:p>
            <a:pPr algn="ctr">
              <a:buNone/>
            </a:pPr>
            <a:r>
              <a:rPr lang="ru-RU" sz="2800" dirty="0" smtClean="0"/>
              <a:t>    Это устаревший стандарт, который, используется большим количеством операторов сотовой связи</a:t>
            </a:r>
          </a:p>
          <a:p>
            <a:pPr>
              <a:buNone/>
            </a:pPr>
            <a:r>
              <a:rPr lang="ru-RU" sz="3600" b="1" dirty="0" smtClean="0"/>
              <a:t>750 миллионов </a:t>
            </a:r>
          </a:p>
          <a:p>
            <a:pPr>
              <a:buNone/>
            </a:pPr>
            <a:r>
              <a:rPr lang="ru-RU" sz="3600" b="1" dirty="0" smtClean="0"/>
              <a:t>SIM-карт </a:t>
            </a:r>
          </a:p>
          <a:p>
            <a:pPr>
              <a:buNone/>
            </a:pPr>
            <a:r>
              <a:rPr lang="ru-RU" sz="2800" dirty="0" smtClean="0"/>
              <a:t>поддерживают  </a:t>
            </a:r>
          </a:p>
          <a:p>
            <a:pPr>
              <a:buNone/>
            </a:pPr>
            <a:r>
              <a:rPr lang="ru-RU" sz="2800" b="1" dirty="0" smtClean="0"/>
              <a:t>DES шифрование</a:t>
            </a:r>
          </a:p>
          <a:p>
            <a:pPr lvl="0" algn="ctr">
              <a:lnSpc>
                <a:spcPct val="115000"/>
              </a:lnSpc>
              <a:spcAft>
                <a:spcPts val="580"/>
              </a:spcAft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858000"/>
          </a:xfrm>
        </p:spPr>
        <p:txBody>
          <a:bodyPr>
            <a:noAutofit/>
          </a:bodyPr>
          <a:lstStyle/>
          <a:p>
            <a:pPr lvl="0">
              <a:spcAft>
                <a:spcPts val="580"/>
              </a:spcAft>
              <a:buNone/>
            </a:pPr>
            <a:r>
              <a:rPr lang="ru-RU" sz="3600" b="1" u="sng" dirty="0" smtClean="0">
                <a:solidFill>
                  <a:srgbClr val="7030A0"/>
                </a:solidFill>
              </a:rPr>
              <a:t>Угрозы связанны с беспроводными технологиями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800" b="1" i="1" dirty="0" err="1" smtClean="0"/>
              <a:t>Bluetooth</a:t>
            </a:r>
            <a:r>
              <a:rPr lang="ru-RU" sz="2800" dirty="0" smtClean="0"/>
              <a:t> – </a:t>
            </a:r>
            <a:r>
              <a:rPr lang="ru-RU" sz="1800" dirty="0" smtClean="0"/>
              <a:t>это технология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1800" dirty="0" smtClean="0"/>
              <a:t>беспроводной передачи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1800" dirty="0" smtClean="0"/>
              <a:t>данных на небольшое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1800" dirty="0" smtClean="0"/>
              <a:t>расстояние между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1800" dirty="0" smtClean="0"/>
              <a:t>различными типами устройств</a:t>
            </a:r>
            <a:endParaRPr lang="ru-RU" sz="2400" dirty="0" smtClean="0"/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endParaRPr lang="ru-RU" sz="2000" dirty="0" smtClean="0"/>
          </a:p>
          <a:p>
            <a:pPr lvl="0" algn="ctr">
              <a:lnSpc>
                <a:spcPct val="115000"/>
              </a:lnSpc>
              <a:spcAft>
                <a:spcPts val="580"/>
              </a:spcAft>
              <a:buNone/>
            </a:pPr>
            <a:endParaRPr lang="ru-RU" sz="2800" dirty="0"/>
          </a:p>
        </p:txBody>
      </p:sp>
      <p:pic>
        <p:nvPicPr>
          <p:cNvPr id="34818" name="Picture 2" descr="http://s-kak.ru/wp-content/uploads/2015/09/bluetoth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42918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Desktop\конф 22 марта\Pervie_ustroistva_s_podderjkoi_Bluetooth_40_poyavyatsya_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4"/>
            <a:ext cx="5572164" cy="330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конф 22 марта\на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57694"/>
            <a:ext cx="2363288" cy="152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rd_SMSOutbo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85992"/>
            <a:ext cx="6096000" cy="4061460"/>
          </a:xfrm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Режимы защиты </a:t>
            </a:r>
          </a:p>
          <a:p>
            <a:r>
              <a:rPr lang="ru-RU" sz="2000" b="1" i="1" u="sng" dirty="0" smtClean="0"/>
              <a:t>Режим 1 </a:t>
            </a:r>
            <a:r>
              <a:rPr lang="ru-RU" dirty="0" smtClean="0"/>
              <a:t>— незащищенный  В этом режиме не работает шифрование и аутентификация, устройство работает в неразборчивом — широковещательном режиме, к нему может подключиться абсолютно любое устройство, имеющее в своем составе адаптер </a:t>
            </a:r>
            <a:r>
              <a:rPr lang="ru-RU" dirty="0" err="1" smtClean="0"/>
              <a:t>Bluetooth</a:t>
            </a:r>
            <a:r>
              <a:rPr lang="ru-RU" dirty="0" smtClean="0"/>
              <a:t>. </a:t>
            </a:r>
          </a:p>
          <a:p>
            <a:r>
              <a:rPr lang="ru-RU" sz="2000" b="1" i="1" u="sng" dirty="0" smtClean="0"/>
              <a:t>Режим 2 </a:t>
            </a:r>
            <a:r>
              <a:rPr lang="ru-RU" dirty="0" smtClean="0"/>
              <a:t>— защищенный на уровне приложения/службы</a:t>
            </a:r>
          </a:p>
          <a:p>
            <a:r>
              <a:rPr lang="ru-RU" sz="2000" b="1" i="1" u="sng" dirty="0" smtClean="0"/>
              <a:t>Режим 3 </a:t>
            </a:r>
            <a:r>
              <a:rPr lang="ru-RU" dirty="0" smtClean="0"/>
              <a:t>— защищенный на уровне канала связи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8580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800" b="1" i="1" dirty="0" smtClean="0"/>
              <a:t>Wi-Fi </a:t>
            </a:r>
            <a:r>
              <a:rPr lang="ru-RU" sz="2400" b="1" i="1" dirty="0" smtClean="0"/>
              <a:t>- </a:t>
            </a:r>
            <a:r>
              <a:rPr lang="en-US" sz="2400" dirty="0" smtClean="0"/>
              <a:t>(Wireless Fidelity) </a:t>
            </a:r>
            <a:r>
              <a:rPr lang="ru-RU" sz="2800" dirty="0" smtClean="0"/>
              <a:t>– (беспроводная точность)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000" dirty="0" smtClean="0"/>
              <a:t>это возможность передачи данных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000" dirty="0" smtClean="0"/>
              <a:t> между устройствами на короткие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000" dirty="0" smtClean="0"/>
              <a:t>дистанции без помощи проводов.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000" dirty="0" smtClean="0"/>
              <a:t>Устройства подключенные по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000" dirty="0" smtClean="0"/>
              <a:t>беспроводной технологии образуют </a:t>
            </a:r>
          </a:p>
          <a:p>
            <a:pPr lvl="0">
              <a:lnSpc>
                <a:spcPct val="115000"/>
              </a:lnSpc>
              <a:spcAft>
                <a:spcPts val="580"/>
              </a:spcAft>
              <a:buNone/>
            </a:pPr>
            <a:r>
              <a:rPr lang="ru-RU" sz="2000" dirty="0" smtClean="0"/>
              <a:t>сеть.</a:t>
            </a:r>
            <a:endParaRPr lang="ru-RU" sz="2800" b="1" i="1" dirty="0" smtClean="0"/>
          </a:p>
          <a:p>
            <a:pPr lvl="0" algn="ctr">
              <a:lnSpc>
                <a:spcPct val="115000"/>
              </a:lnSpc>
              <a:spcAft>
                <a:spcPts val="580"/>
              </a:spcAft>
              <a:buNone/>
            </a:pPr>
            <a:endParaRPr lang="ru-RU" sz="2800" dirty="0"/>
          </a:p>
        </p:txBody>
      </p:sp>
      <p:pic>
        <p:nvPicPr>
          <p:cNvPr id="34820" name="Picture 4" descr="http://prezentacii.info/wp-content/uploads/2015/11/v5QqKUcWhmgUhV9W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786346" cy="3589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    Уязвимость мобильных                     операционных систем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/>
              <a:t>Android</a:t>
            </a:r>
            <a:r>
              <a:rPr lang="ru-RU" dirty="0" smtClean="0"/>
              <a:t>         </a:t>
            </a:r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ru-RU" dirty="0" smtClean="0"/>
              <a:t>            </a:t>
            </a:r>
            <a:r>
              <a:rPr lang="en-US" dirty="0" smtClean="0"/>
              <a:t>Windows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</a:t>
            </a:r>
            <a:r>
              <a:rPr lang="en-US" dirty="0" smtClean="0"/>
              <a:t>Phone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86116" y="1643050"/>
            <a:ext cx="2828916" cy="448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285992"/>
            <a:ext cx="2443403" cy="425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25153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00240"/>
            <a:ext cx="2428892" cy="46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bil-ny-e-operatsionny-e-sistemy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Приложения </a:t>
            </a:r>
            <a:r>
              <a:rPr lang="ru-RU" b="1" dirty="0" smtClean="0"/>
              <a:t>для </a:t>
            </a:r>
            <a:r>
              <a:rPr lang="ru-RU" b="1" dirty="0" err="1" smtClean="0"/>
              <a:t>Android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 descr="C:\Users\Вика\Desktop\androi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090898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00_F_45968499_liRRO9ualkKxU5fgBpm08xZ3UABmCi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3071810"/>
            <a:ext cx="2857488" cy="35718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72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Объект</a:t>
            </a:r>
            <a:r>
              <a:rPr lang="ru-RU" sz="3200" dirty="0" smtClean="0"/>
              <a:t> </a:t>
            </a:r>
            <a:r>
              <a:rPr lang="ru-RU" sz="3200" b="1" dirty="0" smtClean="0"/>
              <a:t>исследования</a:t>
            </a:r>
            <a:r>
              <a:rPr lang="ru-RU" sz="3200" dirty="0" smtClean="0"/>
              <a:t>: </a:t>
            </a:r>
            <a:br>
              <a:rPr lang="ru-RU" sz="3200" dirty="0" smtClean="0"/>
            </a:br>
            <a:r>
              <a:rPr lang="ru-RU" sz="3200" dirty="0" smtClean="0"/>
              <a:t>антивирусные программы для мобильных устройств</a:t>
            </a:r>
            <a:br>
              <a:rPr lang="ru-RU" sz="3200" dirty="0" smtClean="0"/>
            </a:br>
            <a:r>
              <a:rPr lang="ru-RU" sz="3200" b="1" dirty="0" smtClean="0"/>
              <a:t>Предмет</a:t>
            </a:r>
            <a:r>
              <a:rPr lang="ru-RU" sz="3200" dirty="0" smtClean="0"/>
              <a:t> </a:t>
            </a:r>
            <a:r>
              <a:rPr lang="ru-RU" sz="3200" b="1" dirty="0" smtClean="0"/>
              <a:t>исследования: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выяснить какое антивирусное программное обеспечение для мобильного телефона самое лучшее? </a:t>
            </a:r>
            <a:br>
              <a:rPr lang="ru-RU" sz="3200" dirty="0" smtClean="0"/>
            </a:br>
            <a:r>
              <a:rPr lang="ru-RU" sz="3200" dirty="0" smtClean="0"/>
              <a:t>Стоит ли им пользоваться?</a:t>
            </a:r>
            <a:br>
              <a:rPr lang="ru-RU" sz="3200" dirty="0" smtClean="0"/>
            </a:br>
            <a:r>
              <a:rPr lang="ru-RU" sz="3200" b="1" dirty="0" smtClean="0"/>
              <a:t>Цель работы: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определить в ходе тестирования</a:t>
            </a:r>
            <a:br>
              <a:rPr lang="ru-RU" sz="3200" dirty="0" smtClean="0"/>
            </a:br>
            <a:r>
              <a:rPr lang="ru-RU" sz="3200" dirty="0" smtClean="0"/>
              <a:t> антивирусного ПО</a:t>
            </a:r>
            <a:br>
              <a:rPr lang="ru-RU" sz="3200" dirty="0" smtClean="0"/>
            </a:br>
            <a:r>
              <a:rPr lang="ru-RU" sz="3200" dirty="0" smtClean="0"/>
              <a:t> лучший программный продукт </a:t>
            </a:r>
            <a:br>
              <a:rPr lang="ru-RU" sz="3200" dirty="0" smtClean="0"/>
            </a:br>
            <a:r>
              <a:rPr lang="ru-RU" sz="3200" dirty="0" smtClean="0"/>
              <a:t>для мобильных телефонов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550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 smtClean="0"/>
              <a:t>Правила </a:t>
            </a:r>
            <a:r>
              <a:rPr lang="ru-RU" sz="2400" b="1" u="sng" dirty="0" smtClean="0"/>
              <a:t>при работе в мобильной версии сети </a:t>
            </a:r>
            <a:r>
              <a:rPr lang="ru-RU" sz="2400" b="1" u="sng" dirty="0" smtClean="0"/>
              <a:t>Интернет</a:t>
            </a:r>
            <a:endParaRPr lang="ru-RU" sz="2000" b="1" u="sng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580"/>
              </a:spcAft>
              <a:buFont typeface="Symbol"/>
              <a:buChar char=""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загружать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какой бы то ни было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контент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сайтов не внушающих доверие</a:t>
            </a: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580"/>
              </a:spcAft>
              <a:buFont typeface="Symbol"/>
              <a:buChar char="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принимать и тем более загружать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от кого либо, принятые по MMS файлы</a:t>
            </a: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580"/>
              </a:spcAft>
              <a:buFont typeface="Symbol"/>
              <a:buChar char=""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переходить по ссылкам,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которые пришли в SMS от неизвестного контакта</a:t>
            </a: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переходить на сайты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которые кажутся сомнительными </a:t>
            </a: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Рисунок 3" descr="antivirus-dlja-plansheta-android">
            <a:hlinkClick r:id="rId2" tooltip="&quot;Нужен ли для android антивирус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14752"/>
            <a:ext cx="5189101" cy="282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2860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Антивирусные средства защиты для мобильных устройств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b="1" u="sng" dirty="0" smtClean="0">
                <a:solidFill>
                  <a:srgbClr val="7030A0"/>
                </a:solidFill>
              </a:rPr>
              <a:t>Software- Lookout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Антивирусы для мобильных устройст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168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Антивирусы для мобильных устройств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51435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тивирусы для мобильных устройст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928958" cy="41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тивирусы для мобильных устройст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928958" cy="41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тивирусы для мобильных устройст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643050"/>
            <a:ext cx="2699792" cy="41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571480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</a:rPr>
              <a:t>Software-</a:t>
            </a:r>
            <a:r>
              <a:rPr lang="en-US" sz="4000" b="1" dirty="0" smtClean="0"/>
              <a:t> </a:t>
            </a:r>
            <a:r>
              <a:rPr lang="en-US" sz="4000" b="1" u="sng" dirty="0" smtClean="0">
                <a:solidFill>
                  <a:srgbClr val="7030A0"/>
                </a:solidFill>
              </a:rPr>
              <a:t>A</a:t>
            </a:r>
            <a:r>
              <a:rPr lang="ru-RU" sz="4000" b="1" u="sng" dirty="0" err="1" smtClean="0">
                <a:solidFill>
                  <a:srgbClr val="7030A0"/>
                </a:solidFill>
              </a:rPr>
              <a:t>vast</a:t>
            </a:r>
            <a:r>
              <a:rPr lang="ru-RU" sz="4000" b="1" u="sng" dirty="0" smtClean="0">
                <a:solidFill>
                  <a:srgbClr val="7030A0"/>
                </a:solidFill>
              </a:rPr>
              <a:t> </a:t>
            </a:r>
            <a:r>
              <a:rPr lang="ru-RU" sz="4000" b="1" u="sng" dirty="0" err="1" smtClean="0">
                <a:solidFill>
                  <a:srgbClr val="7030A0"/>
                </a:solidFill>
              </a:rPr>
              <a:t>Mobile</a:t>
            </a:r>
            <a:r>
              <a:rPr lang="ru-RU" sz="4000" b="1" u="sng" dirty="0" smtClean="0">
                <a:solidFill>
                  <a:srgbClr val="7030A0"/>
                </a:solidFill>
              </a:rPr>
              <a:t> </a:t>
            </a:r>
            <a:r>
              <a:rPr lang="ru-RU" sz="4000" b="1" u="sng" dirty="0" err="1" smtClean="0">
                <a:solidFill>
                  <a:srgbClr val="7030A0"/>
                </a:solidFill>
              </a:rPr>
              <a:t>Security</a:t>
            </a:r>
            <a:endParaRPr lang="ru-RU" sz="4000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Software-</a:t>
            </a:r>
            <a:r>
              <a:rPr lang="ru-RU" b="1" dirty="0" smtClean="0"/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Антивирус </a:t>
            </a:r>
            <a:r>
              <a:rPr lang="ru-RU" b="1" u="sng" dirty="0" err="1" smtClean="0">
                <a:solidFill>
                  <a:srgbClr val="7030A0"/>
                </a:solidFill>
              </a:rPr>
              <a:t>Dr</a:t>
            </a:r>
            <a:r>
              <a:rPr lang="ru-RU" b="1" u="sng" dirty="0" smtClean="0">
                <a:solidFill>
                  <a:srgbClr val="7030A0"/>
                </a:solidFill>
              </a:rPr>
              <a:t>. </a:t>
            </a:r>
            <a:r>
              <a:rPr lang="ru-RU" b="1" u="sng" dirty="0" err="1" smtClean="0">
                <a:solidFill>
                  <a:srgbClr val="7030A0"/>
                </a:solidFill>
              </a:rPr>
              <a:t>Web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u="sng" dirty="0" err="1" smtClean="0">
                <a:solidFill>
                  <a:srgbClr val="7030A0"/>
                </a:solidFill>
              </a:rPr>
              <a:t>Light</a:t>
            </a:r>
            <a:r>
              <a:rPr lang="ru-RU" u="sng" dirty="0" smtClean="0">
                <a:solidFill>
                  <a:srgbClr val="7030A0"/>
                </a:solidFill>
              </a:rPr>
              <a:t/>
            </a:r>
            <a:br>
              <a:rPr lang="ru-RU" u="sng" dirty="0" smtClean="0">
                <a:solidFill>
                  <a:srgbClr val="7030A0"/>
                </a:solidFill>
              </a:rPr>
            </a:br>
            <a:endParaRPr lang="ru-RU" u="sng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Антивирусы для мобильных устройст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тивирусы для мобильных устройст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тивирусы для мобильных устройств"/>
          <p:cNvPicPr/>
          <p:nvPr/>
        </p:nvPicPr>
        <p:blipFill>
          <a:blip r:embed="rId4" cstate="print"/>
          <a:srcRect b="69292"/>
          <a:stretch>
            <a:fillRect/>
          </a:stretch>
        </p:blipFill>
        <p:spPr bwMode="auto">
          <a:xfrm>
            <a:off x="1928794" y="4714884"/>
            <a:ext cx="51435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68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dirty="0"/>
          </a:p>
        </p:txBody>
      </p:sp>
      <p:pic>
        <p:nvPicPr>
          <p:cNvPr id="4" name="Содержимое 3" descr="Антивирусы для мобильных устройст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тивирусы для мобильных устройст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тивирусы для мобильных устройст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71612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Software-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Kaspersky</a:t>
            </a:r>
            <a:r>
              <a:rPr lang="en-US" sz="4400" b="1" dirty="0" smtClean="0">
                <a:solidFill>
                  <a:srgbClr val="7030A0"/>
                </a:solidFill>
              </a:rPr>
              <a:t> Mobile Security</a:t>
            </a:r>
            <a:endParaRPr kumimoji="0" lang="ru-RU" sz="4400" b="0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657671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Тест пройден успешно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все вирусы найдены!!!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68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u="sng" dirty="0" smtClean="0">
                <a:solidFill>
                  <a:srgbClr val="7030A0"/>
                </a:solidFill>
              </a:rPr>
              <a:t>Антивирусные средства защиты ОС </a:t>
            </a:r>
            <a:r>
              <a:rPr lang="en-US" sz="4000" b="1" u="sng" dirty="0" smtClean="0">
                <a:solidFill>
                  <a:srgbClr val="7030A0"/>
                </a:solidFill>
              </a:rPr>
              <a:t>Android</a:t>
            </a:r>
            <a:endParaRPr lang="en-US" sz="4000" b="1" u="sng" dirty="0" smtClean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4000" b="1" dirty="0" smtClean="0"/>
              <a:t>Нужен ли для </a:t>
            </a:r>
            <a:r>
              <a:rPr lang="ru-RU" sz="4000" b="1" dirty="0" err="1" smtClean="0"/>
              <a:t>Android</a:t>
            </a:r>
            <a:r>
              <a:rPr lang="ru-RU" sz="4000" b="1" dirty="0" smtClean="0"/>
              <a:t> антивирус?</a:t>
            </a:r>
            <a:endParaRPr lang="ru-RU" sz="4000" dirty="0" smtClean="0"/>
          </a:p>
          <a:p>
            <a:pPr lvl="0" algn="ctr">
              <a:spcBef>
                <a:spcPct val="0"/>
              </a:spcBef>
            </a:pP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8344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89"/>
            <a:ext cx="4357686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38550"/>
            <a:ext cx="4786314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Лицензионная</a:t>
            </a:r>
            <a:r>
              <a:rPr lang="ru-RU" dirty="0" smtClean="0"/>
              <a:t> или</a:t>
            </a:r>
            <a:r>
              <a:rPr lang="en-US" dirty="0" smtClean="0"/>
              <a:t> </a:t>
            </a:r>
            <a:r>
              <a:rPr lang="en-US" b="1" dirty="0" smtClean="0"/>
              <a:t>trial</a:t>
            </a:r>
            <a:r>
              <a:rPr lang="en-US" dirty="0" smtClean="0"/>
              <a:t>-</a:t>
            </a:r>
            <a:r>
              <a:rPr lang="ru-RU" dirty="0" smtClean="0"/>
              <a:t>версия</a:t>
            </a:r>
            <a:br>
              <a:rPr lang="ru-RU" dirty="0" smtClean="0"/>
            </a:br>
            <a:r>
              <a:rPr lang="ru-RU" dirty="0" smtClean="0"/>
              <a:t>мобильного антивирусного ПО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5210175"/>
            <a:ext cx="600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6929486" cy="38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ика\Desktop\Antivirus-for-Android-With-Security-Ap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400_F_45968499_liRRO9ualkKxU5fgBpm08xZ3UABmCi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2171715" cy="27146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500306"/>
            <a:ext cx="6686568" cy="285752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Актуальность темы: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</a:t>
            </a:r>
            <a:r>
              <a:rPr lang="en-US" sz="2000" dirty="0" smtClean="0"/>
              <a:t>M</a:t>
            </a:r>
            <a:r>
              <a:rPr lang="ru-RU" sz="2000" dirty="0" smtClean="0"/>
              <a:t>обильное устройство (как правило — мобильный телефон) есть практически у каждого второго человека в мире. Для злоумышленников это большое «поле действий», ведь каждое такое устройство может представлять для них интерес: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в краже денежных средств </a:t>
            </a:r>
            <a:r>
              <a:rPr lang="ru-RU" sz="2400" i="1" dirty="0" smtClean="0">
                <a:solidFill>
                  <a:srgbClr val="7030A0"/>
                </a:solidFill>
              </a:rPr>
              <a:t>с баланса телефона;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800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в краже контактов из телефонной книги, </a:t>
            </a:r>
            <a:r>
              <a:rPr lang="ru-RU" sz="2400" i="1" dirty="0" smtClean="0">
                <a:solidFill>
                  <a:srgbClr val="7030A0"/>
                </a:solidFill>
              </a:rPr>
              <a:t>с целью дальнейшей рассылки спам - сообщений;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в краже другой </a:t>
            </a:r>
            <a:r>
              <a:rPr lang="ru-RU" sz="2000" b="1" dirty="0" smtClean="0">
                <a:solidFill>
                  <a:srgbClr val="7030A0"/>
                </a:solidFill>
              </a:rPr>
              <a:t>конфиденциальной информации (SMS/MMS-сообщения);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в установке полного контроля </a:t>
            </a:r>
            <a:r>
              <a:rPr lang="ru-RU" sz="2000" b="1" dirty="0" smtClean="0">
                <a:solidFill>
                  <a:srgbClr val="7030A0"/>
                </a:solidFill>
              </a:rPr>
              <a:t>над устройством, включая управление им удаленно;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в удалении данных </a:t>
            </a:r>
            <a:r>
              <a:rPr lang="ru-RU" sz="2000" b="1" dirty="0" smtClean="0">
                <a:solidFill>
                  <a:srgbClr val="7030A0"/>
                </a:solidFill>
              </a:rPr>
              <a:t>с устройства;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блокировки работы устройства </a:t>
            </a:r>
            <a:r>
              <a:rPr lang="ru-RU" sz="2000" b="1" dirty="0" smtClean="0">
                <a:solidFill>
                  <a:srgbClr val="7030A0"/>
                </a:solidFill>
              </a:rPr>
              <a:t>и т.д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онф 22 марта\internet-in-smartphone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Можно предположить, что мобильное устройство сможет полноценно функционировать без установки антивирусного ПО.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Мобильные </a:t>
            </a:r>
            <a:br>
              <a:rPr lang="ru-RU" dirty="0" smtClean="0"/>
            </a:br>
            <a:r>
              <a:rPr lang="ru-RU" dirty="0" smtClean="0"/>
              <a:t>                средства связи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 l="5634"/>
          <a:stretch>
            <a:fillRect/>
          </a:stretch>
        </p:blipFill>
        <p:spPr>
          <a:xfrm>
            <a:off x="500034" y="1500173"/>
            <a:ext cx="7643866" cy="4919625"/>
          </a:xfrm>
        </p:spPr>
      </p:pic>
      <p:pic>
        <p:nvPicPr>
          <p:cNvPr id="1028" name="Picture 4" descr="C:\Users\Пользователь\Desktop\конф 22 марта\zp4fmf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84" y="1000108"/>
            <a:ext cx="3171816" cy="211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Сотовая связь </a:t>
            </a:r>
            <a:r>
              <a:rPr lang="ru-RU" sz="2800" dirty="0" smtClean="0"/>
              <a:t>— один из видов мобильной радиосвязи, в основе которого лежит </a:t>
            </a:r>
            <a:r>
              <a:rPr lang="ru-RU" sz="2800" b="1" dirty="0" smtClean="0"/>
              <a:t>сотовая сеть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72140"/>
            <a:ext cx="8229600" cy="105408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Зона покрытия делится на ячейки (соты), определяющиеся зонами покрытия отдельных базовых станций (БС). </a:t>
            </a:r>
            <a:endParaRPr lang="ru-RU" b="1" dirty="0"/>
          </a:p>
        </p:txBody>
      </p:sp>
      <p:pic>
        <p:nvPicPr>
          <p:cNvPr id="2050" name="Picture 2" descr="C:\Users\Вика\Desktop\Новая папка (3)\сот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89467"/>
            <a:ext cx="7572428" cy="468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Современные мобильные устройства </a:t>
            </a:r>
            <a:r>
              <a:rPr lang="ru-RU" sz="3200" b="1" dirty="0" err="1" smtClean="0"/>
              <a:t>мультифункциональные</a:t>
            </a:r>
            <a:r>
              <a:rPr lang="ru-RU" sz="3200" b="1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err="1" smtClean="0"/>
              <a:t>коммуникациионные</a:t>
            </a:r>
            <a:r>
              <a:rPr lang="ru-RU" sz="3200" dirty="0" smtClean="0"/>
              <a:t> и  </a:t>
            </a:r>
            <a:r>
              <a:rPr lang="ru-RU" sz="3200" b="1" i="1" dirty="0" smtClean="0"/>
              <a:t>мультимедийные</a:t>
            </a:r>
            <a:endParaRPr lang="ru-RU" sz="3200" dirty="0"/>
          </a:p>
        </p:txBody>
      </p:sp>
      <p:pic>
        <p:nvPicPr>
          <p:cNvPr id="4" name="Содержимое 3" descr="12369624-conceptual-image-about-how-a-smartphone-with-internet-connect-us-to-worldwide-information--multimedi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8215370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а\Desktop\конф 22 марта\перв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0"/>
            <a:ext cx="82296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елефоны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начального уровня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entry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или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), их часто называют также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бюджетными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экономичными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аппаратами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а\Desktop\конф 22 марта\первые.jpg"/>
          <p:cNvPicPr>
            <a:picLocks noChangeAspect="1" noChangeArrowheads="1"/>
          </p:cNvPicPr>
          <p:nvPr/>
        </p:nvPicPr>
        <p:blipFill>
          <a:blip r:embed="rId2"/>
          <a:srcRect t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Вика\Desktop\конф 22 марта\tele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607220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Модели среднего класса (</a:t>
            </a:r>
            <a:r>
              <a:rPr lang="ru-RU" sz="2800" dirty="0" err="1" smtClean="0">
                <a:solidFill>
                  <a:schemeClr val="bg1"/>
                </a:solidFill>
              </a:rPr>
              <a:t>middle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range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336</Words>
  <Application>Microsoft Office PowerPoint</Application>
  <PresentationFormat>Экран (4:3)</PresentationFormat>
  <Paragraphs>87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ГАПОУ СО  «Саратовский политехнический колледж»</vt:lpstr>
      <vt:lpstr>Объект исследования:  антивирусные программы для мобильных устройств Предмет исследования:  выяснить какое антивирусное программное обеспечение для мобильного телефона самое лучшее?  Стоит ли им пользоваться? Цель работы:  определить в ходе тестирования  антивирусного ПО  лучший программный продукт  для мобильных телефонов. </vt:lpstr>
      <vt:lpstr>Актуальность темы:   Mобильное устройство (как правило — мобильный телефон) есть практически у каждого второго человека в мире. Для злоумышленников это большое «поле действий», ведь каждое такое устройство может представлять для них интерес: в краже денежных средств с баланса телефона;  в краже контактов из телефонной книги, с целью дальнейшей рассылки спам - сообщений; в краже другой конфиденциальной информации (SMS/MMS-сообщения); в установке полного контроля над устройством, включая управление им удаленно; в удалении данных с устройства; блокировки работы устройства и т.д.  </vt:lpstr>
      <vt:lpstr>Гипотеза:</vt:lpstr>
      <vt:lpstr>Мобильные                  средства связи</vt:lpstr>
      <vt:lpstr> Сотовая связь — один из видов мобильной радиосвязи, в основе которого лежит сотовая сеть </vt:lpstr>
      <vt:lpstr>Современные мобильные устройства мультифункциональные: коммуникациионные и  мультимедийные</vt:lpstr>
      <vt:lpstr>Слайд 8</vt:lpstr>
      <vt:lpstr>Слайд 9</vt:lpstr>
      <vt:lpstr>Слайд 10</vt:lpstr>
      <vt:lpstr>Слайд 11</vt:lpstr>
      <vt:lpstr>Слайд 12</vt:lpstr>
      <vt:lpstr>Уязвимости мобильных устройств  </vt:lpstr>
      <vt:lpstr>Слайд 14</vt:lpstr>
      <vt:lpstr>Слайд 15</vt:lpstr>
      <vt:lpstr>Слайд 16</vt:lpstr>
      <vt:lpstr>    Уязвимость мобильных                     операционных систем Android         Apple iOs            Windows                                                Phone   </vt:lpstr>
      <vt:lpstr>Слайд 18</vt:lpstr>
      <vt:lpstr>Приложения для Android </vt:lpstr>
      <vt:lpstr>Слайд 20</vt:lpstr>
      <vt:lpstr>Антивирусные средства защиты для мобильных устройств Software- Lookout  </vt:lpstr>
      <vt:lpstr>Слайд 22</vt:lpstr>
      <vt:lpstr>Software- Антивирус Dr. Web Light </vt:lpstr>
      <vt:lpstr> </vt:lpstr>
      <vt:lpstr> </vt:lpstr>
      <vt:lpstr>Лицензионная или trial-версия мобильного антивирусного ПО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Вика</cp:lastModifiedBy>
  <cp:revision>129</cp:revision>
  <dcterms:created xsi:type="dcterms:W3CDTF">2015-12-17T10:06:30Z</dcterms:created>
  <dcterms:modified xsi:type="dcterms:W3CDTF">2016-04-19T18:57:32Z</dcterms:modified>
</cp:coreProperties>
</file>