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66775F9-C79E-494F-8B50-3FBE27670A6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66775F9-C79E-494F-8B50-3FBE27670A6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CC72CDA-46A8-4EC7-AF2E-C8B9792347C6}" type="datetimeFigureOut">
              <a:rPr lang="ru-RU" smtClean="0"/>
              <a:pPr/>
              <a:t>16.03.2017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6775F9-C79E-494F-8B50-3FBE27670A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CC72CDA-46A8-4EC7-AF2E-C8B9792347C6}" type="datetimeFigureOut">
              <a:rPr lang="ru-RU" smtClean="0"/>
              <a:pPr/>
              <a:t>16.03.2017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6775F9-C79E-494F-8B50-3FBE27670A6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0"/>
            <a:ext cx="8229600" cy="1340768"/>
          </a:xfrm>
        </p:spPr>
        <p:txBody>
          <a:bodyPr>
            <a:normAutofit/>
          </a:bodyPr>
          <a:lstStyle/>
          <a:p>
            <a:pPr algn="r"/>
            <a:r>
              <a:rPr lang="ru-RU" sz="4000" dirty="0" smtClean="0">
                <a:solidFill>
                  <a:srgbClr val="FF0000"/>
                </a:solidFill>
              </a:rPr>
              <a:t>Памятники мировой архитектуры</a:t>
            </a:r>
            <a:endParaRPr lang="ru-RU" sz="4000" dirty="0">
              <a:solidFill>
                <a:srgbClr val="FF0000"/>
              </a:solidFill>
            </a:endParaRPr>
          </a:p>
        </p:txBody>
      </p:sp>
      <p:sp>
        <p:nvSpPr>
          <p:cNvPr id="3" name="Подзаголовок 2"/>
          <p:cNvSpPr>
            <a:spLocks noGrp="1"/>
          </p:cNvSpPr>
          <p:nvPr>
            <p:ph type="subTitle" idx="1"/>
          </p:nvPr>
        </p:nvSpPr>
        <p:spPr>
          <a:xfrm>
            <a:off x="179512" y="3933056"/>
            <a:ext cx="2952328" cy="2808312"/>
          </a:xfrm>
        </p:spPr>
        <p:txBody>
          <a:bodyPr>
            <a:normAutofit fontScale="70000" lnSpcReduction="20000"/>
          </a:bodyPr>
          <a:lstStyle/>
          <a:p>
            <a:endParaRPr lang="ru-RU" dirty="0" smtClean="0"/>
          </a:p>
          <a:p>
            <a:endParaRPr lang="ru-RU" dirty="0" smtClean="0"/>
          </a:p>
          <a:p>
            <a:r>
              <a:rPr lang="ru-RU" b="1" dirty="0" smtClean="0">
                <a:solidFill>
                  <a:srgbClr val="FFC000"/>
                </a:solidFill>
              </a:rPr>
              <a:t>Педагог </a:t>
            </a:r>
            <a:r>
              <a:rPr lang="ru-RU" b="1" dirty="0" smtClean="0">
                <a:solidFill>
                  <a:srgbClr val="FFC000"/>
                </a:solidFill>
              </a:rPr>
              <a:t>МАУДО </a:t>
            </a:r>
            <a:r>
              <a:rPr lang="ru-RU" b="1" dirty="0" smtClean="0">
                <a:solidFill>
                  <a:srgbClr val="FFC000"/>
                </a:solidFill>
              </a:rPr>
              <a:t>«Дом детского творчества»</a:t>
            </a:r>
          </a:p>
          <a:p>
            <a:r>
              <a:rPr lang="ru-RU" b="1" dirty="0" smtClean="0">
                <a:solidFill>
                  <a:srgbClr val="FFC000"/>
                </a:solidFill>
              </a:rPr>
              <a:t> станицы Староминской Краснодарского края – </a:t>
            </a:r>
            <a:r>
              <a:rPr lang="ru-RU" b="1" dirty="0" err="1" smtClean="0">
                <a:solidFill>
                  <a:srgbClr val="FFC000"/>
                </a:solidFill>
              </a:rPr>
              <a:t>Букурова</a:t>
            </a:r>
            <a:r>
              <a:rPr lang="ru-RU" b="1" dirty="0" smtClean="0">
                <a:solidFill>
                  <a:srgbClr val="FFC000"/>
                </a:solidFill>
              </a:rPr>
              <a:t> Елена Анатольевна</a:t>
            </a:r>
            <a:endParaRPr lang="ru-RU" b="1" dirty="0">
              <a:solidFill>
                <a:srgbClr val="FFC000"/>
              </a:solidFill>
            </a:endParaRPr>
          </a:p>
        </p:txBody>
      </p:sp>
      <p:pic>
        <p:nvPicPr>
          <p:cNvPr id="4" name="Рисунок 3" descr="http://bases-architecture.ru/i/evropa.jpg"/>
          <p:cNvPicPr/>
          <p:nvPr/>
        </p:nvPicPr>
        <p:blipFill>
          <a:blip r:embed="rId2" cstate="print"/>
          <a:srcRect/>
          <a:stretch>
            <a:fillRect/>
          </a:stretch>
        </p:blipFill>
        <p:spPr bwMode="auto">
          <a:xfrm>
            <a:off x="179512" y="764704"/>
            <a:ext cx="2854325" cy="2854325"/>
          </a:xfrm>
          <a:prstGeom prst="rect">
            <a:avLst/>
          </a:prstGeom>
          <a:noFill/>
          <a:ln w="9525">
            <a:noFill/>
            <a:miter lim="800000"/>
            <a:headEnd/>
            <a:tailEnd/>
          </a:ln>
        </p:spPr>
      </p:pic>
      <p:pic>
        <p:nvPicPr>
          <p:cNvPr id="6" name="Рисунок 5" descr="http://bases-architecture.ru/i/aziya.jpg"/>
          <p:cNvPicPr/>
          <p:nvPr/>
        </p:nvPicPr>
        <p:blipFill>
          <a:blip r:embed="rId3" cstate="print"/>
          <a:srcRect/>
          <a:stretch>
            <a:fillRect/>
          </a:stretch>
        </p:blipFill>
        <p:spPr bwMode="auto">
          <a:xfrm>
            <a:off x="3203848" y="1844824"/>
            <a:ext cx="2854325" cy="2854325"/>
          </a:xfrm>
          <a:prstGeom prst="rect">
            <a:avLst/>
          </a:prstGeom>
          <a:noFill/>
          <a:ln w="9525">
            <a:noFill/>
            <a:miter lim="800000"/>
            <a:headEnd/>
            <a:tailEnd/>
          </a:ln>
        </p:spPr>
      </p:pic>
      <p:pic>
        <p:nvPicPr>
          <p:cNvPr id="7" name="Рисунок 6" descr="http://bases-architecture.ru/i/afrika.jpg"/>
          <p:cNvPicPr/>
          <p:nvPr/>
        </p:nvPicPr>
        <p:blipFill>
          <a:blip r:embed="rId4" cstate="print"/>
          <a:srcRect/>
          <a:stretch>
            <a:fillRect/>
          </a:stretch>
        </p:blipFill>
        <p:spPr bwMode="auto">
          <a:xfrm>
            <a:off x="6156176" y="2996952"/>
            <a:ext cx="2854325" cy="285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80120"/>
          </a:xfrm>
        </p:spPr>
        <p:txBody>
          <a:bodyPr>
            <a:normAutofit fontScale="90000"/>
          </a:bodyPr>
          <a:lstStyle/>
          <a:p>
            <a:pPr algn="l"/>
            <a:r>
              <a:rPr lang="ru-RU" sz="4400" dirty="0" smtClean="0">
                <a:ln>
                  <a:noFill/>
                </a:ln>
                <a:solidFill>
                  <a:srgbClr val="FF0000"/>
                </a:solidFill>
                <a:effectLst/>
                <a:ea typeface="Times New Roman" pitchFamily="18" charset="0"/>
                <a:cs typeface="Tahoma" pitchFamily="34" charset="0"/>
              </a:rPr>
              <a:t>Птичье гнездо   </a:t>
            </a:r>
            <a:r>
              <a:rPr lang="ru-RU" sz="4400" dirty="0" smtClean="0">
                <a:solidFill>
                  <a:srgbClr val="FFC000"/>
                </a:solidFill>
              </a:rPr>
              <a:t>Небоскреб </a:t>
            </a:r>
            <a:r>
              <a:rPr lang="ru-RU" sz="4400" dirty="0" err="1" smtClean="0">
                <a:solidFill>
                  <a:srgbClr val="FFC000"/>
                </a:solidFill>
              </a:rPr>
              <a:t>Тайбэй</a:t>
            </a:r>
            <a:endParaRPr lang="ru-RU" dirty="0"/>
          </a:p>
        </p:txBody>
      </p:sp>
      <p:pic>
        <p:nvPicPr>
          <p:cNvPr id="4" name="Рисунок 3" descr="http://bases-architecture.ru/i/kt/ptiche-gnezdo.jpg"/>
          <p:cNvPicPr/>
          <p:nvPr/>
        </p:nvPicPr>
        <p:blipFill>
          <a:blip r:embed="rId2" cstate="print"/>
          <a:srcRect/>
          <a:stretch>
            <a:fillRect/>
          </a:stretch>
        </p:blipFill>
        <p:spPr bwMode="auto">
          <a:xfrm>
            <a:off x="179512" y="1124744"/>
            <a:ext cx="4320480" cy="3888432"/>
          </a:xfrm>
          <a:prstGeom prst="rect">
            <a:avLst/>
          </a:prstGeom>
          <a:noFill/>
          <a:ln w="9525">
            <a:noFill/>
            <a:miter lim="800000"/>
            <a:headEnd/>
            <a:tailEnd/>
          </a:ln>
        </p:spPr>
      </p:pic>
      <p:pic>
        <p:nvPicPr>
          <p:cNvPr id="5" name="Рисунок 4" descr="http://bases-architecture.ru/i/kt/neboskreb-taybey.jpg"/>
          <p:cNvPicPr/>
          <p:nvPr/>
        </p:nvPicPr>
        <p:blipFill>
          <a:blip r:embed="rId3" cstate="print"/>
          <a:srcRect/>
          <a:stretch>
            <a:fillRect/>
          </a:stretch>
        </p:blipFill>
        <p:spPr bwMode="auto">
          <a:xfrm>
            <a:off x="5148064" y="1196752"/>
            <a:ext cx="3888432" cy="3672408"/>
          </a:xfrm>
          <a:prstGeom prst="rect">
            <a:avLst/>
          </a:prstGeom>
          <a:noFill/>
          <a:ln w="9525">
            <a:noFill/>
            <a:miter lim="800000"/>
            <a:headEnd/>
            <a:tailEnd/>
          </a:ln>
        </p:spPr>
      </p:pic>
      <p:sp>
        <p:nvSpPr>
          <p:cNvPr id="6" name="Прямоугольник 5"/>
          <p:cNvSpPr/>
          <p:nvPr/>
        </p:nvSpPr>
        <p:spPr>
          <a:xfrm>
            <a:off x="5148064" y="4797152"/>
            <a:ext cx="3995936" cy="2031325"/>
          </a:xfrm>
          <a:prstGeom prst="rect">
            <a:avLst/>
          </a:prstGeom>
        </p:spPr>
        <p:txBody>
          <a:bodyPr wrap="square">
            <a:spAutoFit/>
          </a:bodyPr>
          <a:lstStyle/>
          <a:p>
            <a:r>
              <a:rPr lang="ru-RU" sz="1400" b="1" dirty="0" smtClean="0">
                <a:solidFill>
                  <a:srgbClr val="FFC000"/>
                </a:solidFill>
              </a:rPr>
              <a:t>Небоскреб </a:t>
            </a:r>
            <a:r>
              <a:rPr lang="ru-RU" sz="1400" b="1" dirty="0" err="1" smtClean="0">
                <a:solidFill>
                  <a:srgbClr val="FFC000"/>
                </a:solidFill>
              </a:rPr>
              <a:t>Тайбэй</a:t>
            </a:r>
            <a:r>
              <a:rPr lang="ru-RU" sz="1400" b="1" dirty="0" smtClean="0">
                <a:solidFill>
                  <a:srgbClr val="FFC000"/>
                </a:solidFill>
              </a:rPr>
              <a:t> 101 выстроен в столице Тайваня, </a:t>
            </a:r>
            <a:r>
              <a:rPr lang="ru-RU" sz="1400" b="1" dirty="0" err="1" smtClean="0">
                <a:solidFill>
                  <a:srgbClr val="FFC000"/>
                </a:solidFill>
              </a:rPr>
              <a:t>Тайбэе</a:t>
            </a:r>
            <a:r>
              <a:rPr lang="ru-RU" sz="1400" b="1" dirty="0" smtClean="0">
                <a:solidFill>
                  <a:srgbClr val="FFC000"/>
                </a:solidFill>
              </a:rPr>
              <a:t> и является одним из тех домов, на которые трудно не обратить внимание. Он самый высокий небоскрёб в мире из всех достроенных. В 2006 году </a:t>
            </a:r>
            <a:r>
              <a:rPr lang="ru-RU" sz="1400" b="1" dirty="0" err="1" smtClean="0">
                <a:solidFill>
                  <a:srgbClr val="FFC000"/>
                </a:solidFill>
              </a:rPr>
              <a:t>Newsweek</a:t>
            </a:r>
            <a:r>
              <a:rPr lang="ru-RU" sz="1400" b="1" dirty="0" smtClean="0">
                <a:solidFill>
                  <a:srgbClr val="FFC000"/>
                </a:solidFill>
              </a:rPr>
              <a:t> </a:t>
            </a:r>
            <a:r>
              <a:rPr lang="ru-RU" sz="1400" b="1" dirty="0" err="1" smtClean="0">
                <a:solidFill>
                  <a:srgbClr val="FFC000"/>
                </a:solidFill>
              </a:rPr>
              <a:t>Magazine</a:t>
            </a:r>
            <a:r>
              <a:rPr lang="ru-RU" sz="1400" b="1" dirty="0" smtClean="0">
                <a:solidFill>
                  <a:srgbClr val="FFC000"/>
                </a:solidFill>
              </a:rPr>
              <a:t> назвал этот небоскреб одним из семи новых чудес света, а телеканал </a:t>
            </a:r>
            <a:r>
              <a:rPr lang="ru-RU" sz="1400" b="1" dirty="0" err="1" smtClean="0">
                <a:solidFill>
                  <a:srgbClr val="FFC000"/>
                </a:solidFill>
              </a:rPr>
              <a:t>Discovery</a:t>
            </a:r>
            <a:r>
              <a:rPr lang="ru-RU" sz="1400" b="1" dirty="0" smtClean="0">
                <a:solidFill>
                  <a:srgbClr val="FFC000"/>
                </a:solidFill>
              </a:rPr>
              <a:t> в 2005 году – одним из семи технических чудес.</a:t>
            </a:r>
            <a:endParaRPr lang="ru-RU" sz="1400" b="1" dirty="0">
              <a:solidFill>
                <a:srgbClr val="FFC000"/>
              </a:solidFill>
            </a:endParaRPr>
          </a:p>
        </p:txBody>
      </p:sp>
      <p:sp>
        <p:nvSpPr>
          <p:cNvPr id="22529" name="Rectangle 1"/>
          <p:cNvSpPr>
            <a:spLocks noChangeArrowheads="1"/>
          </p:cNvSpPr>
          <p:nvPr/>
        </p:nvSpPr>
        <p:spPr bwMode="auto">
          <a:xfrm>
            <a:off x="107504" y="5036231"/>
            <a:ext cx="453650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C000"/>
                </a:solidFill>
                <a:effectLst/>
                <a:ea typeface="Times New Roman" pitchFamily="18" charset="0"/>
                <a:cs typeface="Tahoma" pitchFamily="34" charset="0"/>
              </a:rPr>
              <a:t>Птичье гнездо - под таким названием известно сооружение из-за его интересной архитектуры. На самом же деле - это Национальный стадион, выстроенный в столице Китая, Пекине, в северной его части, по поводу летних Олимпийских игр 2008 года. Этот стадион внесен американским журналом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Time</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в список "10 лучших архитектурных сооружений мира 2007 года".</a:t>
            </a:r>
            <a:endParaRPr kumimoji="0" lang="ru-RU" sz="1400" b="1" i="0" u="none" strike="noStrike" cap="none" normalizeH="0" baseline="0" dirty="0" smtClean="0">
              <a:ln>
                <a:noFill/>
              </a:ln>
              <a:solidFill>
                <a:srgbClr val="FFC000"/>
              </a:solidFill>
              <a:effectLs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1124744"/>
          </a:xfrm>
        </p:spPr>
        <p:txBody>
          <a:bodyPr>
            <a:normAutofit fontScale="90000"/>
          </a:bodyPr>
          <a:lstStyle/>
          <a:p>
            <a:pPr algn="l"/>
            <a:r>
              <a:rPr lang="ru-RU" sz="3600" dirty="0" smtClean="0">
                <a:solidFill>
                  <a:srgbClr val="FF0000"/>
                </a:solidFill>
              </a:rPr>
              <a:t>Голубая мечеть          </a:t>
            </a:r>
            <a:r>
              <a:rPr lang="ru-RU" sz="3600" dirty="0" smtClean="0">
                <a:ln>
                  <a:noFill/>
                </a:ln>
                <a:solidFill>
                  <a:srgbClr val="FFC000"/>
                </a:solidFill>
                <a:effectLst/>
                <a:ea typeface="Times New Roman" pitchFamily="18" charset="0"/>
                <a:cs typeface="Tahoma" pitchFamily="34" charset="0"/>
              </a:rPr>
              <a:t>Храмы в Абу </a:t>
            </a:r>
            <a:r>
              <a:rPr lang="ru-RU" sz="3600" dirty="0" err="1" smtClean="0">
                <a:ln>
                  <a:noFill/>
                </a:ln>
                <a:solidFill>
                  <a:srgbClr val="FFC000"/>
                </a:solidFill>
                <a:effectLst/>
                <a:ea typeface="Times New Roman" pitchFamily="18" charset="0"/>
                <a:cs typeface="Tahoma" pitchFamily="34" charset="0"/>
              </a:rPr>
              <a:t>Симбеле</a:t>
            </a:r>
            <a:r>
              <a:rPr lang="ru-RU" sz="3600" dirty="0" smtClean="0">
                <a:ln>
                  <a:noFill/>
                </a:ln>
                <a:solidFill>
                  <a:srgbClr val="FFC000"/>
                </a:solidFill>
                <a:effectLst/>
                <a:ea typeface="Times New Roman" pitchFamily="18" charset="0"/>
                <a:cs typeface="Tahoma" pitchFamily="34" charset="0"/>
              </a:rPr>
              <a:t> </a:t>
            </a:r>
            <a:endParaRPr lang="ru-RU" sz="3600" dirty="0"/>
          </a:p>
        </p:txBody>
      </p:sp>
      <p:pic>
        <p:nvPicPr>
          <p:cNvPr id="4" name="Рисунок 3" descr="http://bases-architecture.ru/i/tr/golubaya-mechet.jpg"/>
          <p:cNvPicPr/>
          <p:nvPr/>
        </p:nvPicPr>
        <p:blipFill>
          <a:blip r:embed="rId2" cstate="print"/>
          <a:srcRect/>
          <a:stretch>
            <a:fillRect/>
          </a:stretch>
        </p:blipFill>
        <p:spPr bwMode="auto">
          <a:xfrm>
            <a:off x="107504" y="1196752"/>
            <a:ext cx="4320480" cy="3888432"/>
          </a:xfrm>
          <a:prstGeom prst="rect">
            <a:avLst/>
          </a:prstGeom>
          <a:noFill/>
          <a:ln w="9525">
            <a:noFill/>
            <a:miter lim="800000"/>
            <a:headEnd/>
            <a:tailEnd/>
          </a:ln>
        </p:spPr>
      </p:pic>
      <p:pic>
        <p:nvPicPr>
          <p:cNvPr id="5" name="Рисунок 4" descr="http://bases-architecture.ru/i/eg/hramyi-v-abu-simbele.jpg"/>
          <p:cNvPicPr/>
          <p:nvPr/>
        </p:nvPicPr>
        <p:blipFill>
          <a:blip r:embed="rId3" cstate="print"/>
          <a:srcRect/>
          <a:stretch>
            <a:fillRect/>
          </a:stretch>
        </p:blipFill>
        <p:spPr bwMode="auto">
          <a:xfrm>
            <a:off x="4644008" y="1196752"/>
            <a:ext cx="4392488" cy="4248472"/>
          </a:xfrm>
          <a:prstGeom prst="rect">
            <a:avLst/>
          </a:prstGeom>
          <a:noFill/>
          <a:ln w="9525">
            <a:noFill/>
            <a:miter lim="800000"/>
            <a:headEnd/>
            <a:tailEnd/>
          </a:ln>
        </p:spPr>
      </p:pic>
      <p:sp>
        <p:nvSpPr>
          <p:cNvPr id="23553" name="Rectangle 1"/>
          <p:cNvSpPr>
            <a:spLocks noChangeArrowheads="1"/>
          </p:cNvSpPr>
          <p:nvPr/>
        </p:nvSpPr>
        <p:spPr bwMode="auto">
          <a:xfrm>
            <a:off x="4572000" y="5452558"/>
            <a:ext cx="457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C000"/>
                </a:solidFill>
                <a:effectLst/>
                <a:ea typeface="Times New Roman" pitchFamily="18" charset="0"/>
                <a:cs typeface="Tahoma" pitchFamily="34" charset="0"/>
              </a:rPr>
              <a:t>Храмы в Абу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Симбеле</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подобно пирамидам Гизы и храмам Луксора, входят в список древнеегипетских памятников архитектуры. Вход в храм обрамляют изваяния фараона Рамсеса II, огромные в 20 метров высоты. Как пирамиды и сфинкс, они стали такими же символами Египта.</a:t>
            </a:r>
            <a:endParaRPr kumimoji="0" lang="ru-RU" sz="1400" b="1" i="0" u="none" strike="noStrike" cap="none" normalizeH="0" baseline="0" dirty="0" smtClean="0">
              <a:ln>
                <a:noFill/>
              </a:ln>
              <a:solidFill>
                <a:srgbClr val="FFC000"/>
              </a:solidFill>
              <a:effectLst/>
              <a:cs typeface="Arial" pitchFamily="34" charset="0"/>
            </a:endParaRPr>
          </a:p>
        </p:txBody>
      </p:sp>
      <p:sp>
        <p:nvSpPr>
          <p:cNvPr id="7" name="Прямоугольник 6"/>
          <p:cNvSpPr/>
          <p:nvPr/>
        </p:nvSpPr>
        <p:spPr>
          <a:xfrm>
            <a:off x="107504" y="5085184"/>
            <a:ext cx="4248472" cy="1815882"/>
          </a:xfrm>
          <a:prstGeom prst="rect">
            <a:avLst/>
          </a:prstGeom>
        </p:spPr>
        <p:txBody>
          <a:bodyPr wrap="square">
            <a:spAutoFit/>
          </a:bodyPr>
          <a:lstStyle/>
          <a:p>
            <a:r>
              <a:rPr lang="ru-RU" sz="1400" b="1" dirty="0" smtClean="0">
                <a:solidFill>
                  <a:srgbClr val="FFC000"/>
                </a:solidFill>
              </a:rPr>
              <a:t>Голубая мечеть или Мечеть </a:t>
            </a:r>
            <a:r>
              <a:rPr lang="ru-RU" sz="1400" b="1" dirty="0" err="1" smtClean="0">
                <a:solidFill>
                  <a:srgbClr val="FFC000"/>
                </a:solidFill>
              </a:rPr>
              <a:t>Султанахмет</a:t>
            </a:r>
            <a:r>
              <a:rPr lang="ru-RU" sz="1400" b="1" dirty="0" smtClean="0">
                <a:solidFill>
                  <a:srgbClr val="FFC000"/>
                </a:solidFill>
              </a:rPr>
              <a:t> является первой по величине и одной из самых красивых мечетей, находящихся в Стамбуле. Она имеет 6 минаретов: четыре расположены, как обычно, по сторонам строения, а два (менее высоких) - на внешних углах. Эту мечеть считают одним из величайших шедевров - памятников исламской и мировой архитектуры. </a:t>
            </a:r>
            <a:endParaRPr lang="ru-RU" sz="1400" b="1" dirty="0">
              <a:solidFill>
                <a:srgbClr val="FFC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rmAutofit/>
          </a:bodyPr>
          <a:lstStyle/>
          <a:p>
            <a:pPr algn="l"/>
            <a:r>
              <a:rPr lang="ru-RU" sz="3600" dirty="0" smtClean="0">
                <a:ln>
                  <a:noFill/>
                </a:ln>
                <a:solidFill>
                  <a:srgbClr val="FF0000"/>
                </a:solidFill>
                <a:effectLst/>
                <a:ea typeface="Calibri" pitchFamily="34" charset="0"/>
                <a:cs typeface="Tahoma" pitchFamily="34" charset="0"/>
              </a:rPr>
              <a:t>Тадж-Махал </a:t>
            </a:r>
            <a:r>
              <a:rPr lang="ru-RU" sz="3600" dirty="0" smtClean="0">
                <a:ln>
                  <a:noFill/>
                </a:ln>
                <a:solidFill>
                  <a:srgbClr val="FFC000"/>
                </a:solidFill>
                <a:effectLst/>
                <a:ea typeface="Calibri" pitchFamily="34" charset="0"/>
                <a:cs typeface="Tahoma" pitchFamily="34" charset="0"/>
              </a:rPr>
              <a:t>     </a:t>
            </a:r>
            <a:r>
              <a:rPr lang="ru-RU" sz="3600" dirty="0" smtClean="0">
                <a:ln>
                  <a:noFill/>
                </a:ln>
                <a:solidFill>
                  <a:srgbClr val="92D050"/>
                </a:solidFill>
                <a:effectLst/>
                <a:ea typeface="Times New Roman" pitchFamily="18" charset="0"/>
                <a:cs typeface="Tahoma" pitchFamily="34" charset="0"/>
              </a:rPr>
              <a:t>Башня-Капсула </a:t>
            </a:r>
            <a:r>
              <a:rPr lang="ru-RU" sz="3600" dirty="0" err="1" smtClean="0">
                <a:ln>
                  <a:noFill/>
                </a:ln>
                <a:solidFill>
                  <a:srgbClr val="92D050"/>
                </a:solidFill>
                <a:effectLst/>
                <a:ea typeface="Times New Roman" pitchFamily="18" charset="0"/>
                <a:cs typeface="Tahoma" pitchFamily="34" charset="0"/>
              </a:rPr>
              <a:t>Накагин</a:t>
            </a:r>
            <a:r>
              <a:rPr lang="ru-RU" sz="3600" dirty="0" smtClean="0">
                <a:ln>
                  <a:noFill/>
                </a:ln>
                <a:solidFill>
                  <a:srgbClr val="92D050"/>
                </a:solidFill>
                <a:effectLst/>
                <a:ea typeface="Times New Roman" pitchFamily="18" charset="0"/>
                <a:cs typeface="Tahoma" pitchFamily="34" charset="0"/>
              </a:rPr>
              <a:t> </a:t>
            </a:r>
            <a:endParaRPr lang="ru-RU" sz="3600" dirty="0">
              <a:solidFill>
                <a:srgbClr val="92D050"/>
              </a:solidFill>
            </a:endParaRPr>
          </a:p>
        </p:txBody>
      </p:sp>
      <p:pic>
        <p:nvPicPr>
          <p:cNvPr id="4" name="Рисунок 3" descr="http://bases-architecture.ru/i/in/tadzh-mahal.jpg"/>
          <p:cNvPicPr/>
          <p:nvPr/>
        </p:nvPicPr>
        <p:blipFill>
          <a:blip r:embed="rId2" cstate="print"/>
          <a:srcRect/>
          <a:stretch>
            <a:fillRect/>
          </a:stretch>
        </p:blipFill>
        <p:spPr bwMode="auto">
          <a:xfrm>
            <a:off x="107504" y="1124744"/>
            <a:ext cx="4536504" cy="4104456"/>
          </a:xfrm>
          <a:prstGeom prst="rect">
            <a:avLst/>
          </a:prstGeom>
          <a:noFill/>
          <a:ln w="9525">
            <a:noFill/>
            <a:miter lim="800000"/>
            <a:headEnd/>
            <a:tailEnd/>
          </a:ln>
        </p:spPr>
      </p:pic>
      <p:pic>
        <p:nvPicPr>
          <p:cNvPr id="5" name="Рисунок 4" descr="http://bases-architecture.ru/i/yp/bashnya-kapsula-nakagin.jpg"/>
          <p:cNvPicPr/>
          <p:nvPr/>
        </p:nvPicPr>
        <p:blipFill>
          <a:blip r:embed="rId3" cstate="print"/>
          <a:srcRect/>
          <a:stretch>
            <a:fillRect/>
          </a:stretch>
        </p:blipFill>
        <p:spPr bwMode="auto">
          <a:xfrm>
            <a:off x="4788024" y="1124745"/>
            <a:ext cx="4248472" cy="3312368"/>
          </a:xfrm>
          <a:prstGeom prst="rect">
            <a:avLst/>
          </a:prstGeom>
          <a:noFill/>
          <a:ln w="9525">
            <a:noFill/>
            <a:miter lim="800000"/>
            <a:headEnd/>
            <a:tailEnd/>
          </a:ln>
        </p:spPr>
      </p:pic>
      <p:sp>
        <p:nvSpPr>
          <p:cNvPr id="24577" name="Rectangle 1"/>
          <p:cNvSpPr>
            <a:spLocks noChangeArrowheads="1"/>
          </p:cNvSpPr>
          <p:nvPr/>
        </p:nvSpPr>
        <p:spPr bwMode="auto">
          <a:xfrm>
            <a:off x="4572000" y="4515043"/>
            <a:ext cx="457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C000"/>
                </a:solidFill>
                <a:effectLst/>
                <a:ea typeface="Times New Roman" pitchFamily="18" charset="0"/>
                <a:cs typeface="Tahoma" pitchFamily="34" charset="0"/>
              </a:rPr>
              <a:t>Башня-Капсула </a:t>
            </a:r>
            <a:r>
              <a:rPr kumimoji="0" lang="ru-RU" sz="1200" b="1" i="0" u="none" strike="noStrike" cap="none" normalizeH="0" baseline="0" dirty="0" err="1" smtClean="0">
                <a:ln>
                  <a:noFill/>
                </a:ln>
                <a:solidFill>
                  <a:srgbClr val="FFC000"/>
                </a:solidFill>
                <a:effectLst/>
                <a:ea typeface="Times New Roman" pitchFamily="18" charset="0"/>
                <a:cs typeface="Tahoma" pitchFamily="34" charset="0"/>
              </a:rPr>
              <a:t>Накагин</a:t>
            </a:r>
            <a:r>
              <a:rPr kumimoji="0" lang="ru-RU" sz="1200" b="1" i="0" u="none" strike="noStrike" cap="none" normalizeH="0" baseline="0" dirty="0" smtClean="0">
                <a:ln>
                  <a:noFill/>
                </a:ln>
                <a:solidFill>
                  <a:srgbClr val="FFC000"/>
                </a:solidFill>
                <a:effectLst/>
                <a:ea typeface="Times New Roman" pitchFamily="18" charset="0"/>
                <a:cs typeface="Tahoma" pitchFamily="34" charset="0"/>
              </a:rPr>
              <a:t> по праву считается шедевром архитектуры, имеющим интересный вид. Башня наполовину является жилым домом, а наполовину офисным центром.</a:t>
            </a:r>
            <a:endParaRPr kumimoji="0" lang="ru-RU" sz="1200" b="1" i="0" u="none" strike="noStrike" cap="none" normalizeH="0" baseline="0" dirty="0" smtClean="0">
              <a:ln>
                <a:noFill/>
              </a:ln>
              <a:solidFill>
                <a:srgbClr val="FFC000"/>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C000"/>
                </a:solidFill>
                <a:effectLst/>
                <a:ea typeface="Times New Roman" pitchFamily="18" charset="0"/>
                <a:cs typeface="Tahoma" pitchFamily="34" charset="0"/>
              </a:rPr>
              <a:t>Башня </a:t>
            </a:r>
            <a:r>
              <a:rPr kumimoji="0" lang="ru-RU" sz="1200" b="1" i="0" u="none" strike="noStrike" cap="none" normalizeH="0" baseline="0" dirty="0" err="1" smtClean="0">
                <a:ln>
                  <a:noFill/>
                </a:ln>
                <a:solidFill>
                  <a:srgbClr val="FFC000"/>
                </a:solidFill>
                <a:effectLst/>
                <a:ea typeface="Times New Roman" pitchFamily="18" charset="0"/>
                <a:cs typeface="Tahoma" pitchFamily="34" charset="0"/>
              </a:rPr>
              <a:t>Накагин</a:t>
            </a:r>
            <a:r>
              <a:rPr kumimoji="0" lang="ru-RU" sz="1200" b="1" i="0" u="none" strike="noStrike" cap="none" normalizeH="0" baseline="0" dirty="0" smtClean="0">
                <a:ln>
                  <a:noFill/>
                </a:ln>
                <a:solidFill>
                  <a:srgbClr val="FFC000"/>
                </a:solidFill>
                <a:effectLst/>
                <a:ea typeface="Times New Roman" pitchFamily="18" charset="0"/>
                <a:cs typeface="Tahoma" pitchFamily="34" charset="0"/>
              </a:rPr>
              <a:t> - это первый в мире капсульный дом, построенный для реального использования.</a:t>
            </a:r>
            <a:endParaRPr kumimoji="0" lang="ru-RU" sz="1200" b="1" i="0" u="none" strike="noStrike" cap="none" normalizeH="0" baseline="0" dirty="0" smtClean="0">
              <a:ln>
                <a:noFill/>
              </a:ln>
              <a:solidFill>
                <a:srgbClr val="FFC000"/>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C000"/>
                </a:solidFill>
                <a:effectLst/>
                <a:ea typeface="Times New Roman" pitchFamily="18" charset="0"/>
                <a:cs typeface="Tahoma" pitchFamily="34" charset="0"/>
              </a:rPr>
              <a:t>Проект башни </a:t>
            </a:r>
            <a:r>
              <a:rPr kumimoji="0" lang="ru-RU" sz="1200" b="1" i="0" u="none" strike="noStrike" cap="none" normalizeH="0" baseline="0" dirty="0" err="1" smtClean="0">
                <a:ln>
                  <a:noFill/>
                </a:ln>
                <a:solidFill>
                  <a:srgbClr val="FFC000"/>
                </a:solidFill>
                <a:effectLst/>
                <a:ea typeface="Times New Roman" pitchFamily="18" charset="0"/>
                <a:cs typeface="Tahoma" pitchFamily="34" charset="0"/>
              </a:rPr>
              <a:t>Накагин</a:t>
            </a:r>
            <a:r>
              <a:rPr kumimoji="0" lang="ru-RU" sz="1200" b="1" i="0" u="none" strike="noStrike" cap="none" normalizeH="0" baseline="0" dirty="0" smtClean="0">
                <a:ln>
                  <a:noFill/>
                </a:ln>
                <a:solidFill>
                  <a:srgbClr val="FFC000"/>
                </a:solidFill>
                <a:effectLst/>
                <a:ea typeface="Times New Roman" pitchFamily="18" charset="0"/>
                <a:cs typeface="Tahoma" pitchFamily="34" charset="0"/>
              </a:rPr>
              <a:t> разработал архитектор </a:t>
            </a:r>
            <a:r>
              <a:rPr kumimoji="0" lang="ru-RU" sz="1200" b="1" i="0" u="none" strike="noStrike" cap="none" normalizeH="0" baseline="0" dirty="0" err="1" smtClean="0">
                <a:ln>
                  <a:noFill/>
                </a:ln>
                <a:solidFill>
                  <a:srgbClr val="FFC000"/>
                </a:solidFill>
                <a:effectLst/>
                <a:ea typeface="Times New Roman" pitchFamily="18" charset="0"/>
                <a:cs typeface="Tahoma" pitchFamily="34" charset="0"/>
              </a:rPr>
              <a:t>Кишо</a:t>
            </a:r>
            <a:r>
              <a:rPr kumimoji="0" lang="ru-RU" sz="1200" b="1" i="0" u="none" strike="noStrike" cap="none" normalizeH="0" baseline="0" dirty="0" smtClean="0">
                <a:ln>
                  <a:noFill/>
                </a:ln>
                <a:solidFill>
                  <a:srgbClr val="FFC000"/>
                </a:solidFill>
                <a:effectLst/>
                <a:ea typeface="Times New Roman" pitchFamily="18" charset="0"/>
                <a:cs typeface="Tahoma" pitchFamily="34" charset="0"/>
              </a:rPr>
              <a:t> </a:t>
            </a:r>
            <a:r>
              <a:rPr kumimoji="0" lang="ru-RU" sz="1200" b="1" i="0" u="none" strike="noStrike" cap="none" normalizeH="0" baseline="0" dirty="0" err="1" smtClean="0">
                <a:ln>
                  <a:noFill/>
                </a:ln>
                <a:solidFill>
                  <a:srgbClr val="FFC000"/>
                </a:solidFill>
                <a:effectLst/>
                <a:ea typeface="Times New Roman" pitchFamily="18" charset="0"/>
                <a:cs typeface="Tahoma" pitchFamily="34" charset="0"/>
              </a:rPr>
              <a:t>Куракава</a:t>
            </a:r>
            <a:r>
              <a:rPr kumimoji="0" lang="ru-RU" sz="1200" b="1" i="0" u="none" strike="noStrike" cap="none" normalizeH="0" baseline="0" dirty="0" smtClean="0">
                <a:ln>
                  <a:noFill/>
                </a:ln>
                <a:solidFill>
                  <a:srgbClr val="FFC000"/>
                </a:solidFill>
                <a:effectLst/>
                <a:ea typeface="Times New Roman" pitchFamily="18" charset="0"/>
                <a:cs typeface="Tahoma" pitchFamily="34" charset="0"/>
              </a:rPr>
              <a:t>, выстроили ее в Токио в 1972 году. Здание имеет тринадцать этажей, собранных как конструктор, из сборных модулей – капсул одинаковых размеров (2,3x3,8x2,1м). Каждая такая капсула могла бы существовать и самостоятельно. Знаменитая башня - это 144 стальные капсулы, объединенные в одно здание</a:t>
            </a:r>
            <a:r>
              <a:rPr kumimoji="0" lang="ru-RU" sz="1000" b="1" i="0" u="none" strike="noStrike" cap="none" normalizeH="0" baseline="0" dirty="0" smtClean="0">
                <a:ln>
                  <a:noFill/>
                </a:ln>
                <a:solidFill>
                  <a:srgbClr val="FFC000"/>
                </a:solidFill>
                <a:effectLst/>
                <a:latin typeface="Tahoma" pitchFamily="34" charset="0"/>
                <a:ea typeface="Times New Roman" pitchFamily="18" charset="0"/>
                <a:cs typeface="Tahoma" pitchFamily="34" charset="0"/>
              </a:rPr>
              <a:t>.</a:t>
            </a:r>
            <a:endParaRPr kumimoji="0" lang="ru-RU" sz="1800" b="1" i="0" u="none" strike="noStrike" cap="none" normalizeH="0" baseline="0" dirty="0" smtClean="0">
              <a:ln>
                <a:noFill/>
              </a:ln>
              <a:solidFill>
                <a:srgbClr val="FFC000"/>
              </a:solidFill>
              <a:effectLst/>
              <a:latin typeface="Arial" pitchFamily="34" charset="0"/>
              <a:cs typeface="Arial" pitchFamily="34" charset="0"/>
            </a:endParaRPr>
          </a:p>
        </p:txBody>
      </p:sp>
      <p:sp>
        <p:nvSpPr>
          <p:cNvPr id="24578" name="Rectangle 2"/>
          <p:cNvSpPr>
            <a:spLocks noChangeArrowheads="1"/>
          </p:cNvSpPr>
          <p:nvPr/>
        </p:nvSpPr>
        <p:spPr bwMode="auto">
          <a:xfrm>
            <a:off x="251520" y="5388036"/>
            <a:ext cx="432048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C000"/>
                </a:solidFill>
                <a:effectLst/>
                <a:ea typeface="Calibri" pitchFamily="34" charset="0"/>
                <a:cs typeface="Tahoma" pitchFamily="34" charset="0"/>
              </a:rPr>
              <a:t>Красиво посаженый стеной сад ограждает великолепный памятник Тадж-Махал. Весь комплекс состоит из пяти основных участников. Архитектура Тадж-Махала представляет собой своего рода синтез персидской, исламской архитектуры и архитектуры Центральной Азии. </a:t>
            </a:r>
            <a:endParaRPr kumimoji="0" lang="ru-RU" sz="1400" b="1" i="0" u="none" strike="noStrike" cap="none" normalizeH="0" baseline="0" dirty="0" smtClean="0">
              <a:ln>
                <a:noFill/>
              </a:ln>
              <a:solidFill>
                <a:srgbClr val="FFC000"/>
              </a:solidFill>
              <a:effectLst/>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txBody>
          <a:bodyPr/>
          <a:lstStyle/>
          <a:p>
            <a:endParaRPr lang="ru-RU" dirty="0"/>
          </a:p>
        </p:txBody>
      </p:sp>
      <p:pic>
        <p:nvPicPr>
          <p:cNvPr id="4" name="Рисунок 3" descr="http://bases-architecture.ru/i/av/sidneyskiy-opernyiy-teatr.jpg"/>
          <p:cNvPicPr/>
          <p:nvPr/>
        </p:nvPicPr>
        <p:blipFill>
          <a:blip r:embed="rId2" cstate="print"/>
          <a:srcRect/>
          <a:stretch>
            <a:fillRect/>
          </a:stretch>
        </p:blipFill>
        <p:spPr bwMode="auto">
          <a:xfrm>
            <a:off x="179512" y="908720"/>
            <a:ext cx="4320480" cy="3600400"/>
          </a:xfrm>
          <a:prstGeom prst="rect">
            <a:avLst/>
          </a:prstGeom>
          <a:noFill/>
          <a:ln w="9525">
            <a:noFill/>
            <a:miter lim="800000"/>
            <a:headEnd/>
            <a:tailEnd/>
          </a:ln>
        </p:spPr>
      </p:pic>
      <p:pic>
        <p:nvPicPr>
          <p:cNvPr id="5" name="Рисунок 4" descr="http://bases-architecture.ru/i/sa/bashnya-svobodyi.jpg"/>
          <p:cNvPicPr/>
          <p:nvPr/>
        </p:nvPicPr>
        <p:blipFill>
          <a:blip r:embed="rId3" cstate="print"/>
          <a:srcRect/>
          <a:stretch>
            <a:fillRect/>
          </a:stretch>
        </p:blipFill>
        <p:spPr bwMode="auto">
          <a:xfrm>
            <a:off x="5220072" y="908720"/>
            <a:ext cx="3816424" cy="3960440"/>
          </a:xfrm>
          <a:prstGeom prst="rect">
            <a:avLst/>
          </a:prstGeom>
          <a:noFill/>
          <a:ln w="9525">
            <a:noFill/>
            <a:miter lim="800000"/>
            <a:headEnd/>
            <a:tailEnd/>
          </a:ln>
        </p:spPr>
      </p:pic>
      <p:sp>
        <p:nvSpPr>
          <p:cNvPr id="25601" name="Rectangle 1"/>
          <p:cNvSpPr>
            <a:spLocks noChangeArrowheads="1"/>
          </p:cNvSpPr>
          <p:nvPr/>
        </p:nvSpPr>
        <p:spPr bwMode="auto">
          <a:xfrm>
            <a:off x="5220072" y="4908385"/>
            <a:ext cx="39239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rgbClr val="FFC000"/>
                </a:solidFill>
                <a:effectLst/>
                <a:latin typeface="Tahoma" pitchFamily="34" charset="0"/>
                <a:ea typeface="Times New Roman" pitchFamily="18" charset="0"/>
                <a:cs typeface="Tahoma" pitchFamily="34" charset="0"/>
              </a:rPr>
              <a:t>Freedom</a:t>
            </a:r>
            <a:r>
              <a:rPr kumimoji="0" lang="ru-RU" sz="1000" b="1" i="0" u="none" strike="noStrike" cap="none" normalizeH="0" baseline="0" dirty="0" smtClean="0">
                <a:ln>
                  <a:noFill/>
                </a:ln>
                <a:solidFill>
                  <a:srgbClr val="FFC000"/>
                </a:solidFill>
                <a:effectLst/>
                <a:latin typeface="Tahoma" pitchFamily="34" charset="0"/>
                <a:ea typeface="Times New Roman" pitchFamily="18" charset="0"/>
                <a:cs typeface="Tahoma" pitchFamily="34" charset="0"/>
              </a:rPr>
              <a:t> </a:t>
            </a:r>
            <a:r>
              <a:rPr kumimoji="0" lang="ru-RU" sz="1000" b="1" i="0" u="none" strike="noStrike" cap="none" normalizeH="0" baseline="0" dirty="0" err="1" smtClean="0">
                <a:ln>
                  <a:noFill/>
                </a:ln>
                <a:solidFill>
                  <a:srgbClr val="FFC000"/>
                </a:solidFill>
                <a:effectLst/>
                <a:latin typeface="Tahoma" pitchFamily="34" charset="0"/>
                <a:ea typeface="Times New Roman" pitchFamily="18" charset="0"/>
                <a:cs typeface="Tahoma" pitchFamily="34" charset="0"/>
              </a:rPr>
              <a:t>Tower</a:t>
            </a:r>
            <a:r>
              <a:rPr kumimoji="0" lang="ru-RU" sz="1000" b="1" i="0" u="none" strike="noStrike" cap="none" normalizeH="0" baseline="0" dirty="0" smtClean="0">
                <a:ln>
                  <a:noFill/>
                </a:ln>
                <a:solidFill>
                  <a:srgbClr val="FFC000"/>
                </a:solidFill>
                <a:effectLst/>
                <a:latin typeface="Tahoma" pitchFamily="34" charset="0"/>
                <a:ea typeface="Times New Roman" pitchFamily="18" charset="0"/>
                <a:cs typeface="Tahoma" pitchFamily="34" charset="0"/>
              </a:rPr>
              <a:t> (Башня Свободы) - замена того, что было когда-то Центром международной торговли Нью-Йорка. В сентябре 2001 года террористы разрушили несколько зданий в центре города, включая 110-этажных башен близнецов – гордость американской нации. Тысячи умерли, когда башни близнецы упали, и миллионы были эмоционально и психологически травмированы.</a:t>
            </a:r>
            <a:endParaRPr kumimoji="0" lang="ru-RU" sz="1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rgbClr val="FFC000"/>
                </a:solidFill>
                <a:effectLst/>
                <a:latin typeface="Tahoma" pitchFamily="34" charset="0"/>
                <a:ea typeface="Times New Roman" pitchFamily="18" charset="0"/>
                <a:cs typeface="Tahoma" pitchFamily="34" charset="0"/>
              </a:rPr>
              <a:t>Freedom</a:t>
            </a:r>
            <a:r>
              <a:rPr kumimoji="0" lang="ru-RU" sz="1000" b="1" i="0" u="none" strike="noStrike" cap="none" normalizeH="0" baseline="0" dirty="0" smtClean="0">
                <a:ln>
                  <a:noFill/>
                </a:ln>
                <a:solidFill>
                  <a:srgbClr val="FFC000"/>
                </a:solidFill>
                <a:effectLst/>
                <a:latin typeface="Tahoma" pitchFamily="34" charset="0"/>
                <a:ea typeface="Times New Roman" pitchFamily="18" charset="0"/>
                <a:cs typeface="Tahoma" pitchFamily="34" charset="0"/>
              </a:rPr>
              <a:t> </a:t>
            </a:r>
            <a:r>
              <a:rPr kumimoji="0" lang="ru-RU" sz="1000" b="1" i="0" u="none" strike="noStrike" cap="none" normalizeH="0" baseline="0" dirty="0" err="1" smtClean="0">
                <a:ln>
                  <a:noFill/>
                </a:ln>
                <a:solidFill>
                  <a:srgbClr val="FFC000"/>
                </a:solidFill>
                <a:effectLst/>
                <a:latin typeface="Tahoma" pitchFamily="34" charset="0"/>
                <a:ea typeface="Times New Roman" pitchFamily="18" charset="0"/>
                <a:cs typeface="Tahoma" pitchFamily="34" charset="0"/>
              </a:rPr>
              <a:t>Tower</a:t>
            </a:r>
            <a:r>
              <a:rPr kumimoji="0" lang="ru-RU" sz="1000" b="1" i="0" u="none" strike="noStrike" cap="none" normalizeH="0" baseline="0" dirty="0" smtClean="0">
                <a:ln>
                  <a:noFill/>
                </a:ln>
                <a:solidFill>
                  <a:srgbClr val="FFC000"/>
                </a:solidFill>
                <a:effectLst/>
                <a:latin typeface="Tahoma" pitchFamily="34" charset="0"/>
                <a:ea typeface="Times New Roman" pitchFamily="18" charset="0"/>
                <a:cs typeface="Tahoma" pitchFamily="34" charset="0"/>
              </a:rPr>
              <a:t> – это не просто очередной архитектурный проект. Это – попытка восстановить уничтоженную террористами гордость и способ излечить шрам нации.</a:t>
            </a:r>
            <a:endParaRPr kumimoji="0" lang="ru-RU" sz="1800" b="1" i="0" u="none" strike="noStrike" cap="none" normalizeH="0" baseline="0" dirty="0" smtClean="0">
              <a:ln>
                <a:noFill/>
              </a:ln>
              <a:solidFill>
                <a:srgbClr val="FFC000"/>
              </a:solidFill>
              <a:effectLst/>
              <a:latin typeface="Arial" pitchFamily="34" charset="0"/>
              <a:cs typeface="Arial" pitchFamily="34" charset="0"/>
            </a:endParaRPr>
          </a:p>
        </p:txBody>
      </p:sp>
      <p:sp>
        <p:nvSpPr>
          <p:cNvPr id="25602" name="Rectangle 2"/>
          <p:cNvSpPr>
            <a:spLocks noChangeArrowheads="1"/>
          </p:cNvSpPr>
          <p:nvPr/>
        </p:nvSpPr>
        <p:spPr bwMode="auto">
          <a:xfrm>
            <a:off x="0" y="4532078"/>
            <a:ext cx="486003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C000"/>
                </a:solidFill>
                <a:effectLst/>
                <a:ea typeface="Times New Roman" pitchFamily="18" charset="0"/>
                <a:cs typeface="Tahoma" pitchFamily="34" charset="0"/>
              </a:rPr>
              <a:t>Сиднейский Оперный Театр поистине символ Сиднея, который входит в число главных достопримечательностей Австралии. Крыша здания в виде парусов отличает его остальных зданий всего мира. Оперный театр в Сиднее признали выдающимся сооружением современной архитектуры, которое с 1973 года является визитной карточкой города. Расположен Сиднейский Оперный Театр в гавани на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Беннелонг</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Пойнт</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До момента возведения театра на его месте был форт, а позже трамвайное депо. Общая площадь театра - 2,2 гектара.</a:t>
            </a:r>
            <a:endParaRPr kumimoji="0" lang="ru-RU" sz="1400" b="1" i="0" u="none" strike="noStrike" cap="none" normalizeH="0" baseline="0" dirty="0" smtClean="0">
              <a:ln>
                <a:noFill/>
              </a:ln>
              <a:solidFill>
                <a:srgbClr val="FFC000"/>
              </a:solidFill>
              <a:effectLs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normAutofit fontScale="90000"/>
          </a:bodyPr>
          <a:lstStyle/>
          <a:p>
            <a:r>
              <a:rPr lang="ru-RU" dirty="0" smtClean="0">
                <a:solidFill>
                  <a:srgbClr val="FF0000"/>
                </a:solidFill>
              </a:rPr>
              <a:t>КОМПЛЕКС КРЕМЛЯ</a:t>
            </a:r>
            <a:br>
              <a:rPr lang="ru-RU" dirty="0" smtClean="0">
                <a:solidFill>
                  <a:srgbClr val="FF0000"/>
                </a:solidFill>
              </a:rPr>
            </a:br>
            <a:endParaRPr lang="ru-RU" dirty="0">
              <a:solidFill>
                <a:srgbClr val="FF0000"/>
              </a:solidFill>
            </a:endParaRPr>
          </a:p>
        </p:txBody>
      </p:sp>
      <p:pic>
        <p:nvPicPr>
          <p:cNvPr id="4" name="Рисунок 3" descr="http://bases-architecture.ru/i/ru/kreml.jpg"/>
          <p:cNvPicPr/>
          <p:nvPr/>
        </p:nvPicPr>
        <p:blipFill>
          <a:blip r:embed="rId2" cstate="print"/>
          <a:srcRect/>
          <a:stretch>
            <a:fillRect/>
          </a:stretch>
        </p:blipFill>
        <p:spPr bwMode="auto">
          <a:xfrm>
            <a:off x="1475656" y="548680"/>
            <a:ext cx="6264696" cy="5040560"/>
          </a:xfrm>
          <a:prstGeom prst="rect">
            <a:avLst/>
          </a:prstGeom>
          <a:noFill/>
          <a:ln w="9525">
            <a:noFill/>
            <a:miter lim="800000"/>
            <a:headEnd/>
            <a:tailEnd/>
          </a:ln>
        </p:spPr>
      </p:pic>
      <p:sp>
        <p:nvSpPr>
          <p:cNvPr id="5" name="Прямоугольник 4"/>
          <p:cNvSpPr/>
          <p:nvPr/>
        </p:nvSpPr>
        <p:spPr>
          <a:xfrm>
            <a:off x="0" y="5661247"/>
            <a:ext cx="9036496" cy="1077218"/>
          </a:xfrm>
          <a:prstGeom prst="rect">
            <a:avLst/>
          </a:prstGeom>
        </p:spPr>
        <p:txBody>
          <a:bodyPr wrap="square">
            <a:spAutoFit/>
          </a:bodyPr>
          <a:lstStyle/>
          <a:p>
            <a:r>
              <a:rPr lang="ru-RU" sz="1600" b="1" dirty="0" smtClean="0">
                <a:solidFill>
                  <a:srgbClr val="FFC000"/>
                </a:solidFill>
              </a:rPr>
              <a:t>Укрепленную часть любого города называли в Древней Руси – кремлем. Московский – это самый известный кремль. Уже несколько веков, над Москвой-рекой, возвышаются золотистые купола сторожевых башен и соборов. Это бывшая грандиозная цитадель русских царей. Одним из главных символов России, во всем мире сегодня является Московский Кремль.</a:t>
            </a:r>
            <a:endParaRPr lang="ru-RU" sz="1600" b="1"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580112" y="436441"/>
            <a:ext cx="3563888" cy="74481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200" b="1" i="0" u="none" strike="noStrike" cap="none" normalizeH="0" baseline="0" dirty="0" smtClean="0">
                <a:ln>
                  <a:noFill/>
                </a:ln>
                <a:solidFill>
                  <a:srgbClr val="FFC000"/>
                </a:solidFill>
                <a:effectLst/>
                <a:ea typeface="Times New Roman" pitchFamily="18" charset="0"/>
                <a:cs typeface="Tahoma" pitchFamily="34" charset="0"/>
              </a:rPr>
              <a:t>В 1817 году состоялась закладка первого Храма. Храм Христа Спасителя возвели по указу императора Александра I.</a:t>
            </a:r>
            <a:r>
              <a:rPr lang="ru-RU" sz="1200" b="1" dirty="0" smtClean="0">
                <a:solidFill>
                  <a:srgbClr val="FFC000"/>
                </a:solidFill>
              </a:rPr>
              <a:t> В честь освобождения России от наполеоновских захватчиков, спустя несколько лет решает осуществить проект постройки храма брат Александра Николай I. Новый план строительства разрабатывает Константин Тон. Кладка фундамента из камня началась 27 июля 1839 года. По образцу древнерусской соборной церкви спроектирован Храм Христа Спасителя. Освятили храм Христа Спасителя в мае 1883 года. Все главные юбилеи и торжества проходили в храме Христа Спасителя. В один из главных центров религиозной жизни Москвы превратился храм сразу после освящения. Главным праздником в храме считается Рождество Христово. В начале ХХ века после окончательного установления советской власти некоторые улицы и площади переименовывают. Вот и Соборная площадь попала в этот список и стала Красной. Закрывают собор в 1929 году и в здании храма планируют открыть дом культуры. Купола сняли, а красный флаг теперь украшает центральную башенку. Вокруг собора разбивают сквер имени В.И.Сталина. Сам дом культуры работал не долго. В 1931году серией мощных взрывов по приказу властей разрушили храм. </a:t>
            </a:r>
          </a:p>
          <a:p>
            <a:r>
              <a:rPr lang="ru-RU" sz="1200" b="1" dirty="0" smtClean="0">
                <a:solidFill>
                  <a:srgbClr val="FFC000"/>
                </a:solidFill>
              </a:rPr>
              <a:t>8 января 1995 года состоялась закладка нового храма. Архитектор Денисов и инженер Фадеев подготовили этот проект.</a:t>
            </a:r>
          </a:p>
          <a:p>
            <a:r>
              <a:rPr lang="ru-RU" sz="1200" b="1" dirty="0" smtClean="0">
                <a:solidFill>
                  <a:srgbClr val="FFC000"/>
                </a:solidFill>
              </a:rPr>
              <a:t>И вот сегодня свое законное историческое место занял храм.</a:t>
            </a:r>
          </a:p>
          <a:p>
            <a:pPr algn="just" fontAlgn="base">
              <a:spcBef>
                <a:spcPct val="0"/>
              </a:spcBef>
              <a:spcAft>
                <a:spcPct val="0"/>
              </a:spcAft>
            </a:pPr>
            <a:endParaRPr lang="ru-RU" sz="1400" dirty="0" smtClean="0"/>
          </a:p>
          <a:p>
            <a:pPr algn="just" fontAlgn="base">
              <a:spcBef>
                <a:spcPct val="0"/>
              </a:spcBef>
              <a:spcAft>
                <a:spcPct val="0"/>
              </a:spcAft>
            </a:pPr>
            <a:endParaRPr lang="ru-RU" sz="1400" dirty="0" smtClean="0"/>
          </a:p>
          <a:p>
            <a:pPr algn="just" fontAlgn="base">
              <a:spcBef>
                <a:spcPct val="0"/>
              </a:spcBef>
              <a:spcAft>
                <a:spcPct val="0"/>
              </a:spcAft>
            </a:pPr>
            <a:endParaRPr lang="ru-RU" sz="1400" b="1" dirty="0" smtClean="0">
              <a:solidFill>
                <a:srgbClr val="FFC000"/>
              </a:solidFill>
            </a:endParaRPr>
          </a:p>
          <a:p>
            <a:pPr algn="just" fontAlgn="base">
              <a:spcBef>
                <a:spcPct val="0"/>
              </a:spcBef>
              <a:spcAft>
                <a:spcPct val="0"/>
              </a:spcAft>
            </a:pPr>
            <a:endParaRPr lang="ru-RU" sz="1400" b="1" dirty="0" smtClean="0">
              <a:solidFill>
                <a:srgbClr val="FFC000"/>
              </a:solidFill>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FFC000"/>
              </a:solidFill>
              <a:effectLst/>
              <a:cs typeface="Arial" pitchFamily="34" charset="0"/>
            </a:endParaRPr>
          </a:p>
        </p:txBody>
      </p:sp>
      <p:sp>
        <p:nvSpPr>
          <p:cNvPr id="2" name="Заголовок 1"/>
          <p:cNvSpPr>
            <a:spLocks noGrp="1"/>
          </p:cNvSpPr>
          <p:nvPr>
            <p:ph type="title"/>
          </p:nvPr>
        </p:nvSpPr>
        <p:spPr>
          <a:xfrm>
            <a:off x="457200" y="0"/>
            <a:ext cx="8229600" cy="1052736"/>
          </a:xfrm>
        </p:spPr>
        <p:txBody>
          <a:bodyPr>
            <a:normAutofit fontScale="90000"/>
          </a:bodyPr>
          <a:lstStyle/>
          <a:p>
            <a:r>
              <a:rPr lang="ru-RU" dirty="0" smtClean="0">
                <a:solidFill>
                  <a:srgbClr val="FF0000"/>
                </a:solidFill>
              </a:rPr>
              <a:t>ХРАМ ХРИСТА СПАСИТЕЛЯ</a:t>
            </a:r>
            <a:br>
              <a:rPr lang="ru-RU" dirty="0" smtClean="0">
                <a:solidFill>
                  <a:srgbClr val="FF0000"/>
                </a:solidFill>
              </a:rPr>
            </a:br>
            <a:endParaRPr lang="ru-RU" dirty="0">
              <a:solidFill>
                <a:srgbClr val="FF0000"/>
              </a:solidFill>
            </a:endParaRPr>
          </a:p>
        </p:txBody>
      </p:sp>
      <p:pic>
        <p:nvPicPr>
          <p:cNvPr id="4" name="Рисунок 3" descr="http://bases-architecture.ru/i/ru/hram-hrista-spasitelya.jpg"/>
          <p:cNvPicPr/>
          <p:nvPr/>
        </p:nvPicPr>
        <p:blipFill>
          <a:blip r:embed="rId2" cstate="print"/>
          <a:srcRect/>
          <a:stretch>
            <a:fillRect/>
          </a:stretch>
        </p:blipFill>
        <p:spPr bwMode="auto">
          <a:xfrm>
            <a:off x="0" y="620688"/>
            <a:ext cx="5580112"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560" y="274638"/>
            <a:ext cx="10081120" cy="1138138"/>
          </a:xfrm>
        </p:spPr>
        <p:txBody>
          <a:bodyPr>
            <a:normAutofit fontScale="90000"/>
          </a:bodyPr>
          <a:lstStyle/>
          <a:p>
            <a:pPr algn="l"/>
            <a:r>
              <a:rPr lang="ru-RU" dirty="0" smtClean="0"/>
              <a:t/>
            </a:r>
            <a:br>
              <a:rPr lang="ru-RU" dirty="0" smtClean="0"/>
            </a:br>
            <a:r>
              <a:rPr lang="ru-RU" dirty="0" smtClean="0"/>
              <a:t/>
            </a:r>
            <a:br>
              <a:rPr lang="ru-RU" dirty="0" smtClean="0"/>
            </a:br>
            <a:r>
              <a:rPr lang="ru-RU" dirty="0" smtClean="0"/>
              <a:t>       </a:t>
            </a:r>
            <a:r>
              <a:rPr lang="ru-RU" dirty="0" smtClean="0">
                <a:solidFill>
                  <a:srgbClr val="FF0000"/>
                </a:solidFill>
              </a:rPr>
              <a:t>Храм Василия </a:t>
            </a:r>
            <a:br>
              <a:rPr lang="ru-RU" dirty="0" smtClean="0">
                <a:solidFill>
                  <a:srgbClr val="FF0000"/>
                </a:solidFill>
              </a:rPr>
            </a:br>
            <a:r>
              <a:rPr lang="ru-RU" dirty="0" smtClean="0">
                <a:solidFill>
                  <a:srgbClr val="FF0000"/>
                </a:solidFill>
              </a:rPr>
              <a:t>        Блаженного               Храм в Филях</a:t>
            </a:r>
            <a:br>
              <a:rPr lang="ru-RU" dirty="0" smtClean="0">
                <a:solidFill>
                  <a:srgbClr val="FF0000"/>
                </a:solidFill>
              </a:rPr>
            </a:br>
            <a:r>
              <a:rPr lang="ru-RU" dirty="0" smtClean="0"/>
              <a:t/>
            </a:r>
            <a:br>
              <a:rPr lang="ru-RU" dirty="0" smtClean="0"/>
            </a:br>
            <a:endParaRPr lang="ru-RU" dirty="0"/>
          </a:p>
        </p:txBody>
      </p:sp>
      <p:pic>
        <p:nvPicPr>
          <p:cNvPr id="4" name="Рисунок 3" descr="http://bases-architecture.ru/i/ru/pokrovskiy-sobor.jpg"/>
          <p:cNvPicPr/>
          <p:nvPr/>
        </p:nvPicPr>
        <p:blipFill>
          <a:blip r:embed="rId2" cstate="print"/>
          <a:srcRect/>
          <a:stretch>
            <a:fillRect/>
          </a:stretch>
        </p:blipFill>
        <p:spPr bwMode="auto">
          <a:xfrm>
            <a:off x="179512" y="1412776"/>
            <a:ext cx="4392488" cy="3888432"/>
          </a:xfrm>
          <a:prstGeom prst="rect">
            <a:avLst/>
          </a:prstGeom>
          <a:noFill/>
          <a:ln w="9525">
            <a:noFill/>
            <a:miter lim="800000"/>
            <a:headEnd/>
            <a:tailEnd/>
          </a:ln>
        </p:spPr>
      </p:pic>
      <p:sp>
        <p:nvSpPr>
          <p:cNvPr id="16385" name="Rectangle 1"/>
          <p:cNvSpPr>
            <a:spLocks noChangeArrowheads="1"/>
          </p:cNvSpPr>
          <p:nvPr/>
        </p:nvSpPr>
        <p:spPr bwMode="auto">
          <a:xfrm>
            <a:off x="0" y="5287325"/>
            <a:ext cx="406794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C000"/>
                </a:solidFill>
                <a:effectLst/>
                <a:ea typeface="Calibri" pitchFamily="34" charset="0"/>
                <a:cs typeface="Tahoma" pitchFamily="34" charset="0"/>
              </a:rPr>
              <a:t>Собор Покрова, что на Рву (называющийся также Храмом Василия Блаженного) - это православный храм, который располагается на Красной площади Москвы.</a:t>
            </a:r>
            <a:endParaRPr kumimoji="0" lang="ru-RU" sz="1600" b="1" i="0" u="none" strike="noStrike" cap="none" normalizeH="0" baseline="0" dirty="0" smtClean="0">
              <a:ln>
                <a:noFill/>
              </a:ln>
              <a:solidFill>
                <a:srgbClr val="FFC000"/>
              </a:solidFill>
              <a:effectLst/>
              <a:cs typeface="Arial" pitchFamily="34" charset="0"/>
            </a:endParaRPr>
          </a:p>
        </p:txBody>
      </p:sp>
      <p:pic>
        <p:nvPicPr>
          <p:cNvPr id="6" name="Рисунок 5" descr="http://bases-architecture.ru/i/ru/hram-v-filyah.jpg"/>
          <p:cNvPicPr/>
          <p:nvPr/>
        </p:nvPicPr>
        <p:blipFill>
          <a:blip r:embed="rId3" cstate="print"/>
          <a:srcRect/>
          <a:stretch>
            <a:fillRect/>
          </a:stretch>
        </p:blipFill>
        <p:spPr bwMode="auto">
          <a:xfrm>
            <a:off x="4788024" y="1484784"/>
            <a:ext cx="4248472" cy="3816424"/>
          </a:xfrm>
          <a:prstGeom prst="rect">
            <a:avLst/>
          </a:prstGeom>
          <a:noFill/>
          <a:ln w="9525">
            <a:noFill/>
            <a:miter lim="800000"/>
            <a:headEnd/>
            <a:tailEnd/>
          </a:ln>
        </p:spPr>
      </p:pic>
      <p:sp>
        <p:nvSpPr>
          <p:cNvPr id="7" name="Прямоугольник 6"/>
          <p:cNvSpPr/>
          <p:nvPr/>
        </p:nvSpPr>
        <p:spPr>
          <a:xfrm>
            <a:off x="4572000" y="5229201"/>
            <a:ext cx="4572000" cy="1569660"/>
          </a:xfrm>
          <a:prstGeom prst="rect">
            <a:avLst/>
          </a:prstGeom>
        </p:spPr>
        <p:txBody>
          <a:bodyPr wrap="square">
            <a:spAutoFit/>
          </a:bodyPr>
          <a:lstStyle/>
          <a:p>
            <a:r>
              <a:rPr lang="ru-RU" sz="1600" b="1" dirty="0" smtClean="0">
                <a:solidFill>
                  <a:srgbClr val="FFC000"/>
                </a:solidFill>
              </a:rPr>
              <a:t>В историю русской архитектуры церковь Покрова в Филях вошла как один из лучших и типичнейших памятников конца XVII века, когда так ценили "дивное узорочье", сделавшееся непререкаемым идеалом для всего искусства этого столетия. </a:t>
            </a:r>
            <a:endParaRPr lang="ru-RU" sz="1600" b="1"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ПОГОСТ КИЖИ</a:t>
            </a:r>
            <a:br>
              <a:rPr lang="ru-RU" dirty="0" smtClean="0">
                <a:solidFill>
                  <a:srgbClr val="FF0000"/>
                </a:solidFill>
              </a:rPr>
            </a:br>
            <a:endParaRPr lang="ru-RU" dirty="0">
              <a:solidFill>
                <a:srgbClr val="FF0000"/>
              </a:solidFill>
            </a:endParaRPr>
          </a:p>
        </p:txBody>
      </p:sp>
      <p:pic>
        <p:nvPicPr>
          <p:cNvPr id="4" name="Рисунок 3" descr="http://bases-architecture.ru/i/ru/pogost-kizhi.jpg"/>
          <p:cNvPicPr/>
          <p:nvPr/>
        </p:nvPicPr>
        <p:blipFill>
          <a:blip r:embed="rId2" cstate="print"/>
          <a:srcRect/>
          <a:stretch>
            <a:fillRect/>
          </a:stretch>
        </p:blipFill>
        <p:spPr bwMode="auto">
          <a:xfrm>
            <a:off x="107504" y="1484784"/>
            <a:ext cx="5688632" cy="5112568"/>
          </a:xfrm>
          <a:prstGeom prst="rect">
            <a:avLst/>
          </a:prstGeom>
          <a:noFill/>
          <a:ln w="9525">
            <a:noFill/>
            <a:miter lim="800000"/>
            <a:headEnd/>
            <a:tailEnd/>
          </a:ln>
        </p:spPr>
      </p:pic>
      <p:sp>
        <p:nvSpPr>
          <p:cNvPr id="5" name="Прямоугольник 4"/>
          <p:cNvSpPr/>
          <p:nvPr/>
        </p:nvSpPr>
        <p:spPr>
          <a:xfrm>
            <a:off x="5940152" y="1412776"/>
            <a:ext cx="3024336" cy="5355312"/>
          </a:xfrm>
          <a:prstGeom prst="rect">
            <a:avLst/>
          </a:prstGeom>
        </p:spPr>
        <p:txBody>
          <a:bodyPr wrap="square">
            <a:spAutoFit/>
          </a:bodyPr>
          <a:lstStyle/>
          <a:p>
            <a:r>
              <a:rPr lang="ru-RU" b="1" dirty="0" smtClean="0">
                <a:solidFill>
                  <a:srgbClr val="FFC000"/>
                </a:solidFill>
              </a:rPr>
              <a:t>Исследователь </a:t>
            </a:r>
            <a:r>
              <a:rPr lang="ru-RU" b="1" dirty="0" err="1" smtClean="0">
                <a:solidFill>
                  <a:srgbClr val="FFC000"/>
                </a:solidFill>
              </a:rPr>
              <a:t>кижского</a:t>
            </a:r>
            <a:r>
              <a:rPr lang="ru-RU" b="1" dirty="0" smtClean="0">
                <a:solidFill>
                  <a:srgbClr val="FFC000"/>
                </a:solidFill>
              </a:rPr>
              <a:t> погоста архитектор А. В. </a:t>
            </a:r>
            <a:r>
              <a:rPr lang="ru-RU" b="1" dirty="0" err="1" smtClean="0">
                <a:solidFill>
                  <a:srgbClr val="FFC000"/>
                </a:solidFill>
              </a:rPr>
              <a:t>Ополовников</a:t>
            </a:r>
            <a:r>
              <a:rPr lang="ru-RU" b="1" dirty="0" smtClean="0">
                <a:solidFill>
                  <a:srgbClr val="FFC000"/>
                </a:solidFill>
              </a:rPr>
              <a:t> считает, что постройка знаменитого деревянного </a:t>
            </a:r>
            <a:r>
              <a:rPr lang="ru-RU" b="1" dirty="0" err="1" smtClean="0">
                <a:solidFill>
                  <a:srgbClr val="FFC000"/>
                </a:solidFill>
              </a:rPr>
              <a:t>двадцатидвуглавого</a:t>
            </a:r>
            <a:r>
              <a:rPr lang="ru-RU" b="1" dirty="0" smtClean="0">
                <a:solidFill>
                  <a:srgbClr val="FFC000"/>
                </a:solidFill>
              </a:rPr>
              <a:t> храма Преображения в Кижах была осуществлена в память Полтавской победы, что вполне возможно (рядом находится второй деревянный храм о девяти главах и колокольня). Построенный в 1714 году на одном из островов Онежского озера, он обслуживал прихожан ряда деревень.</a:t>
            </a:r>
            <a:endParaRPr lang="ru-RU" b="1" dirty="0">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1143000"/>
          </a:xfrm>
        </p:spPr>
        <p:txBody>
          <a:bodyPr>
            <a:normAutofit fontScale="90000"/>
          </a:bodyPr>
          <a:lstStyle/>
          <a:p>
            <a:pPr algn="l"/>
            <a:r>
              <a:rPr lang="ru-RU" dirty="0" smtClean="0"/>
              <a:t>  </a:t>
            </a:r>
            <a:r>
              <a:rPr lang="ru-RU" dirty="0" smtClean="0">
                <a:solidFill>
                  <a:srgbClr val="FF0000"/>
                </a:solidFill>
              </a:rPr>
              <a:t>Дом-мастерская          Пашков  дом</a:t>
            </a:r>
            <a:br>
              <a:rPr lang="ru-RU" dirty="0" smtClean="0">
                <a:solidFill>
                  <a:srgbClr val="FF0000"/>
                </a:solidFill>
              </a:rPr>
            </a:br>
            <a:r>
              <a:rPr lang="ru-RU" dirty="0" smtClean="0">
                <a:solidFill>
                  <a:srgbClr val="FF0000"/>
                </a:solidFill>
              </a:rPr>
              <a:t> К. С. Мельникова </a:t>
            </a:r>
            <a:endParaRPr lang="ru-RU" dirty="0">
              <a:solidFill>
                <a:srgbClr val="FF0000"/>
              </a:solidFill>
            </a:endParaRPr>
          </a:p>
        </p:txBody>
      </p:sp>
      <p:pic>
        <p:nvPicPr>
          <p:cNvPr id="4" name="Рисунок 3" descr="http://bases-architecture.ru/i/ru/dom-melnikova.jpg"/>
          <p:cNvPicPr/>
          <p:nvPr/>
        </p:nvPicPr>
        <p:blipFill>
          <a:blip r:embed="rId2" cstate="print"/>
          <a:srcRect/>
          <a:stretch>
            <a:fillRect/>
          </a:stretch>
        </p:blipFill>
        <p:spPr bwMode="auto">
          <a:xfrm>
            <a:off x="179512" y="1412776"/>
            <a:ext cx="4248472" cy="4320480"/>
          </a:xfrm>
          <a:prstGeom prst="rect">
            <a:avLst/>
          </a:prstGeom>
          <a:noFill/>
          <a:ln w="9525">
            <a:noFill/>
            <a:miter lim="800000"/>
            <a:headEnd/>
            <a:tailEnd/>
          </a:ln>
        </p:spPr>
      </p:pic>
      <p:sp>
        <p:nvSpPr>
          <p:cNvPr id="1026" name="Rectangle 2"/>
          <p:cNvSpPr>
            <a:spLocks noChangeArrowheads="1"/>
          </p:cNvSpPr>
          <p:nvPr/>
        </p:nvSpPr>
        <p:spPr bwMode="auto">
          <a:xfrm>
            <a:off x="179512" y="5896185"/>
            <a:ext cx="4248472" cy="7386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ea typeface="Calibri" pitchFamily="34" charset="0"/>
                <a:cs typeface="Tahoma" pitchFamily="34" charset="0"/>
              </a:rPr>
              <a:t>Одноквартирный дом-мастерская К. С. Мельникова является всемирно известным памятником архитектуры советского авангарда. </a:t>
            </a:r>
            <a:endParaRPr kumimoji="0" lang="ru-RU" sz="1400" b="1" i="0" u="none" strike="noStrike" cap="none" normalizeH="0" baseline="0" dirty="0" smtClean="0">
              <a:ln>
                <a:noFill/>
              </a:ln>
              <a:solidFill>
                <a:schemeClr val="tx1"/>
              </a:solidFill>
              <a:effectLst/>
              <a:cs typeface="Arial" pitchFamily="34" charset="0"/>
            </a:endParaRPr>
          </a:p>
        </p:txBody>
      </p:sp>
      <p:pic>
        <p:nvPicPr>
          <p:cNvPr id="7" name="Рисунок 6" descr="http://bases-architecture.ru/i/ru/pashkov-dom.jpg"/>
          <p:cNvPicPr/>
          <p:nvPr/>
        </p:nvPicPr>
        <p:blipFill>
          <a:blip r:embed="rId3" cstate="print"/>
          <a:srcRect/>
          <a:stretch>
            <a:fillRect/>
          </a:stretch>
        </p:blipFill>
        <p:spPr bwMode="auto">
          <a:xfrm>
            <a:off x="4572000" y="1412776"/>
            <a:ext cx="4464496" cy="4248472"/>
          </a:xfrm>
          <a:prstGeom prst="rect">
            <a:avLst/>
          </a:prstGeom>
          <a:noFill/>
          <a:ln w="9525">
            <a:noFill/>
            <a:miter lim="800000"/>
            <a:headEnd/>
            <a:tailEnd/>
          </a:ln>
        </p:spPr>
      </p:pic>
      <p:sp>
        <p:nvSpPr>
          <p:cNvPr id="1027" name="Rectangle 3"/>
          <p:cNvSpPr>
            <a:spLocks noChangeArrowheads="1"/>
          </p:cNvSpPr>
          <p:nvPr/>
        </p:nvSpPr>
        <p:spPr bwMode="auto">
          <a:xfrm>
            <a:off x="4644008" y="5881424"/>
            <a:ext cx="4499992" cy="738664"/>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ea typeface="Times New Roman" pitchFamily="18" charset="0"/>
                <a:cs typeface="Tahoma" pitchFamily="34" charset="0"/>
              </a:rPr>
              <a:t>Самым красивым зданием Москвы до сих пор считается Пашков дом, где ныне помещается Государственная библиотека имени В. И. Ленина. </a:t>
            </a:r>
            <a:endParaRPr kumimoji="0" lang="ru-RU" sz="1400" b="1"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pPr algn="l"/>
            <a:r>
              <a:rPr lang="ru-RU" dirty="0" smtClean="0">
                <a:solidFill>
                  <a:srgbClr val="FF0000"/>
                </a:solidFill>
              </a:rPr>
              <a:t>Мэри – Экс         </a:t>
            </a:r>
            <a:r>
              <a:rPr lang="ru-RU" dirty="0" err="1" smtClean="0">
                <a:solidFill>
                  <a:srgbClr val="FF0000"/>
                </a:solidFill>
              </a:rPr>
              <a:t>Хэмитон</a:t>
            </a:r>
            <a:r>
              <a:rPr lang="ru-RU" dirty="0" smtClean="0">
                <a:solidFill>
                  <a:srgbClr val="FF0000"/>
                </a:solidFill>
              </a:rPr>
              <a:t> Корт</a:t>
            </a:r>
            <a:endParaRPr lang="ru-RU" dirty="0">
              <a:solidFill>
                <a:srgbClr val="FF0000"/>
              </a:solidFill>
            </a:endParaRPr>
          </a:p>
        </p:txBody>
      </p:sp>
      <p:pic>
        <p:nvPicPr>
          <p:cNvPr id="4" name="Рисунок 3" descr="http://bases-architecture.ru/i/vb/neboskreb-meri-eks.jpg"/>
          <p:cNvPicPr/>
          <p:nvPr/>
        </p:nvPicPr>
        <p:blipFill>
          <a:blip r:embed="rId2" cstate="print"/>
          <a:srcRect/>
          <a:stretch>
            <a:fillRect/>
          </a:stretch>
        </p:blipFill>
        <p:spPr bwMode="auto">
          <a:xfrm>
            <a:off x="107504" y="1052736"/>
            <a:ext cx="4104456" cy="3960440"/>
          </a:xfrm>
          <a:prstGeom prst="rect">
            <a:avLst/>
          </a:prstGeom>
          <a:noFill/>
          <a:ln w="9525">
            <a:noFill/>
            <a:miter lim="800000"/>
            <a:headEnd/>
            <a:tailEnd/>
          </a:ln>
        </p:spPr>
      </p:pic>
      <p:sp>
        <p:nvSpPr>
          <p:cNvPr id="1026" name="Rectangle 2"/>
          <p:cNvSpPr>
            <a:spLocks noChangeArrowheads="1"/>
          </p:cNvSpPr>
          <p:nvPr/>
        </p:nvSpPr>
        <p:spPr bwMode="auto">
          <a:xfrm>
            <a:off x="107504" y="5081371"/>
            <a:ext cx="439248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FFC000"/>
                </a:solidFill>
                <a:effectLst/>
                <a:ea typeface="Calibri" pitchFamily="34" charset="0"/>
                <a:cs typeface="Tahoma" pitchFamily="34" charset="0"/>
              </a:rPr>
              <a:t>Мэри-Экс</a:t>
            </a:r>
            <a:r>
              <a:rPr kumimoji="0" lang="ru-RU" sz="1400" b="1" i="0" u="none" strike="noStrike" cap="none" normalizeH="0" baseline="0" dirty="0" smtClean="0">
                <a:ln>
                  <a:noFill/>
                </a:ln>
                <a:solidFill>
                  <a:srgbClr val="FFC000"/>
                </a:solidFill>
                <a:effectLst/>
                <a:ea typeface="Calibri" pitchFamily="34" charset="0"/>
                <a:cs typeface="Tahoma" pitchFamily="34" charset="0"/>
              </a:rPr>
              <a:t> – это 40-этажная башня, которая является штаб-квартирой компании </a:t>
            </a:r>
            <a:r>
              <a:rPr kumimoji="0" lang="ru-RU" sz="1400" b="1" i="0" u="none" strike="noStrike" cap="none" normalizeH="0" baseline="0" dirty="0" err="1" smtClean="0">
                <a:ln>
                  <a:noFill/>
                </a:ln>
                <a:solidFill>
                  <a:srgbClr val="FFC000"/>
                </a:solidFill>
                <a:effectLst/>
                <a:ea typeface="Calibri" pitchFamily="34" charset="0"/>
                <a:cs typeface="Tahoma" pitchFamily="34" charset="0"/>
              </a:rPr>
              <a:t>Swiss</a:t>
            </a:r>
            <a:r>
              <a:rPr kumimoji="0" lang="ru-RU" sz="1400" b="1" i="0" u="none" strike="noStrike" cap="none" normalizeH="0" baseline="0" dirty="0" smtClean="0">
                <a:ln>
                  <a:noFill/>
                </a:ln>
                <a:solidFill>
                  <a:srgbClr val="FFC000"/>
                </a:solidFill>
                <a:effectLst/>
                <a:ea typeface="Calibri" pitchFamily="34" charset="0"/>
                <a:cs typeface="Tahoma" pitchFamily="34" charset="0"/>
              </a:rPr>
              <a:t> </a:t>
            </a:r>
            <a:r>
              <a:rPr kumimoji="0" lang="ru-RU" sz="1400" b="1" i="0" u="none" strike="noStrike" cap="none" normalizeH="0" baseline="0" dirty="0" err="1" smtClean="0">
                <a:ln>
                  <a:noFill/>
                </a:ln>
                <a:solidFill>
                  <a:srgbClr val="FFC000"/>
                </a:solidFill>
                <a:effectLst/>
                <a:ea typeface="Calibri" pitchFamily="34" charset="0"/>
                <a:cs typeface="Tahoma" pitchFamily="34" charset="0"/>
              </a:rPr>
              <a:t>Re</a:t>
            </a:r>
            <a:r>
              <a:rPr kumimoji="0" lang="ru-RU" sz="1400" b="1" i="0" u="none" strike="noStrike" cap="none" normalizeH="0" baseline="0" dirty="0" smtClean="0">
                <a:ln>
                  <a:noFill/>
                </a:ln>
                <a:solidFill>
                  <a:srgbClr val="FFC000"/>
                </a:solidFill>
                <a:effectLst/>
                <a:ea typeface="Calibri" pitchFamily="34" charset="0"/>
                <a:cs typeface="Tahoma" pitchFamily="34" charset="0"/>
              </a:rPr>
              <a:t>, располагается она в Лондонском центральном финансовом районе небоскребов. </a:t>
            </a:r>
            <a:r>
              <a:rPr kumimoji="0" lang="ru-RU" sz="1400" b="1" i="0" u="none" strike="noStrike" cap="none" normalizeH="0" baseline="0" dirty="0" err="1" smtClean="0">
                <a:ln>
                  <a:noFill/>
                </a:ln>
                <a:solidFill>
                  <a:srgbClr val="FFC000"/>
                </a:solidFill>
                <a:effectLst/>
                <a:ea typeface="Calibri" pitchFamily="34" charset="0"/>
                <a:cs typeface="Tahoma" pitchFamily="34" charset="0"/>
              </a:rPr>
              <a:t>Мэри-Экс</a:t>
            </a:r>
            <a:r>
              <a:rPr kumimoji="0" lang="ru-RU" sz="1400" b="1" i="0" u="none" strike="noStrike" cap="none" normalizeH="0" baseline="0" dirty="0" smtClean="0">
                <a:ln>
                  <a:noFill/>
                </a:ln>
                <a:solidFill>
                  <a:srgbClr val="FFC000"/>
                </a:solidFill>
                <a:effectLst/>
                <a:ea typeface="Calibri" pitchFamily="34" charset="0"/>
                <a:cs typeface="Tahoma" pitchFamily="34" charset="0"/>
              </a:rPr>
              <a:t> является первым небоскребом, претендующим на звание экологического здания. Жители Лондона из-за зеленоватого оттенка стекла и форму называют небоскреб «огурцом» или «корнишоном».</a:t>
            </a:r>
            <a:endParaRPr kumimoji="0" lang="ru-RU" sz="1400" b="1" i="0" u="none" strike="noStrike" cap="none" normalizeH="0" baseline="0" dirty="0" smtClean="0">
              <a:ln>
                <a:noFill/>
              </a:ln>
              <a:solidFill>
                <a:srgbClr val="FFC000"/>
              </a:solidFill>
              <a:effectLst/>
              <a:cs typeface="Arial" pitchFamily="34" charset="0"/>
            </a:endParaRPr>
          </a:p>
        </p:txBody>
      </p:sp>
      <p:pic>
        <p:nvPicPr>
          <p:cNvPr id="7" name="Рисунок 6" descr="http://bases-architecture.ru/i/vb/dvorets-hempton-kort.jpg"/>
          <p:cNvPicPr/>
          <p:nvPr/>
        </p:nvPicPr>
        <p:blipFill>
          <a:blip r:embed="rId3" cstate="print"/>
          <a:srcRect/>
          <a:stretch>
            <a:fillRect/>
          </a:stretch>
        </p:blipFill>
        <p:spPr bwMode="auto">
          <a:xfrm>
            <a:off x="4572000" y="1052736"/>
            <a:ext cx="4464496" cy="3960440"/>
          </a:xfrm>
          <a:prstGeom prst="rect">
            <a:avLst/>
          </a:prstGeom>
          <a:noFill/>
          <a:ln w="9525">
            <a:noFill/>
            <a:miter lim="800000"/>
            <a:headEnd/>
            <a:tailEnd/>
          </a:ln>
        </p:spPr>
      </p:pic>
      <p:sp>
        <p:nvSpPr>
          <p:cNvPr id="1027" name="Rectangle 3"/>
          <p:cNvSpPr>
            <a:spLocks noChangeArrowheads="1"/>
          </p:cNvSpPr>
          <p:nvPr/>
        </p:nvSpPr>
        <p:spPr bwMode="auto">
          <a:xfrm>
            <a:off x="4499992" y="5035435"/>
            <a:ext cx="464400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Хэмптон</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Корт располагается на берегу Темзы в предместье Лондона и является бывшей загородной резиденцией английских королей. Дворец возвел в 1514 г. (по другим данным в 1515 г.) всемогущий кардинал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Волси</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Но, когда он почувствовал охлаждение милости монарха, то передал его как подарок Генриху VIII.</a:t>
            </a:r>
            <a:endParaRPr kumimoji="0" lang="ru-RU" sz="1400" b="1" i="0" u="none" strike="noStrike" cap="none" normalizeH="0" baseline="0" dirty="0" smtClean="0">
              <a:ln>
                <a:noFill/>
              </a:ln>
              <a:solidFill>
                <a:srgbClr val="FFC000"/>
              </a:solidFill>
              <a:effectLs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036496" cy="1008112"/>
          </a:xfrm>
        </p:spPr>
        <p:txBody>
          <a:bodyPr>
            <a:noAutofit/>
          </a:bodyPr>
          <a:lstStyle/>
          <a:p>
            <a:pPr algn="l"/>
            <a:r>
              <a:rPr lang="ru-RU" sz="3600" dirty="0" smtClean="0">
                <a:ln>
                  <a:noFill/>
                </a:ln>
                <a:solidFill>
                  <a:srgbClr val="FFC000"/>
                </a:solidFill>
                <a:effectLst/>
                <a:ea typeface="Calibri" pitchFamily="34" charset="0"/>
                <a:cs typeface="Tahoma" pitchFamily="34" charset="0"/>
              </a:rPr>
              <a:t/>
            </a:r>
            <a:br>
              <a:rPr lang="ru-RU" sz="3600" dirty="0" smtClean="0">
                <a:ln>
                  <a:noFill/>
                </a:ln>
                <a:solidFill>
                  <a:srgbClr val="FFC000"/>
                </a:solidFill>
                <a:effectLst/>
                <a:ea typeface="Calibri" pitchFamily="34" charset="0"/>
                <a:cs typeface="Tahoma" pitchFamily="34" charset="0"/>
              </a:rPr>
            </a:br>
            <a:r>
              <a:rPr lang="ru-RU" sz="3600" dirty="0" smtClean="0">
                <a:ln>
                  <a:noFill/>
                </a:ln>
                <a:solidFill>
                  <a:srgbClr val="FFC000"/>
                </a:solidFill>
                <a:effectLst/>
                <a:ea typeface="Calibri" pitchFamily="34" charset="0"/>
                <a:cs typeface="Tahoma" pitchFamily="34" charset="0"/>
              </a:rPr>
              <a:t/>
            </a:r>
            <a:br>
              <a:rPr lang="ru-RU" sz="3600" dirty="0" smtClean="0">
                <a:ln>
                  <a:noFill/>
                </a:ln>
                <a:solidFill>
                  <a:srgbClr val="FFC000"/>
                </a:solidFill>
                <a:effectLst/>
                <a:ea typeface="Calibri" pitchFamily="34" charset="0"/>
                <a:cs typeface="Tahoma" pitchFamily="34" charset="0"/>
              </a:rPr>
            </a:br>
            <a:r>
              <a:rPr lang="ru-RU" sz="3200" dirty="0" smtClean="0">
                <a:ln>
                  <a:noFill/>
                </a:ln>
                <a:solidFill>
                  <a:srgbClr val="FF0000"/>
                </a:solidFill>
                <a:effectLst/>
                <a:ea typeface="Calibri" pitchFamily="34" charset="0"/>
                <a:cs typeface="Tahoma" pitchFamily="34" charset="0"/>
              </a:rPr>
              <a:t>Собор Санта Мария   </a:t>
            </a:r>
            <a:r>
              <a:rPr lang="ru-RU" sz="3200" dirty="0" smtClean="0">
                <a:ln>
                  <a:noFill/>
                </a:ln>
                <a:solidFill>
                  <a:srgbClr val="00B050"/>
                </a:solidFill>
                <a:effectLst/>
                <a:ea typeface="Times New Roman" pitchFamily="18" charset="0"/>
                <a:cs typeface="Tahoma" pitchFamily="34" charset="0"/>
              </a:rPr>
              <a:t>Собор Святого Петра </a:t>
            </a:r>
            <a:r>
              <a:rPr lang="ru-RU" sz="3200" dirty="0" smtClean="0">
                <a:ln>
                  <a:noFill/>
                </a:ln>
                <a:solidFill>
                  <a:srgbClr val="00B050"/>
                </a:solidFill>
                <a:effectLst/>
                <a:ea typeface="Calibri" pitchFamily="34" charset="0"/>
                <a:cs typeface="Tahoma" pitchFamily="34" charset="0"/>
              </a:rPr>
              <a:t/>
            </a:r>
            <a:br>
              <a:rPr lang="ru-RU" sz="3200" dirty="0" smtClean="0">
                <a:ln>
                  <a:noFill/>
                </a:ln>
                <a:solidFill>
                  <a:srgbClr val="00B050"/>
                </a:solidFill>
                <a:effectLst/>
                <a:ea typeface="Calibri" pitchFamily="34" charset="0"/>
                <a:cs typeface="Tahoma" pitchFamily="34" charset="0"/>
              </a:rPr>
            </a:br>
            <a:r>
              <a:rPr lang="ru-RU" sz="3200" dirty="0" err="1" smtClean="0">
                <a:ln>
                  <a:noFill/>
                </a:ln>
                <a:solidFill>
                  <a:srgbClr val="FF0000"/>
                </a:solidFill>
                <a:effectLst/>
                <a:ea typeface="Calibri" pitchFamily="34" charset="0"/>
                <a:cs typeface="Tahoma" pitchFamily="34" charset="0"/>
              </a:rPr>
              <a:t>дель</a:t>
            </a:r>
            <a:r>
              <a:rPr lang="ru-RU" sz="3200" dirty="0" smtClean="0">
                <a:ln>
                  <a:noFill/>
                </a:ln>
                <a:solidFill>
                  <a:srgbClr val="FF0000"/>
                </a:solidFill>
                <a:effectLst/>
                <a:ea typeface="Calibri" pitchFamily="34" charset="0"/>
                <a:cs typeface="Tahoma" pitchFamily="34" charset="0"/>
              </a:rPr>
              <a:t> </a:t>
            </a:r>
            <a:r>
              <a:rPr lang="ru-RU" sz="3200" dirty="0" err="1" smtClean="0">
                <a:ln>
                  <a:noFill/>
                </a:ln>
                <a:solidFill>
                  <a:srgbClr val="FF0000"/>
                </a:solidFill>
                <a:effectLst/>
                <a:ea typeface="Calibri" pitchFamily="34" charset="0"/>
                <a:cs typeface="Tahoma" pitchFamily="34" charset="0"/>
              </a:rPr>
              <a:t>Фиоре</a:t>
            </a:r>
            <a:r>
              <a:rPr lang="ru-RU" sz="3600" dirty="0" smtClean="0">
                <a:ln>
                  <a:noFill/>
                </a:ln>
                <a:solidFill>
                  <a:srgbClr val="FFC000"/>
                </a:solidFill>
                <a:effectLst/>
                <a:ea typeface="Calibri" pitchFamily="34" charset="0"/>
                <a:cs typeface="Tahoma" pitchFamily="34" charset="0"/>
              </a:rPr>
              <a:t/>
            </a:r>
            <a:br>
              <a:rPr lang="ru-RU" sz="3600" dirty="0" smtClean="0">
                <a:ln>
                  <a:noFill/>
                </a:ln>
                <a:solidFill>
                  <a:srgbClr val="FFC000"/>
                </a:solidFill>
                <a:effectLst/>
                <a:ea typeface="Calibri" pitchFamily="34" charset="0"/>
                <a:cs typeface="Tahoma" pitchFamily="34" charset="0"/>
              </a:rPr>
            </a:br>
            <a:r>
              <a:rPr lang="ru-RU" sz="3600" dirty="0" err="1" smtClean="0">
                <a:ln>
                  <a:noFill/>
                </a:ln>
                <a:solidFill>
                  <a:srgbClr val="FFC000"/>
                </a:solidFill>
                <a:effectLst/>
                <a:ea typeface="Calibri" pitchFamily="34" charset="0"/>
                <a:cs typeface="Tahoma" pitchFamily="34" charset="0"/>
              </a:rPr>
              <a:t>петра</a:t>
            </a:r>
            <a:r>
              <a:rPr lang="ru-RU" sz="3600" dirty="0" smtClean="0">
                <a:ln>
                  <a:noFill/>
                </a:ln>
                <a:solidFill>
                  <a:srgbClr val="FFC000"/>
                </a:solidFill>
                <a:effectLst/>
                <a:ea typeface="Calibri" pitchFamily="34" charset="0"/>
                <a:cs typeface="Tahoma" pitchFamily="34" charset="0"/>
              </a:rPr>
              <a:t>  </a:t>
            </a:r>
            <a:r>
              <a:rPr lang="ru-RU" sz="3600" dirty="0" smtClean="0">
                <a:ln>
                  <a:noFill/>
                </a:ln>
                <a:solidFill>
                  <a:srgbClr val="FFC000"/>
                </a:solidFill>
                <a:effectLst/>
                <a:ea typeface="Times New Roman" pitchFamily="18" charset="0"/>
                <a:cs typeface="Tahoma" pitchFamily="34" charset="0"/>
              </a:rPr>
              <a:t/>
            </a:r>
            <a:br>
              <a:rPr lang="ru-RU" sz="3600" dirty="0" smtClean="0">
                <a:ln>
                  <a:noFill/>
                </a:ln>
                <a:solidFill>
                  <a:srgbClr val="FFC000"/>
                </a:solidFill>
                <a:effectLst/>
                <a:ea typeface="Times New Roman" pitchFamily="18" charset="0"/>
                <a:cs typeface="Tahoma" pitchFamily="34" charset="0"/>
              </a:rPr>
            </a:br>
            <a:endParaRPr lang="ru-RU" sz="3600" dirty="0"/>
          </a:p>
        </p:txBody>
      </p:sp>
      <p:pic>
        <p:nvPicPr>
          <p:cNvPr id="4" name="Рисунок 3" descr="http://bases-architecture.ru/i/it/kafedralnyiy-sobor-florentsii.jpg"/>
          <p:cNvPicPr/>
          <p:nvPr/>
        </p:nvPicPr>
        <p:blipFill>
          <a:blip r:embed="rId2" cstate="print"/>
          <a:srcRect/>
          <a:stretch>
            <a:fillRect/>
          </a:stretch>
        </p:blipFill>
        <p:spPr bwMode="auto">
          <a:xfrm>
            <a:off x="107504" y="1124744"/>
            <a:ext cx="4104456" cy="4032448"/>
          </a:xfrm>
          <a:prstGeom prst="rect">
            <a:avLst/>
          </a:prstGeom>
          <a:noFill/>
          <a:ln w="9525">
            <a:noFill/>
            <a:miter lim="800000"/>
            <a:headEnd/>
            <a:tailEnd/>
          </a:ln>
        </p:spPr>
      </p:pic>
      <p:pic>
        <p:nvPicPr>
          <p:cNvPr id="5" name="Рисунок 4" descr="http://bases-architecture.ru/i/it/sobor-svyatogo-petra.jpg"/>
          <p:cNvPicPr/>
          <p:nvPr/>
        </p:nvPicPr>
        <p:blipFill>
          <a:blip r:embed="rId3" cstate="print"/>
          <a:srcRect/>
          <a:stretch>
            <a:fillRect/>
          </a:stretch>
        </p:blipFill>
        <p:spPr bwMode="auto">
          <a:xfrm>
            <a:off x="4788024" y="1124744"/>
            <a:ext cx="4176464" cy="3888432"/>
          </a:xfrm>
          <a:prstGeom prst="rect">
            <a:avLst/>
          </a:prstGeom>
          <a:noFill/>
          <a:ln w="9525">
            <a:noFill/>
            <a:miter lim="800000"/>
            <a:headEnd/>
            <a:tailEnd/>
          </a:ln>
        </p:spPr>
      </p:pic>
      <p:sp>
        <p:nvSpPr>
          <p:cNvPr id="20481" name="Rectangle 1"/>
          <p:cNvSpPr>
            <a:spLocks noChangeArrowheads="1"/>
          </p:cNvSpPr>
          <p:nvPr/>
        </p:nvSpPr>
        <p:spPr bwMode="auto">
          <a:xfrm>
            <a:off x="4644008" y="4971293"/>
            <a:ext cx="4499992"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1200" b="1" i="0" u="none" strike="noStrike" cap="none" normalizeH="0" baseline="0" dirty="0" smtClean="0">
                <a:ln>
                  <a:noFill/>
                </a:ln>
                <a:solidFill>
                  <a:srgbClr val="FFC000"/>
                </a:solidFill>
                <a:effectLst/>
                <a:ea typeface="Times New Roman" pitchFamily="18" charset="0"/>
                <a:cs typeface="Tahoma" pitchFamily="34" charset="0"/>
              </a:rPr>
              <a:t>Огромный храм - Собор Святого Петра возвели над могилой святого, который принял за свою веру смерть. Итальянские знаменитые зодчие XVI столетия, участвовали в строительстве. Очень впечатляют размеры собора, и потрясает история строительства - драматическая история. </a:t>
            </a:r>
            <a:r>
              <a:rPr lang="ru-RU" sz="1200" b="1" dirty="0" smtClean="0">
                <a:solidFill>
                  <a:srgbClr val="FFC000"/>
                </a:solidFill>
              </a:rPr>
              <a:t>Когда, как гласит история, на месте собора был цирк, во времена Нерона на его арене христиан предавали мученической смерти. Апостол Петр после судилища был приведен сюда в 67 году. Апостол пожелал иметь иную казнь, чем Христос. И тогда, головой вниз распяли его.</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FFC000"/>
              </a:solidFill>
              <a:effectLst/>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3" name="Rectangle 3"/>
          <p:cNvSpPr>
            <a:spLocks noChangeArrowheads="1"/>
          </p:cNvSpPr>
          <p:nvPr/>
        </p:nvSpPr>
        <p:spPr bwMode="auto">
          <a:xfrm>
            <a:off x="0" y="5173825"/>
            <a:ext cx="464400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C000"/>
                </a:solidFill>
                <a:effectLst/>
                <a:ea typeface="Calibri" pitchFamily="34" charset="0"/>
                <a:cs typeface="Tahoma" pitchFamily="34" charset="0"/>
              </a:rPr>
              <a:t>Собор Санта Мария </a:t>
            </a:r>
            <a:r>
              <a:rPr kumimoji="0" lang="ru-RU" sz="1400" b="1" i="0" u="none" strike="noStrike" cap="none" normalizeH="0" baseline="0" dirty="0" err="1" smtClean="0">
                <a:ln>
                  <a:noFill/>
                </a:ln>
                <a:solidFill>
                  <a:srgbClr val="FFC000"/>
                </a:solidFill>
                <a:effectLst/>
                <a:ea typeface="Calibri" pitchFamily="34" charset="0"/>
                <a:cs typeface="Tahoma" pitchFamily="34" charset="0"/>
              </a:rPr>
              <a:t>дель</a:t>
            </a:r>
            <a:r>
              <a:rPr kumimoji="0" lang="ru-RU" sz="1400" b="1" i="0" u="none" strike="noStrike" cap="none" normalizeH="0" baseline="0" dirty="0" smtClean="0">
                <a:ln>
                  <a:noFill/>
                </a:ln>
                <a:solidFill>
                  <a:srgbClr val="FFC000"/>
                </a:solidFill>
                <a:effectLst/>
                <a:ea typeface="Calibri" pitchFamily="34" charset="0"/>
                <a:cs typeface="Tahoma" pitchFamily="34" charset="0"/>
              </a:rPr>
              <a:t> </a:t>
            </a:r>
            <a:r>
              <a:rPr kumimoji="0" lang="ru-RU" sz="1400" b="1" i="0" u="none" strike="noStrike" cap="none" normalizeH="0" baseline="0" dirty="0" err="1" smtClean="0">
                <a:ln>
                  <a:noFill/>
                </a:ln>
                <a:solidFill>
                  <a:srgbClr val="FFC000"/>
                </a:solidFill>
                <a:effectLst/>
                <a:ea typeface="Calibri" pitchFamily="34" charset="0"/>
                <a:cs typeface="Tahoma" pitchFamily="34" charset="0"/>
              </a:rPr>
              <a:t>Фиоре</a:t>
            </a:r>
            <a:r>
              <a:rPr kumimoji="0" lang="ru-RU" sz="1400" b="1" i="0" u="none" strike="noStrike" cap="none" normalizeH="0" baseline="0" dirty="0" smtClean="0">
                <a:ln>
                  <a:noFill/>
                </a:ln>
                <a:solidFill>
                  <a:srgbClr val="FFC000"/>
                </a:solidFill>
                <a:effectLst/>
                <a:ea typeface="Calibri" pitchFamily="34" charset="0"/>
                <a:cs typeface="Tahoma" pitchFamily="34" charset="0"/>
              </a:rPr>
              <a:t> (в переводе – «цветок святой Марии») расположен во Флоренции, Италия. Комплекс собора включает сам собор, баптистерий и колокольню, все они внесены в список объектов всемирного наследия ЮНЕСКО. Санта Мария </a:t>
            </a:r>
            <a:r>
              <a:rPr kumimoji="0" lang="ru-RU" sz="1400" b="1" i="0" u="none" strike="noStrike" cap="none" normalizeH="0" baseline="0" dirty="0" err="1" smtClean="0">
                <a:ln>
                  <a:noFill/>
                </a:ln>
                <a:solidFill>
                  <a:srgbClr val="FFC000"/>
                </a:solidFill>
                <a:effectLst/>
                <a:ea typeface="Calibri" pitchFamily="34" charset="0"/>
                <a:cs typeface="Tahoma" pitchFamily="34" charset="0"/>
              </a:rPr>
              <a:t>дель</a:t>
            </a:r>
            <a:r>
              <a:rPr kumimoji="0" lang="ru-RU" sz="1400" b="1" i="0" u="none" strike="noStrike" cap="none" normalizeH="0" baseline="0" dirty="0" smtClean="0">
                <a:ln>
                  <a:noFill/>
                </a:ln>
                <a:solidFill>
                  <a:srgbClr val="FFC000"/>
                </a:solidFill>
                <a:effectLst/>
                <a:ea typeface="Calibri" pitchFamily="34" charset="0"/>
                <a:cs typeface="Tahoma" pitchFamily="34" charset="0"/>
              </a:rPr>
              <a:t> </a:t>
            </a:r>
            <a:r>
              <a:rPr kumimoji="0" lang="ru-RU" sz="1400" b="1" i="0" u="none" strike="noStrike" cap="none" normalizeH="0" baseline="0" dirty="0" err="1" smtClean="0">
                <a:ln>
                  <a:noFill/>
                </a:ln>
                <a:solidFill>
                  <a:srgbClr val="FFC000"/>
                </a:solidFill>
                <a:effectLst/>
                <a:ea typeface="Calibri" pitchFamily="34" charset="0"/>
                <a:cs typeface="Tahoma" pitchFamily="34" charset="0"/>
              </a:rPr>
              <a:t>Фиоре</a:t>
            </a:r>
            <a:r>
              <a:rPr kumimoji="0" lang="ru-RU" sz="1400" b="1" i="0" u="none" strike="noStrike" cap="none" normalizeH="0" baseline="0" dirty="0" smtClean="0">
                <a:ln>
                  <a:noFill/>
                </a:ln>
                <a:solidFill>
                  <a:srgbClr val="FFC000"/>
                </a:solidFill>
                <a:effectLst/>
                <a:ea typeface="Calibri" pitchFamily="34" charset="0"/>
                <a:cs typeface="Tahoma" pitchFamily="34" charset="0"/>
              </a:rPr>
              <a:t> является одной из крупнейших церквей Италии, а ее купол - второй по величине после купола римского Пантеона. </a:t>
            </a:r>
            <a:endParaRPr kumimoji="0" lang="ru-RU" sz="1400" b="1" i="0" u="none" strike="noStrike" cap="none" normalizeH="0" baseline="0" dirty="0" smtClean="0">
              <a:ln>
                <a:noFill/>
              </a:ln>
              <a:solidFill>
                <a:srgbClr val="FFC000"/>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152128"/>
          </a:xfrm>
        </p:spPr>
        <p:txBody>
          <a:bodyPr>
            <a:normAutofit/>
          </a:bodyPr>
          <a:lstStyle/>
          <a:p>
            <a:pPr algn="l"/>
            <a:r>
              <a:rPr lang="ru-RU" sz="3200" dirty="0" smtClean="0">
                <a:ln>
                  <a:noFill/>
                </a:ln>
                <a:solidFill>
                  <a:srgbClr val="92D050"/>
                </a:solidFill>
                <a:effectLst/>
                <a:ea typeface="Times New Roman" pitchFamily="18" charset="0"/>
                <a:cs typeface="Tahoma" pitchFamily="34" charset="0"/>
              </a:rPr>
              <a:t>Музей Лувр          </a:t>
            </a:r>
            <a:r>
              <a:rPr lang="ru-RU" sz="3200" dirty="0" smtClean="0">
                <a:ln>
                  <a:noFill/>
                </a:ln>
                <a:solidFill>
                  <a:srgbClr val="FF0000"/>
                </a:solidFill>
                <a:effectLst/>
                <a:ea typeface="Times New Roman" pitchFamily="18" charset="0"/>
                <a:cs typeface="Tahoma" pitchFamily="34" charset="0"/>
              </a:rPr>
              <a:t>Собор </a:t>
            </a:r>
            <a:r>
              <a:rPr lang="ru-RU" sz="3200" dirty="0" err="1" smtClean="0">
                <a:ln>
                  <a:noFill/>
                </a:ln>
                <a:solidFill>
                  <a:srgbClr val="FF0000"/>
                </a:solidFill>
                <a:effectLst/>
                <a:ea typeface="Times New Roman" pitchFamily="18" charset="0"/>
                <a:cs typeface="Tahoma" pitchFamily="34" charset="0"/>
              </a:rPr>
              <a:t>Нотр-Дам</a:t>
            </a:r>
            <a:r>
              <a:rPr lang="ru-RU" sz="3200" dirty="0" smtClean="0">
                <a:ln>
                  <a:noFill/>
                </a:ln>
                <a:solidFill>
                  <a:srgbClr val="FF0000"/>
                </a:solidFill>
                <a:effectLst/>
                <a:ea typeface="Times New Roman" pitchFamily="18" charset="0"/>
                <a:cs typeface="Tahoma" pitchFamily="34" charset="0"/>
              </a:rPr>
              <a:t> де Пари     </a:t>
            </a:r>
            <a:endParaRPr lang="ru-RU" sz="3200" dirty="0">
              <a:solidFill>
                <a:srgbClr val="FF0000"/>
              </a:solidFill>
            </a:endParaRPr>
          </a:p>
        </p:txBody>
      </p:sp>
      <p:pic>
        <p:nvPicPr>
          <p:cNvPr id="4" name="Рисунок 3" descr="http://bases-architecture.ru/i/fr/luvr.jpg"/>
          <p:cNvPicPr/>
          <p:nvPr/>
        </p:nvPicPr>
        <p:blipFill>
          <a:blip r:embed="rId2" cstate="print"/>
          <a:srcRect/>
          <a:stretch>
            <a:fillRect/>
          </a:stretch>
        </p:blipFill>
        <p:spPr bwMode="auto">
          <a:xfrm>
            <a:off x="107504" y="1268760"/>
            <a:ext cx="4104456" cy="3888432"/>
          </a:xfrm>
          <a:prstGeom prst="rect">
            <a:avLst/>
          </a:prstGeom>
          <a:noFill/>
          <a:ln w="9525">
            <a:noFill/>
            <a:miter lim="800000"/>
            <a:headEnd/>
            <a:tailEnd/>
          </a:ln>
        </p:spPr>
      </p:pic>
      <p:pic>
        <p:nvPicPr>
          <p:cNvPr id="5" name="Рисунок 4" descr="http://bases-architecture.ru/i/fr/notr-dam-de-pari.jpg"/>
          <p:cNvPicPr/>
          <p:nvPr/>
        </p:nvPicPr>
        <p:blipFill>
          <a:blip r:embed="rId3" cstate="print"/>
          <a:srcRect/>
          <a:stretch>
            <a:fillRect/>
          </a:stretch>
        </p:blipFill>
        <p:spPr bwMode="auto">
          <a:xfrm>
            <a:off x="4644008" y="1340768"/>
            <a:ext cx="4320480" cy="3816424"/>
          </a:xfrm>
          <a:prstGeom prst="rect">
            <a:avLst/>
          </a:prstGeom>
          <a:noFill/>
          <a:ln w="9525">
            <a:noFill/>
            <a:miter lim="800000"/>
            <a:headEnd/>
            <a:tailEnd/>
          </a:ln>
        </p:spPr>
      </p:pic>
      <p:sp>
        <p:nvSpPr>
          <p:cNvPr id="21505" name="Rectangle 1"/>
          <p:cNvSpPr>
            <a:spLocks noChangeArrowheads="1"/>
          </p:cNvSpPr>
          <p:nvPr/>
        </p:nvSpPr>
        <p:spPr bwMode="auto">
          <a:xfrm>
            <a:off x="107504" y="5089093"/>
            <a:ext cx="43204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C000"/>
                </a:solidFill>
                <a:effectLst/>
                <a:ea typeface="Times New Roman" pitchFamily="18" charset="0"/>
                <a:cs typeface="Tahoma" pitchFamily="34" charset="0"/>
              </a:rPr>
              <a:t>Музей Лувр – это национальный музей Франции, который является историческим памятником. Расположен Лувр в Париже на правом берегу Сены. Примерно 35 тысяч экспонатов (от 6 тысячелетия до н.э. и до XIX ст. н.э.) выставлено на площади 60600 кв.м. Музей размещается во Дворце Лувра, который был построен в XII столетии Филиппом II в виде крепости.</a:t>
            </a:r>
            <a:endParaRPr kumimoji="0" lang="ru-RU" sz="1400" b="1" i="0" u="none" strike="noStrike" cap="none" normalizeH="0" baseline="0" dirty="0" smtClean="0">
              <a:ln>
                <a:noFill/>
              </a:ln>
              <a:solidFill>
                <a:srgbClr val="FFC000"/>
              </a:solidFill>
              <a:effectLst/>
              <a:cs typeface="Arial" pitchFamily="34" charset="0"/>
            </a:endParaRPr>
          </a:p>
        </p:txBody>
      </p:sp>
      <p:sp>
        <p:nvSpPr>
          <p:cNvPr id="21506" name="Rectangle 2"/>
          <p:cNvSpPr>
            <a:spLocks noChangeArrowheads="1"/>
          </p:cNvSpPr>
          <p:nvPr/>
        </p:nvSpPr>
        <p:spPr bwMode="auto">
          <a:xfrm>
            <a:off x="4644008" y="5177560"/>
            <a:ext cx="439248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C000"/>
                </a:solidFill>
                <a:effectLst/>
                <a:ea typeface="Times New Roman" pitchFamily="18" charset="0"/>
                <a:cs typeface="Tahoma" pitchFamily="34" charset="0"/>
              </a:rPr>
              <a:t>Собор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Нотр-Дам</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де Пари расположен на острове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Иль-де-ла-Ситэ</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в Париже. В переводе с французского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Notre</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Dame</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означает «Богоматерь», и по этому полное название можно перевести как Собор Парижской Богоматери. </a:t>
            </a:r>
            <a:r>
              <a:rPr kumimoji="0" lang="ru-RU" sz="1400" b="1" i="0" u="none" strike="noStrike" cap="none" normalizeH="0" baseline="0" dirty="0" err="1" smtClean="0">
                <a:ln>
                  <a:noFill/>
                </a:ln>
                <a:solidFill>
                  <a:srgbClr val="FFC000"/>
                </a:solidFill>
                <a:effectLst/>
                <a:ea typeface="Times New Roman" pitchFamily="18" charset="0"/>
                <a:cs typeface="Tahoma" pitchFamily="34" charset="0"/>
              </a:rPr>
              <a:t>Нотр-Дам</a:t>
            </a:r>
            <a:r>
              <a:rPr kumimoji="0" lang="ru-RU" sz="1400" b="1" i="0" u="none" strike="noStrike" cap="none" normalizeH="0" baseline="0" dirty="0" smtClean="0">
                <a:ln>
                  <a:noFill/>
                </a:ln>
                <a:solidFill>
                  <a:srgbClr val="FFC000"/>
                </a:solidFill>
                <a:effectLst/>
                <a:ea typeface="Times New Roman" pitchFamily="18" charset="0"/>
                <a:cs typeface="Tahoma" pitchFamily="34" charset="0"/>
              </a:rPr>
              <a:t> де Пари – величайший образец французской готической архитектуры, который известен на весь мир.</a:t>
            </a:r>
            <a:r>
              <a:rPr kumimoji="0" lang="ru-RU" sz="1400" b="1" i="0" u="none" strike="noStrike" cap="none" normalizeH="0" baseline="0" dirty="0" smtClean="0">
                <a:ln>
                  <a:noFill/>
                </a:ln>
                <a:solidFill>
                  <a:srgbClr val="FFC000"/>
                </a:solidFill>
                <a:effectLst/>
                <a:ea typeface="Times New Roman" pitchFamily="18" charset="0"/>
                <a:cs typeface="Arial" pitchFamily="34" charset="0"/>
              </a:rPr>
              <a:t> </a:t>
            </a:r>
            <a:endParaRPr kumimoji="0" lang="ru-RU" sz="1400" b="1" i="0" u="none" strike="noStrike" cap="none" normalizeH="0" baseline="0" dirty="0" smtClean="0">
              <a:ln>
                <a:noFill/>
              </a:ln>
              <a:solidFill>
                <a:srgbClr val="FFC000"/>
              </a:solidFill>
              <a:effectLst/>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106</TotalTime>
  <Words>1360</Words>
  <Application>Microsoft Office PowerPoint</Application>
  <PresentationFormat>Экран (4:3)</PresentationFormat>
  <Paragraphs>45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Памятники мировой архитектуры</vt:lpstr>
      <vt:lpstr>КОМПЛЕКС КРЕМЛЯ </vt:lpstr>
      <vt:lpstr>ХРАМ ХРИСТА СПАСИТЕЛЯ </vt:lpstr>
      <vt:lpstr>         Храм Василия          Блаженного               Храм в Филях  </vt:lpstr>
      <vt:lpstr>ПОГОСТ КИЖИ </vt:lpstr>
      <vt:lpstr>  Дом-мастерская          Пашков  дом  К. С. Мельникова </vt:lpstr>
      <vt:lpstr>Мэри – Экс         Хэмитон Корт</vt:lpstr>
      <vt:lpstr>  Собор Санта Мария   Собор Святого Петра  дель Фиоре петра   </vt:lpstr>
      <vt:lpstr>Музей Лувр          Собор Нотр-Дам де Пари     </vt:lpstr>
      <vt:lpstr>Птичье гнездо   Небоскреб Тайбэй</vt:lpstr>
      <vt:lpstr>Голубая мечеть          Храмы в Абу Симбеле </vt:lpstr>
      <vt:lpstr>Тадж-Махал      Башня-Капсула Накагин </vt:lpstr>
      <vt:lpstr>Слайд 13</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мировой архитектуры</dc:title>
  <dc:creator>Admin</dc:creator>
  <cp:lastModifiedBy>Admin</cp:lastModifiedBy>
  <cp:revision>15</cp:revision>
  <dcterms:created xsi:type="dcterms:W3CDTF">2014-01-03T17:05:32Z</dcterms:created>
  <dcterms:modified xsi:type="dcterms:W3CDTF">2017-03-16T08:31:56Z</dcterms:modified>
</cp:coreProperties>
</file>