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309" r:id="rId3"/>
    <p:sldId id="307" r:id="rId4"/>
    <p:sldId id="317" r:id="rId5"/>
    <p:sldId id="316" r:id="rId6"/>
    <p:sldId id="315" r:id="rId7"/>
    <p:sldId id="314" r:id="rId8"/>
    <p:sldId id="313" r:id="rId9"/>
    <p:sldId id="30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6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113BD-B7E0-41D0-9839-CE3A8F58ADF4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E275E-5F1F-4B60-A0E4-ED1DBA332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0074" y="1928802"/>
            <a:ext cx="7863853" cy="4572008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464315" y="714356"/>
            <a:ext cx="8215370" cy="1071570"/>
          </a:xfrm>
          <a:prstGeom prst="roundRect">
            <a:avLst/>
          </a:prstGeom>
          <a:ln w="57150" cmpd="dbl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Garamond" pitchFamily="18" charset="0"/>
                <a:ea typeface="Gungsuh" pitchFamily="18" charset="-127"/>
                <a:cs typeface="Courier New" pitchFamily="49" charset="0"/>
              </a:rPr>
              <a:t>Презентация по грамматике </a:t>
            </a:r>
            <a:endParaRPr lang="en-US" sz="3200" b="1" dirty="0" smtClean="0">
              <a:solidFill>
                <a:srgbClr val="FF0000"/>
              </a:solidFill>
              <a:latin typeface="Garamond" pitchFamily="18" charset="0"/>
              <a:ea typeface="Gungsuh" pitchFamily="18" charset="-127"/>
              <a:cs typeface="Courier New" pitchFamily="49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Garamond" pitchFamily="18" charset="0"/>
                <a:ea typeface="Gungsuh" pitchFamily="18" charset="-127"/>
                <a:cs typeface="Courier New" pitchFamily="49" charset="0"/>
              </a:rPr>
              <a:t>Past Simple and Past Progressive</a:t>
            </a:r>
            <a:endParaRPr lang="ru-RU" sz="3200" b="1" dirty="0" smtClean="0">
              <a:solidFill>
                <a:srgbClr val="FF0000"/>
              </a:solidFill>
              <a:latin typeface="Garamond" pitchFamily="18" charset="0"/>
              <a:ea typeface="Gungsuh" pitchFamily="18" charset="-127"/>
              <a:cs typeface="Courier New" pitchFamily="49" charset="0"/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571604" y="2928934"/>
            <a:ext cx="6000792" cy="2571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Презентацию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подготовила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ОВАЛЬЧУК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АРИСА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200" dirty="0" smtClean="0"/>
              <a:t>Г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ЕОРГИЕВНА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baseline="0" dirty="0" smtClean="0"/>
              <a:t>Учитель английского языка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МБОУ ЦСОШ № 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1472" y="0"/>
            <a:ext cx="7572428" cy="577831"/>
          </a:xfrm>
        </p:spPr>
        <p:txBody>
          <a:bodyPr/>
          <a:lstStyle/>
          <a:p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28596" y="214290"/>
            <a:ext cx="8358246" cy="1357322"/>
          </a:xfrm>
          <a:prstGeom prst="roundRect">
            <a:avLst/>
          </a:prstGeom>
          <a:ln w="57150" cmpd="dbl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Garamond" pitchFamily="18" charset="0"/>
                <a:ea typeface="Gungsuh" pitchFamily="18" charset="-127"/>
                <a:cs typeface="Courier New" pitchFamily="49" charset="0"/>
              </a:rPr>
              <a:t>Past Progressive</a:t>
            </a:r>
            <a:r>
              <a:rPr lang="ru-RU" sz="3200" b="1" dirty="0" smtClean="0">
                <a:latin typeface="Garamond" pitchFamily="18" charset="0"/>
                <a:ea typeface="Gungsuh" pitchFamily="18" charset="-127"/>
                <a:cs typeface="Courier New" pitchFamily="49" charset="0"/>
              </a:rPr>
              <a:t> </a:t>
            </a:r>
            <a:r>
              <a:rPr lang="en-US" sz="3200" b="1" dirty="0" smtClean="0">
                <a:latin typeface="Garamond" pitchFamily="18" charset="0"/>
                <a:ea typeface="Gungsuh" pitchFamily="18" charset="-127"/>
                <a:cs typeface="Courier New" pitchFamily="49" charset="0"/>
              </a:rPr>
              <a:t>and Past Simple Tenses</a:t>
            </a:r>
          </a:p>
          <a:p>
            <a:pPr algn="ctr"/>
            <a:r>
              <a:rPr lang="ru-RU" sz="2000" b="1" dirty="0" smtClean="0">
                <a:latin typeface="Garamond" pitchFamily="18" charset="0"/>
                <a:ea typeface="Gungsuh" pitchFamily="18" charset="-127"/>
                <a:cs typeface="Courier New" pitchFamily="49" charset="0"/>
              </a:rPr>
              <a:t>Прошедшее длительное время и простое прошедшее время </a:t>
            </a:r>
          </a:p>
          <a:p>
            <a:pPr algn="ctr"/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571613"/>
            <a:ext cx="8229600" cy="3500462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Когда мы говорим о действии, происходившем в </a:t>
            </a:r>
            <a:r>
              <a:rPr lang="ru-RU" sz="2800" u="sng" dirty="0" smtClean="0"/>
              <a:t>определённый момент </a:t>
            </a:r>
            <a:r>
              <a:rPr lang="ru-RU" sz="2800" dirty="0" smtClean="0"/>
              <a:t>в прошлом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Past Progressive)</a:t>
            </a:r>
            <a:r>
              <a:rPr lang="ru-RU" sz="2800" dirty="0" smtClean="0"/>
              <a:t>, этот момент может быть выражен </a:t>
            </a:r>
            <a:r>
              <a:rPr lang="ru-RU" sz="2800" u="sng" dirty="0" smtClean="0"/>
              <a:t>другим </a:t>
            </a:r>
            <a:r>
              <a:rPr lang="ru-RU" sz="2800" dirty="0" smtClean="0"/>
              <a:t>(как правило </a:t>
            </a:r>
            <a:r>
              <a:rPr lang="ru-RU" sz="2800" u="sng" dirty="0" smtClean="0"/>
              <a:t>более коротким</a:t>
            </a:r>
            <a:r>
              <a:rPr lang="ru-RU" sz="2800" dirty="0" smtClean="0"/>
              <a:t>) действием в прошлом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Past Simple)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smtClean="0"/>
              <a:t>All people </a:t>
            </a:r>
            <a:r>
              <a:rPr lang="en-US" sz="2800" dirty="0" smtClean="0">
                <a:solidFill>
                  <a:srgbClr val="FF0000"/>
                </a:solidFill>
              </a:rPr>
              <a:t>were dancing </a:t>
            </a:r>
            <a:r>
              <a:rPr lang="en-US" sz="2800" dirty="0" smtClean="0"/>
              <a:t>when I </a:t>
            </a:r>
            <a:r>
              <a:rPr lang="en-US" sz="2800" dirty="0" smtClean="0">
                <a:solidFill>
                  <a:srgbClr val="FF0000"/>
                </a:solidFill>
              </a:rPr>
              <a:t>came </a:t>
            </a:r>
            <a:r>
              <a:rPr lang="en-US" sz="2800" dirty="0" smtClean="0"/>
              <a:t>there.</a:t>
            </a:r>
          </a:p>
          <a:p>
            <a:r>
              <a:rPr lang="ru-RU" sz="2800" dirty="0" smtClean="0"/>
              <a:t>Все </a:t>
            </a:r>
            <a:r>
              <a:rPr lang="ru-RU" sz="2800" dirty="0" smtClean="0">
                <a:solidFill>
                  <a:srgbClr val="FF0000"/>
                </a:solidFill>
              </a:rPr>
              <a:t>танцевали</a:t>
            </a:r>
            <a:r>
              <a:rPr lang="ru-RU" sz="2800" dirty="0" smtClean="0"/>
              <a:t>, когда я  туда.</a:t>
            </a:r>
          </a:p>
          <a:p>
            <a:r>
              <a:rPr lang="en-US" sz="2800" dirty="0" smtClean="0"/>
              <a:t>When I </a:t>
            </a:r>
            <a:r>
              <a:rPr lang="en-US" sz="2800" dirty="0" smtClean="0">
                <a:solidFill>
                  <a:srgbClr val="FF0000"/>
                </a:solidFill>
              </a:rPr>
              <a:t>came</a:t>
            </a:r>
            <a:r>
              <a:rPr lang="en-US" sz="2800" dirty="0" smtClean="0"/>
              <a:t> there. A girl </a:t>
            </a:r>
            <a:r>
              <a:rPr lang="en-US" sz="2800" dirty="0" smtClean="0">
                <a:solidFill>
                  <a:srgbClr val="FF0000"/>
                </a:solidFill>
              </a:rPr>
              <a:t>was reading </a:t>
            </a:r>
            <a:r>
              <a:rPr lang="en-US" sz="2800" dirty="0" smtClean="0"/>
              <a:t>a book</a:t>
            </a:r>
          </a:p>
          <a:p>
            <a:r>
              <a:rPr lang="ru-RU" sz="2800" dirty="0" smtClean="0"/>
              <a:t>Когда я </a:t>
            </a:r>
            <a:r>
              <a:rPr lang="ru-RU" sz="2800" dirty="0" smtClean="0">
                <a:solidFill>
                  <a:srgbClr val="FF0000"/>
                </a:solidFill>
              </a:rPr>
              <a:t>пришёл </a:t>
            </a:r>
            <a:r>
              <a:rPr lang="ru-RU" sz="2800" dirty="0" smtClean="0"/>
              <a:t>туда, девочка </a:t>
            </a:r>
            <a:r>
              <a:rPr lang="ru-RU" sz="2800" dirty="0" smtClean="0">
                <a:solidFill>
                  <a:srgbClr val="FF0000"/>
                </a:solidFill>
              </a:rPr>
              <a:t>читала</a:t>
            </a:r>
            <a:r>
              <a:rPr lang="ru-RU" sz="2800" dirty="0" smtClean="0"/>
              <a:t>  книгу.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ятно 2 6"/>
          <p:cNvSpPr/>
          <p:nvPr/>
        </p:nvSpPr>
        <p:spPr>
          <a:xfrm>
            <a:off x="0" y="0"/>
            <a:ext cx="9144000" cy="750096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214290"/>
            <a:ext cx="8358246" cy="1357322"/>
          </a:xfrm>
          <a:prstGeom prst="roundRect">
            <a:avLst/>
          </a:prstGeom>
          <a:ln w="57150" cmpd="dbl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Garamond" pitchFamily="18" charset="0"/>
                <a:ea typeface="Gungsuh" pitchFamily="18" charset="-127"/>
                <a:cs typeface="Courier New" pitchFamily="49" charset="0"/>
              </a:rPr>
              <a:t> девочки слушали текст/ Артём принёс им учебник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2877" y="5286388"/>
            <a:ext cx="8358246" cy="1357322"/>
          </a:xfrm>
          <a:prstGeom prst="roundRect">
            <a:avLst/>
          </a:prstGeom>
          <a:ln w="57150" cmpd="dbl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Garamond" pitchFamily="18" charset="0"/>
                <a:ea typeface="Gungsuh" pitchFamily="18" charset="-127"/>
                <a:cs typeface="Courier New" pitchFamily="49" charset="0"/>
              </a:rPr>
              <a:t>While girls </a:t>
            </a:r>
            <a:r>
              <a:rPr lang="en-US" sz="4000" b="1" dirty="0" smtClean="0">
                <a:solidFill>
                  <a:srgbClr val="FF0000"/>
                </a:solidFill>
                <a:latin typeface="Garamond" pitchFamily="18" charset="0"/>
                <a:ea typeface="Gungsuh" pitchFamily="18" charset="-127"/>
                <a:cs typeface="Courier New" pitchFamily="49" charset="0"/>
              </a:rPr>
              <a:t>were listening </a:t>
            </a:r>
            <a:r>
              <a:rPr lang="en-US" sz="4000" b="1" dirty="0" smtClean="0">
                <a:latin typeface="Garamond" pitchFamily="18" charset="0"/>
                <a:ea typeface="Gungsuh" pitchFamily="18" charset="-127"/>
                <a:cs typeface="Courier New" pitchFamily="49" charset="0"/>
              </a:rPr>
              <a:t>to the text,</a:t>
            </a:r>
          </a:p>
          <a:p>
            <a:pPr algn="ctr"/>
            <a:r>
              <a:rPr lang="en-US" sz="4000" b="1" dirty="0" err="1" smtClean="0">
                <a:latin typeface="Garamond" pitchFamily="18" charset="0"/>
                <a:ea typeface="Gungsuh" pitchFamily="18" charset="-127"/>
                <a:cs typeface="Courier New" pitchFamily="49" charset="0"/>
              </a:rPr>
              <a:t>Arturm</a:t>
            </a:r>
            <a:r>
              <a:rPr lang="en-US" sz="4000" b="1" dirty="0" smtClean="0">
                <a:latin typeface="Garamond" pitchFamily="18" charset="0"/>
                <a:ea typeface="Gungsuh" pitchFamily="18" charset="-127"/>
                <a:cs typeface="Courier New" pitchFamily="49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Garamond" pitchFamily="18" charset="0"/>
                <a:ea typeface="Gungsuh" pitchFamily="18" charset="-127"/>
                <a:cs typeface="Courier New" pitchFamily="49" charset="0"/>
              </a:rPr>
              <a:t>brought</a:t>
            </a:r>
            <a:r>
              <a:rPr lang="en-US" sz="4000" b="1" dirty="0" smtClean="0">
                <a:latin typeface="Garamond" pitchFamily="18" charset="0"/>
                <a:ea typeface="Gungsuh" pitchFamily="18" charset="-127"/>
                <a:cs typeface="Courier New" pitchFamily="49" charset="0"/>
              </a:rPr>
              <a:t> the textbook them.</a:t>
            </a:r>
            <a:endParaRPr lang="ru-RU" sz="4000" b="1" dirty="0" smtClean="0">
              <a:latin typeface="Garamond" pitchFamily="18" charset="0"/>
              <a:ea typeface="Gungsuh" pitchFamily="18" charset="-127"/>
              <a:cs typeface="Courier New" pitchFamily="49" charset="0"/>
            </a:endParaRPr>
          </a:p>
          <a:p>
            <a:pPr algn="ctr"/>
            <a:endParaRPr lang="ru-RU" dirty="0"/>
          </a:p>
        </p:txBody>
      </p:sp>
      <p:pic>
        <p:nvPicPr>
          <p:cNvPr id="8" name="Picture 2" descr="C:\Users\teacher\Desktop\DSCN08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00174"/>
            <a:ext cx="5254017" cy="361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ятно 1 6"/>
          <p:cNvSpPr/>
          <p:nvPr/>
        </p:nvSpPr>
        <p:spPr>
          <a:xfrm>
            <a:off x="642910" y="714356"/>
            <a:ext cx="8501090" cy="678661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214290"/>
            <a:ext cx="8358246" cy="1357322"/>
          </a:xfrm>
          <a:prstGeom prst="roundRect">
            <a:avLst/>
          </a:prstGeom>
          <a:ln w="57150" cmpd="dbl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я писал маркером/ чернила закончились 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2877" y="5286388"/>
            <a:ext cx="8358246" cy="1357322"/>
          </a:xfrm>
          <a:prstGeom prst="roundRect">
            <a:avLst/>
          </a:prstGeom>
          <a:ln w="57150" cmpd="dbl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Garamond" pitchFamily="18" charset="0"/>
                <a:ea typeface="Gungsuh" pitchFamily="18" charset="-127"/>
                <a:cs typeface="Courier New" pitchFamily="49" charset="0"/>
              </a:rPr>
              <a:t>When I </a:t>
            </a:r>
            <a:r>
              <a:rPr lang="en-US" sz="4000" b="1" dirty="0" smtClean="0">
                <a:solidFill>
                  <a:srgbClr val="FF0000"/>
                </a:solidFill>
                <a:latin typeface="Garamond" pitchFamily="18" charset="0"/>
                <a:ea typeface="Gungsuh" pitchFamily="18" charset="-127"/>
                <a:cs typeface="Courier New" pitchFamily="49" charset="0"/>
              </a:rPr>
              <a:t>was writing </a:t>
            </a:r>
            <a:r>
              <a:rPr lang="en-US" sz="4000" b="1" dirty="0" smtClean="0">
                <a:latin typeface="Garamond" pitchFamily="18" charset="0"/>
                <a:ea typeface="Gungsuh" pitchFamily="18" charset="-127"/>
                <a:cs typeface="Courier New" pitchFamily="49" charset="0"/>
              </a:rPr>
              <a:t>by a marker, the ink </a:t>
            </a:r>
            <a:r>
              <a:rPr lang="en-US" sz="4000" b="1" dirty="0" smtClean="0">
                <a:solidFill>
                  <a:srgbClr val="FF0000"/>
                </a:solidFill>
                <a:latin typeface="Garamond" pitchFamily="18" charset="0"/>
                <a:ea typeface="Gungsuh" pitchFamily="18" charset="-127"/>
                <a:cs typeface="Courier New" pitchFamily="49" charset="0"/>
              </a:rPr>
              <a:t>was over</a:t>
            </a:r>
            <a:r>
              <a:rPr lang="en-US" sz="4000" b="1" dirty="0" smtClean="0">
                <a:latin typeface="Garamond" pitchFamily="18" charset="0"/>
                <a:ea typeface="Gungsuh" pitchFamily="18" charset="-127"/>
                <a:cs typeface="Courier New" pitchFamily="49" charset="0"/>
              </a:rPr>
              <a:t>.</a:t>
            </a:r>
            <a:endParaRPr lang="ru-RU" sz="4000" b="1" dirty="0" smtClean="0">
              <a:latin typeface="Garamond" pitchFamily="18" charset="0"/>
              <a:ea typeface="Gungsuh" pitchFamily="18" charset="-127"/>
              <a:cs typeface="Courier New" pitchFamily="49" charset="0"/>
            </a:endParaRPr>
          </a:p>
          <a:p>
            <a:pPr algn="ctr"/>
            <a:endParaRPr lang="ru-RU" dirty="0"/>
          </a:p>
        </p:txBody>
      </p:sp>
      <p:pic>
        <p:nvPicPr>
          <p:cNvPr id="1026" name="Picture 2" descr="C:\Users\teacher\Desktop\DSCN09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643063"/>
            <a:ext cx="4909096" cy="3681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-конечная звезда 6"/>
          <p:cNvSpPr/>
          <p:nvPr/>
        </p:nvSpPr>
        <p:spPr>
          <a:xfrm>
            <a:off x="285720" y="928670"/>
            <a:ext cx="8429684" cy="592933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2877" y="214290"/>
            <a:ext cx="8358246" cy="1357322"/>
          </a:xfrm>
          <a:prstGeom prst="roundRect">
            <a:avLst/>
          </a:prstGeom>
          <a:ln w="57150" cmpd="dbl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Garamond" pitchFamily="18" charset="0"/>
                <a:ea typeface="Gungsuh" pitchFamily="18" charset="-127"/>
                <a:cs typeface="Courier New" pitchFamily="49" charset="0"/>
              </a:rPr>
              <a:t> чернила заканчивались/ Лера принесла новый маркер. 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5286388"/>
            <a:ext cx="8358246" cy="1357322"/>
          </a:xfrm>
          <a:prstGeom prst="roundRect">
            <a:avLst/>
          </a:prstGeom>
          <a:ln w="57150" cmpd="dbl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Garamond" pitchFamily="18" charset="0"/>
                <a:ea typeface="Gungsuh" pitchFamily="18" charset="-127"/>
                <a:cs typeface="Courier New" pitchFamily="49" charset="0"/>
              </a:rPr>
              <a:t>When the ink </a:t>
            </a:r>
            <a:r>
              <a:rPr lang="en-US" sz="4000" b="1" dirty="0" smtClean="0">
                <a:solidFill>
                  <a:srgbClr val="FF0000"/>
                </a:solidFill>
                <a:latin typeface="Garamond" pitchFamily="18" charset="0"/>
                <a:ea typeface="Gungsuh" pitchFamily="18" charset="-127"/>
                <a:cs typeface="Courier New" pitchFamily="49" charset="0"/>
              </a:rPr>
              <a:t>was going </a:t>
            </a:r>
            <a:r>
              <a:rPr lang="en-US" sz="4000" b="1" dirty="0" smtClean="0">
                <a:latin typeface="Garamond" pitchFamily="18" charset="0"/>
                <a:ea typeface="Gungsuh" pitchFamily="18" charset="-127"/>
                <a:cs typeface="Courier New" pitchFamily="49" charset="0"/>
              </a:rPr>
              <a:t>to the end, </a:t>
            </a:r>
            <a:r>
              <a:rPr lang="en-US" sz="4000" b="1" dirty="0" err="1" smtClean="0">
                <a:latin typeface="Garamond" pitchFamily="18" charset="0"/>
                <a:ea typeface="Gungsuh" pitchFamily="18" charset="-127"/>
                <a:cs typeface="Courier New" pitchFamily="49" charset="0"/>
              </a:rPr>
              <a:t>Lera</a:t>
            </a:r>
            <a:r>
              <a:rPr lang="en-US" sz="4000" b="1" dirty="0" smtClean="0">
                <a:latin typeface="Garamond" pitchFamily="18" charset="0"/>
                <a:ea typeface="Gungsuh" pitchFamily="18" charset="-127"/>
                <a:cs typeface="Courier New" pitchFamily="49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Garamond" pitchFamily="18" charset="0"/>
                <a:ea typeface="Gungsuh" pitchFamily="18" charset="-127"/>
                <a:cs typeface="Courier New" pitchFamily="49" charset="0"/>
              </a:rPr>
              <a:t>brought</a:t>
            </a:r>
            <a:r>
              <a:rPr lang="en-US" sz="4000" b="1" dirty="0" smtClean="0">
                <a:latin typeface="Garamond" pitchFamily="18" charset="0"/>
                <a:ea typeface="Gungsuh" pitchFamily="18" charset="-127"/>
                <a:cs typeface="Courier New" pitchFamily="49" charset="0"/>
              </a:rPr>
              <a:t> a new marker to me.</a:t>
            </a:r>
            <a:endParaRPr lang="ru-RU" sz="4000" b="1" dirty="0" smtClean="0">
              <a:latin typeface="Garamond" pitchFamily="18" charset="0"/>
              <a:ea typeface="Gungsuh" pitchFamily="18" charset="-127"/>
              <a:cs typeface="Courier New" pitchFamily="49" charset="0"/>
            </a:endParaRPr>
          </a:p>
          <a:p>
            <a:pPr algn="ctr"/>
            <a:endParaRPr lang="ru-RU" dirty="0"/>
          </a:p>
        </p:txBody>
      </p:sp>
      <p:pic>
        <p:nvPicPr>
          <p:cNvPr id="2050" name="Picture 2" descr="C:\Users\teacher\Desktop\DSCN09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643062"/>
            <a:ext cx="4909096" cy="3681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7-конечная звезда 9"/>
          <p:cNvSpPr/>
          <p:nvPr/>
        </p:nvSpPr>
        <p:spPr>
          <a:xfrm>
            <a:off x="214282" y="0"/>
            <a:ext cx="8286808" cy="714377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214290"/>
            <a:ext cx="8358246" cy="1357322"/>
          </a:xfrm>
          <a:prstGeom prst="roundRect">
            <a:avLst/>
          </a:prstGeom>
          <a:ln w="57150" cmpd="dbl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smtClean="0">
                <a:latin typeface="Garamond" pitchFamily="18" charset="0"/>
                <a:ea typeface="Gungsuh" pitchFamily="18" charset="-127"/>
                <a:cs typeface="Courier New" pitchFamily="49" charset="0"/>
              </a:rPr>
              <a:t>Настя зашла в класс / ученики работали за компьютером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2877" y="5286388"/>
            <a:ext cx="8358246" cy="1357322"/>
          </a:xfrm>
          <a:prstGeom prst="roundRect">
            <a:avLst/>
          </a:prstGeom>
          <a:ln w="57150" cmpd="dbl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Garamond" pitchFamily="18" charset="0"/>
                <a:ea typeface="Gungsuh" pitchFamily="18" charset="-127"/>
                <a:cs typeface="Courier New" pitchFamily="49" charset="0"/>
              </a:rPr>
              <a:t>Nastya</a:t>
            </a:r>
            <a:r>
              <a:rPr lang="en-US" sz="4000" b="1" dirty="0" smtClean="0">
                <a:latin typeface="Garamond" pitchFamily="18" charset="0"/>
                <a:ea typeface="Gungsuh" pitchFamily="18" charset="-127"/>
                <a:cs typeface="Courier New" pitchFamily="49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Garamond" pitchFamily="18" charset="0"/>
                <a:ea typeface="Gungsuh" pitchFamily="18" charset="-127"/>
                <a:cs typeface="Courier New" pitchFamily="49" charset="0"/>
              </a:rPr>
              <a:t>came</a:t>
            </a:r>
            <a:r>
              <a:rPr lang="en-US" sz="4000" b="1" dirty="0" smtClean="0">
                <a:latin typeface="Garamond" pitchFamily="18" charset="0"/>
                <a:ea typeface="Gungsuh" pitchFamily="18" charset="-127"/>
                <a:cs typeface="Courier New" pitchFamily="49" charset="0"/>
              </a:rPr>
              <a:t> in the classroom, while pupils </a:t>
            </a:r>
            <a:r>
              <a:rPr lang="en-US" sz="4000" b="1" dirty="0" smtClean="0">
                <a:solidFill>
                  <a:srgbClr val="FF0000"/>
                </a:solidFill>
                <a:latin typeface="Garamond" pitchFamily="18" charset="0"/>
                <a:ea typeface="Gungsuh" pitchFamily="18" charset="-127"/>
                <a:cs typeface="Courier New" pitchFamily="49" charset="0"/>
              </a:rPr>
              <a:t>are working </a:t>
            </a:r>
            <a:r>
              <a:rPr lang="en-US" sz="4000" b="1" dirty="0" smtClean="0">
                <a:latin typeface="Garamond" pitchFamily="18" charset="0"/>
                <a:ea typeface="Gungsuh" pitchFamily="18" charset="-127"/>
                <a:cs typeface="Courier New" pitchFamily="49" charset="0"/>
              </a:rPr>
              <a:t>at the computer.</a:t>
            </a:r>
            <a:endParaRPr lang="ru-RU" sz="4000" b="1" dirty="0" smtClean="0">
              <a:latin typeface="Garamond" pitchFamily="18" charset="0"/>
              <a:ea typeface="Gungsuh" pitchFamily="18" charset="-127"/>
              <a:cs typeface="Courier New" pitchFamily="49" charset="0"/>
            </a:endParaRPr>
          </a:p>
          <a:p>
            <a:pPr algn="ctr"/>
            <a:endParaRPr lang="ru-RU" dirty="0"/>
          </a:p>
        </p:txBody>
      </p:sp>
      <p:pic>
        <p:nvPicPr>
          <p:cNvPr id="3074" name="Picture 2" descr="C:\Users\teacher\Desktop\DSCN09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390" y="1571625"/>
            <a:ext cx="4817533" cy="3613150"/>
          </a:xfrm>
          <a:prstGeom prst="rect">
            <a:avLst/>
          </a:prstGeom>
          <a:noFill/>
        </p:spPr>
      </p:pic>
      <p:sp>
        <p:nvSpPr>
          <p:cNvPr id="7" name="7-конечная звезда 6"/>
          <p:cNvSpPr/>
          <p:nvPr/>
        </p:nvSpPr>
        <p:spPr>
          <a:xfrm flipH="1" flipV="1">
            <a:off x="2571737" y="2643183"/>
            <a:ext cx="928694" cy="14287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2-конечная звезда 6"/>
          <p:cNvSpPr/>
          <p:nvPr/>
        </p:nvSpPr>
        <p:spPr>
          <a:xfrm>
            <a:off x="214282" y="285728"/>
            <a:ext cx="8929718" cy="6572272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2877" y="214290"/>
            <a:ext cx="8358246" cy="1357322"/>
          </a:xfrm>
          <a:prstGeom prst="roundRect">
            <a:avLst/>
          </a:prstGeom>
          <a:ln w="57150" cmpd="dbl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Garamond" pitchFamily="18" charset="0"/>
                <a:ea typeface="Gungsuh" pitchFamily="18" charset="-127"/>
                <a:cs typeface="Courier New" pitchFamily="49" charset="0"/>
              </a:rPr>
              <a:t> Настя смотрела в окно/ Артём подал ей портфель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2877" y="5286388"/>
            <a:ext cx="8358246" cy="1357322"/>
          </a:xfrm>
          <a:prstGeom prst="roundRect">
            <a:avLst/>
          </a:prstGeom>
          <a:ln w="57150" cmpd="dbl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Garamond" pitchFamily="18" charset="0"/>
                <a:ea typeface="Gungsuh" pitchFamily="18" charset="-127"/>
                <a:cs typeface="Courier New" pitchFamily="49" charset="0"/>
              </a:rPr>
              <a:t>When </a:t>
            </a:r>
            <a:r>
              <a:rPr lang="en-US" sz="4000" b="1" dirty="0" err="1" smtClean="0">
                <a:latin typeface="Garamond" pitchFamily="18" charset="0"/>
                <a:ea typeface="Gungsuh" pitchFamily="18" charset="-127"/>
                <a:cs typeface="Courier New" pitchFamily="49" charset="0"/>
              </a:rPr>
              <a:t>Nastya</a:t>
            </a:r>
            <a:r>
              <a:rPr lang="en-US" sz="4000" b="1" dirty="0" smtClean="0">
                <a:latin typeface="Garamond" pitchFamily="18" charset="0"/>
                <a:ea typeface="Gungsuh" pitchFamily="18" charset="-127"/>
                <a:cs typeface="Courier New" pitchFamily="49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Garamond" pitchFamily="18" charset="0"/>
                <a:ea typeface="Gungsuh" pitchFamily="18" charset="-127"/>
                <a:cs typeface="Courier New" pitchFamily="49" charset="0"/>
              </a:rPr>
              <a:t>was looking </a:t>
            </a:r>
            <a:r>
              <a:rPr lang="en-US" sz="4000" b="1" dirty="0" smtClean="0">
                <a:latin typeface="Garamond" pitchFamily="18" charset="0"/>
                <a:ea typeface="Gungsuh" pitchFamily="18" charset="-127"/>
                <a:cs typeface="Courier New" pitchFamily="49" charset="0"/>
              </a:rPr>
              <a:t>at the window, </a:t>
            </a:r>
            <a:r>
              <a:rPr lang="en-US" sz="4000" b="1" dirty="0" err="1" smtClean="0">
                <a:latin typeface="Garamond" pitchFamily="18" charset="0"/>
                <a:ea typeface="Gungsuh" pitchFamily="18" charset="-127"/>
                <a:cs typeface="Courier New" pitchFamily="49" charset="0"/>
              </a:rPr>
              <a:t>Arturm</a:t>
            </a:r>
            <a:r>
              <a:rPr lang="en-US" sz="4000" b="1" dirty="0" smtClean="0">
                <a:latin typeface="Garamond" pitchFamily="18" charset="0"/>
                <a:ea typeface="Gungsuh" pitchFamily="18" charset="-127"/>
                <a:cs typeface="Courier New" pitchFamily="49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Garamond" pitchFamily="18" charset="0"/>
                <a:ea typeface="Gungsuh" pitchFamily="18" charset="-127"/>
                <a:cs typeface="Courier New" pitchFamily="49" charset="0"/>
              </a:rPr>
              <a:t>gave</a:t>
            </a:r>
            <a:r>
              <a:rPr lang="en-US" sz="4000" b="1" dirty="0" smtClean="0">
                <a:latin typeface="Garamond" pitchFamily="18" charset="0"/>
                <a:ea typeface="Gungsuh" pitchFamily="18" charset="-127"/>
                <a:cs typeface="Courier New" pitchFamily="49" charset="0"/>
              </a:rPr>
              <a:t> her a bag.</a:t>
            </a:r>
            <a:endParaRPr lang="ru-RU" sz="4000" b="1" dirty="0" smtClean="0">
              <a:latin typeface="Garamond" pitchFamily="18" charset="0"/>
              <a:ea typeface="Gungsuh" pitchFamily="18" charset="-127"/>
              <a:cs typeface="Courier New" pitchFamily="49" charset="0"/>
            </a:endParaRPr>
          </a:p>
          <a:p>
            <a:pPr algn="ctr"/>
            <a:endParaRPr lang="ru-RU" dirty="0"/>
          </a:p>
        </p:txBody>
      </p:sp>
      <p:pic>
        <p:nvPicPr>
          <p:cNvPr id="4099" name="Picture 3" descr="C:\Users\teacher\Desktop\DSCN09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3233" y="1643063"/>
            <a:ext cx="4817533" cy="361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6-конечная звезда 6"/>
          <p:cNvSpPr/>
          <p:nvPr/>
        </p:nvSpPr>
        <p:spPr>
          <a:xfrm>
            <a:off x="357158" y="0"/>
            <a:ext cx="9001188" cy="68580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2877" y="214290"/>
            <a:ext cx="8358246" cy="1357322"/>
          </a:xfrm>
          <a:prstGeom prst="roundRect">
            <a:avLst/>
          </a:prstGeom>
          <a:ln w="57150" cmpd="dbl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Garamond" pitchFamily="18" charset="0"/>
                <a:ea typeface="Gungsuh" pitchFamily="18" charset="-127"/>
                <a:cs typeface="Courier New" pitchFamily="49" charset="0"/>
              </a:rPr>
              <a:t>Олеся принесла  диск/Сергей выбирал учебную программу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2877" y="5286388"/>
            <a:ext cx="8358246" cy="1357322"/>
          </a:xfrm>
          <a:prstGeom prst="roundRect">
            <a:avLst/>
          </a:prstGeom>
          <a:ln w="57150" cmpd="dbl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Garamond" pitchFamily="18" charset="0"/>
                <a:ea typeface="Gungsuh" pitchFamily="18" charset="-127"/>
                <a:cs typeface="Courier New" pitchFamily="49" charset="0"/>
              </a:rPr>
              <a:t>Olesya</a:t>
            </a:r>
            <a:r>
              <a:rPr lang="en-US" sz="3200" b="1" dirty="0" smtClean="0">
                <a:latin typeface="Garamond" pitchFamily="18" charset="0"/>
                <a:ea typeface="Gungsuh" pitchFamily="18" charset="-127"/>
                <a:cs typeface="Courier New" pitchFamily="49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Garamond" pitchFamily="18" charset="0"/>
                <a:ea typeface="Gungsuh" pitchFamily="18" charset="-127"/>
                <a:cs typeface="Courier New" pitchFamily="49" charset="0"/>
              </a:rPr>
              <a:t>brought</a:t>
            </a:r>
            <a:r>
              <a:rPr lang="en-US" sz="3200" b="1" dirty="0" smtClean="0">
                <a:latin typeface="Garamond" pitchFamily="18" charset="0"/>
                <a:ea typeface="Gungsuh" pitchFamily="18" charset="-127"/>
                <a:cs typeface="Courier New" pitchFamily="49" charset="0"/>
              </a:rPr>
              <a:t> a computer disk, when Sergey </a:t>
            </a:r>
            <a:r>
              <a:rPr lang="en-US" sz="3200" b="1" dirty="0" smtClean="0">
                <a:solidFill>
                  <a:srgbClr val="FF0000"/>
                </a:solidFill>
                <a:latin typeface="Garamond" pitchFamily="18" charset="0"/>
                <a:ea typeface="Gungsuh" pitchFamily="18" charset="-127"/>
                <a:cs typeface="Courier New" pitchFamily="49" charset="0"/>
              </a:rPr>
              <a:t>was choosing </a:t>
            </a:r>
            <a:r>
              <a:rPr lang="en-US" sz="3200" b="1" dirty="0" smtClean="0">
                <a:latin typeface="Garamond" pitchFamily="18" charset="0"/>
                <a:ea typeface="Gungsuh" pitchFamily="18" charset="-127"/>
                <a:cs typeface="Courier New" pitchFamily="49" charset="0"/>
              </a:rPr>
              <a:t>an educational </a:t>
            </a:r>
            <a:r>
              <a:rPr lang="en-US" sz="3200" b="1" dirty="0" err="1" smtClean="0">
                <a:latin typeface="Garamond" pitchFamily="18" charset="0"/>
                <a:ea typeface="Gungsuh" pitchFamily="18" charset="-127"/>
                <a:cs typeface="Courier New" pitchFamily="49" charset="0"/>
              </a:rPr>
              <a:t>programme</a:t>
            </a:r>
            <a:r>
              <a:rPr lang="en-US" sz="3200" b="1" dirty="0" smtClean="0">
                <a:latin typeface="Garamond" pitchFamily="18" charset="0"/>
                <a:ea typeface="Gungsuh" pitchFamily="18" charset="-127"/>
                <a:cs typeface="Courier New" pitchFamily="49" charset="0"/>
              </a:rPr>
              <a:t>.</a:t>
            </a:r>
            <a:endParaRPr lang="ru-RU" sz="3200" b="1" dirty="0" smtClean="0">
              <a:latin typeface="Garamond" pitchFamily="18" charset="0"/>
              <a:ea typeface="Gungsuh" pitchFamily="18" charset="-127"/>
              <a:cs typeface="Courier New" pitchFamily="49" charset="0"/>
            </a:endParaRPr>
          </a:p>
          <a:p>
            <a:pPr algn="ctr"/>
            <a:endParaRPr lang="ru-RU" dirty="0"/>
          </a:p>
        </p:txBody>
      </p:sp>
      <p:pic>
        <p:nvPicPr>
          <p:cNvPr id="5122" name="Picture 2" descr="C:\Users\teacher\Desktop\DSCN09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1827" y="1571625"/>
            <a:ext cx="4817533" cy="361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1439" y="928670"/>
            <a:ext cx="8501122" cy="4942513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500166" y="2285992"/>
            <a:ext cx="6286544" cy="22145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itchFamily="18" charset="0"/>
              </a:rPr>
              <a:t>Thank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itchFamily="18" charset="0"/>
              </a:rPr>
              <a:t> you </a:t>
            </a:r>
            <a:r>
              <a:rPr kumimoji="0" lang="en-US" sz="7200" b="1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itchFamily="18" charset="0"/>
              </a:rPr>
              <a:t>for attention!</a:t>
            </a:r>
            <a:endParaRPr kumimoji="0" lang="ru-RU" sz="7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28662" y="6143644"/>
            <a:ext cx="7572428" cy="577831"/>
          </a:xfrm>
        </p:spPr>
        <p:txBody>
          <a:bodyPr/>
          <a:lstStyle/>
          <a:p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245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Лариса</cp:lastModifiedBy>
  <cp:revision>50</cp:revision>
  <dcterms:created xsi:type="dcterms:W3CDTF">2014-03-17T17:18:29Z</dcterms:created>
  <dcterms:modified xsi:type="dcterms:W3CDTF">2017-03-15T10:18:34Z</dcterms:modified>
</cp:coreProperties>
</file>