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82" r:id="rId2"/>
  </p:sldMasterIdLst>
  <p:notesMasterIdLst>
    <p:notesMasterId r:id="rId20"/>
  </p:notesMasterIdLst>
  <p:sldIdLst>
    <p:sldId id="276" r:id="rId3"/>
    <p:sldId id="277" r:id="rId4"/>
    <p:sldId id="274" r:id="rId5"/>
    <p:sldId id="258" r:id="rId6"/>
    <p:sldId id="259" r:id="rId7"/>
    <p:sldId id="267" r:id="rId8"/>
    <p:sldId id="268" r:id="rId9"/>
    <p:sldId id="269" r:id="rId10"/>
    <p:sldId id="262" r:id="rId11"/>
    <p:sldId id="275" r:id="rId12"/>
    <p:sldId id="272" r:id="rId13"/>
    <p:sldId id="265" r:id="rId14"/>
    <p:sldId id="266" r:id="rId15"/>
    <p:sldId id="270" r:id="rId16"/>
    <p:sldId id="271" r:id="rId17"/>
    <p:sldId id="278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66FFCC"/>
    <a:srgbClr val="0000FF"/>
    <a:srgbClr val="FF3300"/>
    <a:srgbClr val="FFFF66"/>
    <a:srgbClr val="33CC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25AC61-79C3-42C7-A187-1173AD634073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B29279-B26A-43B0-8350-9986522D8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83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337FB28-2940-4951-8690-86F624788DE3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2BB518-FCB2-40FB-88B5-C0F43E2871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2A56B-4A6E-49DD-8425-30BD07D889D1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2C8F8-4C05-4C89-A9CC-A9012E469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A84FE-0156-4C3A-A2CD-0689177F571F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CDD80-F5DC-44C6-ABE1-96926C725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0E18D-5440-472E-9EE7-357E93D5A653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569DE6-4090-4C81-9F11-C0E81865C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1F0F1-93A4-41DF-8022-6A450DBE2E3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FC4913-426F-446D-862B-B95C5116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B262E4-E889-4A6F-B179-6A6BE167E0A9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8DC08-6B92-4E6A-963D-0170C8617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70AF7-F801-4E7E-84D3-163044576B9B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E58D8-3F91-4197-8665-63E97E22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EBE5A-8A10-449C-BF16-15F090F45055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160933-4379-4FC1-979B-F4F938EF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0BF3C-1ED0-48CE-81E8-86FA79EA3919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298F1-F40A-4416-A44E-6DA0D686F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88203-EB4E-4CCA-8B43-47C6850BDD13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FC758-348D-4664-B630-885F4819C5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AB6FA-FE35-41E7-81EB-F6D8A926BA6B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5FCD-06A4-4D81-82E1-349AC22BA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08CDD-596A-4529-A7F0-A31EC2F6C3BE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0584-79EB-4E06-82C7-E28A4FAE4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CA2CD-0DBD-43A6-AAAC-6D78EBB446F1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8285-0ED9-4BD8-A6E2-356B403348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4A46D-4A87-4D1E-99D7-46039890DA31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F0AB-8C45-40FD-87D6-14D667349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57D78-41F9-4DCF-B61C-D43878CAADC6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1CCE3-7207-4F4C-B3A8-469F828BA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22258-06ED-4C57-801A-9CE78EDB8C60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55ED-5516-467F-8583-444A83E15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72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66569A8-523B-4F9F-A38A-1B74C7949CAC}" type="datetimeFigureOut">
              <a:rPr lang="ru-RU"/>
              <a:pPr/>
              <a:t>25.03.2018</a:t>
            </a:fld>
            <a:endParaRPr lang="ru-RU"/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124153A5-6D2B-4FEC-9773-7C7B0CC9F2C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90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125BB3-705F-4F92-80B6-911B86957F24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41699C-F825-4B65-8158-7B9C1044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918450" cy="2952750"/>
          </a:xfrm>
        </p:spPr>
        <p:txBody>
          <a:bodyPr/>
          <a:lstStyle/>
          <a:p>
            <a:r>
              <a:rPr lang="ru-RU" sz="3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Презентация  к уроку английского языка в 5 классе на тему :</a:t>
            </a:r>
            <a:r>
              <a:rPr lang="en-US" sz="3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3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ru-RU" sz="3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ru-RU" sz="3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ru-RU" sz="4400"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“ past Progressive Tense”</a:t>
            </a:r>
            <a:endParaRPr lang="ru-RU" sz="4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625"/>
            <a:ext cx="7772400" cy="1655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Составитель: Солтиева З.А.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английского языка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МКОУ СОШ №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214313"/>
            <a:ext cx="8058150" cy="1487487"/>
          </a:xfrm>
        </p:spPr>
        <p:txBody>
          <a:bodyPr anchor="t" anchorCtr="0">
            <a:noAutofit/>
          </a:bodyPr>
          <a:lstStyle/>
          <a:p>
            <a:r>
              <a:rPr lang="en-US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verb forms does Clare use when she talks about actions in the present and in the past?</a:t>
            </a:r>
            <a:endParaRPr lang="ru-RU" sz="31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37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Its 2 o’clock now.</a:t>
            </a:r>
          </a:p>
          <a:p>
            <a:r>
              <a:rPr lang="en-US" sz="37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parents are watching the Queen on TV.</a:t>
            </a:r>
          </a:p>
          <a:p>
            <a:r>
              <a:rPr lang="en-US" sz="37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am playing my new computer game.</a:t>
            </a:r>
          </a:p>
          <a:p>
            <a:r>
              <a:rPr lang="en-US" sz="37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was playing my new Harry Potter computer game all day long.</a:t>
            </a:r>
            <a:endParaRPr lang="ru-RU" sz="37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2349500"/>
            <a:ext cx="7772400" cy="2214563"/>
          </a:xfrm>
        </p:spPr>
        <p:txBody>
          <a:bodyPr anchor="t" anchorCtr="0">
            <a:no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have a rest</a:t>
            </a:r>
            <a:endParaRPr lang="ru-RU" sz="7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 anchor="t" anchorCtr="0">
            <a:normAutofit/>
          </a:bodyPr>
          <a:lstStyle/>
          <a:p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 or Past Progressive</a:t>
            </a: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646238"/>
            <a:ext cx="8229600" cy="4481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1.I (to write) an English exercise now.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2.I (to write) an English exercise at this time yesterday.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3.My little sister (to sleep) now.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4.My little sister (to sleep) at this time yesterday.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5.My friends (not to do) their homework at seven o clock yesterday.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6.She (not to read) now.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7772400" cy="1296988"/>
          </a:xfrm>
        </p:spPr>
        <p:txBody>
          <a:bodyPr anchor="t" anchorCtr="0">
            <a:normAutofit/>
          </a:bodyPr>
          <a:lstStyle/>
          <a:p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Раскройте скобки употребляя глагол в форме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 Progressive</a:t>
            </a:r>
            <a:endParaRPr lang="ru-RU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1.I (to play) the game all day long.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2.He (to work) in the garden from two till five o clock.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We (to watch) television the whole evening.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4.You (to play) football at six o clock?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5.She (not to help) mother about the house from two till six.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7772400" cy="1454150"/>
          </a:xfrm>
        </p:spPr>
        <p:txBody>
          <a:bodyPr anchor="t" anchorCtr="0">
            <a:normAutofit/>
          </a:bodyPr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Прочитайте текст и ответьте на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Tom was sleeping in his bed when somebody stole his car . His wife was watching TV in the living room . His mother Mrs. Grown was talking on the phone in her bedroom . His  father, Mr. Grown ,was playing cards with his neighbors.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Was Tom sleeping?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2.What was his wife doing?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3.Was  Mrs . Grown talking on the phone in Toms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bedroom?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4.Was  Mr . Grown playing chess or cards?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7772400" cy="1357313"/>
          </a:xfrm>
        </p:spPr>
        <p:txBody>
          <a:bodyPr anchor="t" anchorCtr="0">
            <a:noAutofit/>
          </a:bodyPr>
          <a:lstStyle/>
          <a:p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Составьте предложения используя </a:t>
            </a: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 Progressive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example: (Chris/have/his/dinner) – Chris was having his dinner.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1.(Jack/talk/his friend/telephone).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2.( Ann/watch/TV).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3.(Robert/listen/to the radio).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4.(Kate/have/a bath).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5.(Ann/do/gymnastics).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8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620713"/>
            <a:ext cx="7772400" cy="4916487"/>
          </a:xfrm>
        </p:spPr>
        <p:txBody>
          <a:bodyPr anchor="t" anchorCtr="0">
            <a:normAutofit/>
          </a:bodyPr>
          <a:lstStyle/>
          <a:p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down your homework for the next lesson</a:t>
            </a:r>
            <a:b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Ex.1.p.82;</a:t>
            </a:r>
            <a:endParaRPr lang="ru-RU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endParaRPr lang="en-US" sz="5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sz="5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56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573463"/>
            <a:ext cx="518477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Цели урока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7354887" cy="4530725"/>
          </a:xfr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Образовательные- ознакомить учащихся с новым грамматическим материалом, научить строить предложения в этом времени.</a:t>
            </a:r>
          </a:p>
          <a:p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Воспитательные – привитие интереса к изучению английского языка, культуры страны изучаемого языка.</a:t>
            </a:r>
          </a:p>
          <a:p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Развивающие – развитие навыков письма, говорения, аудирования , чтения.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7772400" cy="1284288"/>
          </a:xfrm>
        </p:spPr>
        <p:txBody>
          <a:bodyPr anchor="t" anchorCtr="0">
            <a:no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Now our phonetic exercise, repeat after me the words. </a:t>
            </a:r>
            <a:endParaRPr lang="ru-RU" sz="3600" b="1" i="1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en-US" sz="3000"/>
              <a:t>Holiday – </a:t>
            </a:r>
            <a:r>
              <a:rPr lang="ru-RU" sz="3000"/>
              <a:t>праздник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en-US" sz="3000"/>
              <a:t>Important – </a:t>
            </a:r>
            <a:r>
              <a:rPr lang="ru-RU" sz="3000"/>
              <a:t>важный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  <a:r>
              <a:rPr lang="en-US" sz="3000"/>
              <a:t>Christmas – </a:t>
            </a:r>
            <a:r>
              <a:rPr lang="ru-RU" sz="3000"/>
              <a:t>Рождество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</a:t>
            </a:r>
            <a:r>
              <a:rPr lang="en-US" sz="3000"/>
              <a:t>Easter – </a:t>
            </a:r>
            <a:r>
              <a:rPr lang="ru-RU" sz="3000"/>
              <a:t>Пасха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</a:t>
            </a:r>
            <a:r>
              <a:rPr lang="en-US" sz="3000"/>
              <a:t>New Year – </a:t>
            </a:r>
            <a:r>
              <a:rPr lang="ru-RU" sz="3000"/>
              <a:t>Новый Год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</a:t>
            </a:r>
            <a:r>
              <a:rPr lang="en-US" sz="3000"/>
              <a:t>Tradition – </a:t>
            </a:r>
            <a:r>
              <a:rPr lang="ru-RU" sz="3000"/>
              <a:t>традиция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</a:t>
            </a:r>
            <a:r>
              <a:rPr lang="en-US" sz="3000"/>
              <a:t>Greetings </a:t>
            </a:r>
            <a:r>
              <a:rPr lang="ru-RU" sz="3000"/>
              <a:t>– поздравительные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8.</a:t>
            </a:r>
            <a:r>
              <a:rPr lang="en-US" sz="3000"/>
              <a:t>Present – </a:t>
            </a:r>
            <a:r>
              <a:rPr lang="ru-RU" sz="3000"/>
              <a:t>подарок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9.</a:t>
            </a:r>
            <a:r>
              <a:rPr lang="en-US" sz="3000"/>
              <a:t>Magic – </a:t>
            </a:r>
            <a:r>
              <a:rPr lang="ru-RU" sz="3000"/>
              <a:t>волшебный</a:t>
            </a:r>
          </a:p>
          <a:p>
            <a:pPr>
              <a:buFont typeface="Wingdings" pitchFamily="2" charset="2"/>
              <a:buNone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10.</a:t>
            </a:r>
            <a:r>
              <a:rPr lang="en-US" sz="3000"/>
              <a:t>Gather  together – </a:t>
            </a:r>
            <a:r>
              <a:rPr lang="ru-RU" sz="3000"/>
              <a:t>собираться вместе</a:t>
            </a:r>
          </a:p>
          <a:p>
            <a:endParaRPr lang="ru-RU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16113"/>
            <a:ext cx="273685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1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842486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660033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7625"/>
            <a:ext cx="7772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3600" b="1">
              <a:solidFill>
                <a:srgbClr val="FFCC00"/>
              </a:solidFill>
              <a:latin typeface="Corbel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836613"/>
            <a:ext cx="8350250" cy="529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ru-RU" sz="3200">
              <a:solidFill>
                <a:srgbClr val="FFFFCC"/>
              </a:solidFill>
              <a:latin typeface="Corbel" pitchFamily="34" charset="0"/>
            </a:endParaRPr>
          </a:p>
          <a:p>
            <a:pPr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ru-RU" sz="3200">
              <a:solidFill>
                <a:srgbClr val="FFFFCC"/>
              </a:solidFill>
              <a:latin typeface="Corbe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6038" y="5013325"/>
            <a:ext cx="2747962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5675313"/>
            <a:ext cx="1095375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85850"/>
          </a:xfrm>
        </p:spPr>
        <p:txBody>
          <a:bodyPr anchor="t" anchorCtr="0">
            <a:no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 task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.Ex.1.p.76;</a:t>
            </a: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6" name="Содержимое 8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7240588" cy="403225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holiday is my first choice, because we get presents. Mum always makes Christmas pudding, it is very tasty. Dad decorate  the house and the Christmas tree. Jay and I hang greetings cards on the wall and hang stockings at the end of our beds.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anchor="t" anchorCtr="0">
            <a:normAutofit/>
          </a:bodyPr>
          <a:lstStyle/>
          <a:p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Ознакомление с новой темой</a:t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Past Progressive Tense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r>
              <a:rPr lang="en-US" b="1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Past Progressive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употребляется для выражения действия , которое происходило в определенный момент или в течении какого-то периода в прошлом</a:t>
            </a:r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Образуется :  </a:t>
            </a:r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was/were   V+ ing</a:t>
            </a:r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Момент или период совершения действия может быть обозначен следующими указателями времени: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11 o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clock, all day long, all night, all week.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 anchorCtr="0">
            <a:normAutofit/>
          </a:bodyPr>
          <a:lstStyle/>
          <a:p>
            <a:r>
              <a:rPr lang="ru-RU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Утвердительная форма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en-US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was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reading a book all evening yesterday.</a:t>
            </a:r>
            <a:endParaRPr lang="en-US" b="1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She       </a:t>
            </a:r>
            <a:r>
              <a:rPr lang="en-US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was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reading</a:t>
            </a:r>
            <a:endParaRPr lang="en-US" b="1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We</a:t>
            </a: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You         </a:t>
            </a:r>
            <a:r>
              <a:rPr lang="en-US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were reading</a:t>
            </a:r>
          </a:p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They</a:t>
            </a:r>
            <a:endParaRPr lang="ru-RU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714500" y="2857500"/>
            <a:ext cx="714375" cy="1571625"/>
          </a:xfrm>
          <a:prstGeom prst="rightBrace">
            <a:avLst>
              <a:gd name="adj1" fmla="val 8333"/>
              <a:gd name="adj2" fmla="val 517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928813" y="4500563"/>
            <a:ext cx="928687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2636838"/>
            <a:ext cx="4381500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7772400" cy="1500188"/>
          </a:xfrm>
        </p:spPr>
        <p:txBody>
          <a:bodyPr anchor="t" anchorCtr="0">
            <a:noAutofit/>
          </a:bodyPr>
          <a:lstStyle/>
          <a:p>
            <a:r>
              <a:rPr lang="ru-RU" sz="3100">
                <a:solidFill>
                  <a:srgbClr val="FF0000"/>
                </a:solidFill>
              </a:rPr>
              <a:t>Отрицательная форма</a:t>
            </a:r>
            <a:r>
              <a:rPr lang="en-US" sz="3100">
                <a:solidFill>
                  <a:srgbClr val="FF0000"/>
                </a:solidFill>
              </a:rPr>
              <a:t> </a:t>
            </a:r>
            <a:r>
              <a:rPr lang="ru-RU" sz="3100">
                <a:solidFill>
                  <a:srgbClr val="FF0000"/>
                </a:solidFill>
              </a:rPr>
              <a:t>образуется с помощью частицы </a:t>
            </a:r>
            <a:r>
              <a:rPr lang="en-US" sz="3100" b="1" i="1" u="sng">
                <a:solidFill>
                  <a:srgbClr val="FF0000"/>
                </a:solidFill>
              </a:rPr>
              <a:t>NOT, </a:t>
            </a:r>
            <a:r>
              <a:rPr lang="ru-RU" sz="3100">
                <a:solidFill>
                  <a:srgbClr val="FF0000"/>
                </a:solidFill>
              </a:rPr>
              <a:t>которая ставится после вспомогательного глагола.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 </a:t>
            </a:r>
            <a:r>
              <a:rPr lang="en-US" u="sng"/>
              <a:t>was not reading </a:t>
            </a:r>
            <a:r>
              <a:rPr lang="en-US"/>
              <a:t>a book all evening yesterday.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He</a:t>
            </a:r>
          </a:p>
          <a:p>
            <a:pPr>
              <a:lnSpc>
                <a:spcPct val="90000"/>
              </a:lnSpc>
            </a:pPr>
            <a:r>
              <a:rPr lang="en-US"/>
              <a:t>She        </a:t>
            </a:r>
            <a:r>
              <a:rPr lang="en-US" u="sng"/>
              <a:t>was not reading</a:t>
            </a:r>
          </a:p>
          <a:p>
            <a:pPr>
              <a:lnSpc>
                <a:spcPct val="90000"/>
              </a:lnSpc>
            </a:pPr>
            <a:r>
              <a:rPr lang="en-US"/>
              <a:t>It</a:t>
            </a:r>
          </a:p>
          <a:p>
            <a:pPr>
              <a:lnSpc>
                <a:spcPct val="90000"/>
              </a:lnSpc>
            </a:pPr>
            <a:r>
              <a:rPr lang="en-US"/>
              <a:t>We </a:t>
            </a:r>
          </a:p>
          <a:p>
            <a:pPr>
              <a:lnSpc>
                <a:spcPct val="90000"/>
              </a:lnSpc>
            </a:pPr>
            <a:r>
              <a:rPr lang="en-US"/>
              <a:t>You        </a:t>
            </a:r>
            <a:r>
              <a:rPr lang="en-US" u="sng"/>
              <a:t>were no</a:t>
            </a:r>
            <a:r>
              <a:rPr lang="en-US"/>
              <a:t>t reading</a:t>
            </a:r>
            <a:endParaRPr lang="en-US" u="sng"/>
          </a:p>
          <a:p>
            <a:pPr>
              <a:lnSpc>
                <a:spcPct val="90000"/>
              </a:lnSpc>
            </a:pPr>
            <a:r>
              <a:rPr lang="en-US"/>
              <a:t>They</a:t>
            </a:r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000250" y="2928938"/>
            <a:ext cx="285750" cy="1500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214563" y="4572000"/>
            <a:ext cx="285750" cy="1571625"/>
          </a:xfrm>
          <a:prstGeom prst="rightBrace">
            <a:avLst>
              <a:gd name="adj1" fmla="val 8333"/>
              <a:gd name="adj2" fmla="val 494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84313"/>
          </a:xfrm>
        </p:spPr>
        <p:txBody>
          <a:bodyPr anchor="t" anchorCtr="0">
            <a:noAutofit/>
          </a:bodyPr>
          <a:lstStyle/>
          <a:p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вопросительной форме вспомогательный глагол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ставится перед подлежащим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Was he  reading a book all evening yesterday?</a:t>
            </a:r>
          </a:p>
          <a:p>
            <a:pPr>
              <a:lnSpc>
                <a:spcPct val="90000"/>
              </a:lnSpc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He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Was     She      reading?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It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We 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Were  They     reading?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You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 anchorCtr="0">
            <a:normAutofit/>
          </a:bodyPr>
          <a:lstStyle/>
          <a:p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Lets practice </a:t>
            </a:r>
            <a:endParaRPr lang="ru-RU" sz="5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1.I ( to play) the game all day long.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2.Linda (to watch) TV at 10 o clock yesterday.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3.I (to play) my new computer game all day long.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4.She (to read) a new book for an hour yesterday.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5.I (to do) my homework the whole evening yesterday. 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183</TotalTime>
  <Words>598</Words>
  <Application>Microsoft Office PowerPoint</Application>
  <PresentationFormat>Экран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Times New Roman</vt:lpstr>
      <vt:lpstr>Algerian</vt:lpstr>
      <vt:lpstr>Метро</vt:lpstr>
      <vt:lpstr>Метро</vt:lpstr>
      <vt:lpstr>Метро</vt:lpstr>
      <vt:lpstr>Метро</vt:lpstr>
      <vt:lpstr>Метро</vt:lpstr>
      <vt:lpstr>Орбита</vt:lpstr>
      <vt:lpstr>Презентация  к уроку английского языка в 5 классе на тему :   “ past Progressive Tense”</vt:lpstr>
      <vt:lpstr>Цели урока</vt:lpstr>
      <vt:lpstr>Now our phonetic exercise, repeat after me the words. </vt:lpstr>
      <vt:lpstr> Home task.Ex.1.p.76;</vt:lpstr>
      <vt:lpstr>Ознакомление с новой темой Past Progressive Tense</vt:lpstr>
      <vt:lpstr>Утвердительная форма</vt:lpstr>
      <vt:lpstr>Отрицательная форма образуется с помощью частицы NOT, которая ставится после вспомогательного глагола.</vt:lpstr>
      <vt:lpstr>В вопросительной форме вспомогательный глагол TO BE ставится перед подлежащим</vt:lpstr>
      <vt:lpstr>Lets practice </vt:lpstr>
      <vt:lpstr>What verb forms does Clare use when she talks about actions in the present and in the past?</vt:lpstr>
      <vt:lpstr>Let’s have a rest</vt:lpstr>
      <vt:lpstr>Present or Past Progressive</vt:lpstr>
      <vt:lpstr>Раскройте скобки употребляя глагол в форме Past Progressive</vt:lpstr>
      <vt:lpstr>Прочитайте текст и ответьте на вопросы</vt:lpstr>
      <vt:lpstr>Составьте предложения используя Past Progressive</vt:lpstr>
      <vt:lpstr>Слайд 16</vt:lpstr>
      <vt:lpstr>Write down your homework for the next lesson  Ex.1.p.82;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Эльдар</dc:creator>
  <cp:lastModifiedBy>Эльдар</cp:lastModifiedBy>
  <cp:revision>17</cp:revision>
  <dcterms:created xsi:type="dcterms:W3CDTF">2015-01-05T18:46:52Z</dcterms:created>
  <dcterms:modified xsi:type="dcterms:W3CDTF">2018-03-25T18:33:37Z</dcterms:modified>
</cp:coreProperties>
</file>