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80" r:id="rId17"/>
    <p:sldId id="271" r:id="rId18"/>
    <p:sldId id="272" r:id="rId19"/>
    <p:sldId id="281" r:id="rId20"/>
    <p:sldId id="273" r:id="rId21"/>
    <p:sldId id="282" r:id="rId22"/>
    <p:sldId id="274" r:id="rId23"/>
    <p:sldId id="283" r:id="rId24"/>
    <p:sldId id="275" r:id="rId25"/>
    <p:sldId id="284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AD9861"/>
    <a:srgbClr val="712703"/>
    <a:srgbClr val="B39E67"/>
    <a:srgbClr val="8A733F"/>
    <a:srgbClr val="A9915D"/>
    <a:srgbClr val="FCFCE9"/>
    <a:srgbClr val="F5F1BF"/>
    <a:srgbClr val="D3B255"/>
    <a:srgbClr val="0C40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6448" autoAdjust="0"/>
  </p:normalViewPr>
  <p:slideViewPr>
    <p:cSldViewPr snapToGrid="0">
      <p:cViewPr varScale="1">
        <p:scale>
          <a:sx n="112" d="100"/>
          <a:sy n="112" d="100"/>
        </p:scale>
        <p:origin x="-1584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70939-6AA0-453A-A1D0-B1BD91EA6F81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80DA2-E865-493E-86A3-93A8BC0B6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41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5873" y="10092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</a:rPr>
              <a:t>Педагогические инновации в </a:t>
            </a:r>
          </a:p>
          <a:p>
            <a:pPr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</a:rPr>
              <a:t>начальной школе</a:t>
            </a:r>
            <a:endParaRPr lang="ru-RU" sz="3200" b="1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16088" y="4491701"/>
            <a:ext cx="6400800" cy="1752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Учитель начальных классов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Нихаева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Татьяна Николаевна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7352" y="6062725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rebuchet MS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. Прохоровка 2018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г.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860612" y="327259"/>
            <a:ext cx="7436223" cy="5019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712703"/>
                </a:solidFill>
                <a:latin typeface="Arial"/>
                <a:cs typeface="Arial"/>
              </a:rPr>
              <a:t>Звенья научного творчества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5969" y="990414"/>
            <a:ext cx="3866029" cy="2734421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ПОСТАНОВКА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ПРОБЛЕМЫ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0" y="990414"/>
            <a:ext cx="3866028" cy="2734421"/>
          </a:xfrm>
          <a:prstGeom prst="rect">
            <a:avLst/>
          </a:prstGeom>
          <a:solidFill>
            <a:srgbClr val="008000">
              <a:alpha val="4784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ПОИСК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РЕШЕНИЯ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5969" y="3724835"/>
            <a:ext cx="3866029" cy="2663825"/>
          </a:xfrm>
          <a:prstGeom prst="rect">
            <a:avLst/>
          </a:prstGeom>
          <a:solidFill>
            <a:srgbClr val="0000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ВЫРАЖЕНИЕ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РЕШЕНИЯ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1998" y="3724835"/>
            <a:ext cx="3866030" cy="2663825"/>
          </a:xfrm>
          <a:prstGeom prst="rect">
            <a:avLst/>
          </a:prstGeom>
          <a:solidFill>
            <a:srgbClr val="FFFF0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РЕАЛИЗАЦИЯ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ПРОДУКТА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1871660" y="1008251"/>
            <a:ext cx="54006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этап введения знаний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194173" y="5742454"/>
            <a:ext cx="67691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этап воспроизведения знаний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9341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712693" y="523875"/>
            <a:ext cx="77186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12703"/>
                </a:solidFill>
                <a:latin typeface="Arial"/>
                <a:cs typeface="Arial"/>
              </a:rPr>
              <a:t>Решение учебных проблем</a:t>
            </a:r>
          </a:p>
        </p:txBody>
      </p:sp>
      <p:sp>
        <p:nvSpPr>
          <p:cNvPr id="7" name="AutoShape 12" descr="Каштан"/>
          <p:cNvSpPr>
            <a:spLocks noChangeArrowheads="1"/>
          </p:cNvSpPr>
          <p:nvPr/>
        </p:nvSpPr>
        <p:spPr bwMode="auto">
          <a:xfrm>
            <a:off x="652181" y="1177691"/>
            <a:ext cx="7839637" cy="5061743"/>
          </a:xfrm>
          <a:prstGeom prst="beve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800" b="1">
                <a:solidFill>
                  <a:schemeClr val="bg1"/>
                </a:solidFill>
              </a:rPr>
              <a:t>САМОСТОЯТЕЛЬНАЯ ПОЗНАВАТЕЛЬНАЯ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ДЕЯТЕЛЬНОСТЬ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800" b="1">
                <a:solidFill>
                  <a:schemeClr val="bg1"/>
                </a:solidFill>
              </a:rPr>
              <a:t>УМЕНИЕ БЫТЬ УСПЕШНЫМ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БЫСТРО МЕНЯЮЩЕМСЯ МИРЕ</a:t>
            </a:r>
          </a:p>
        </p:txBody>
      </p:sp>
    </p:spTree>
    <p:extLst>
      <p:ext uri="{BB962C8B-B14F-4D97-AF65-F5344CB8AC3E}">
        <p14:creationId xmlns:p14="http://schemas.microsoft.com/office/powerpoint/2010/main" xmlns="" val="252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248" y="383703"/>
            <a:ext cx="7772400" cy="646331"/>
          </a:xfrm>
          <a:prstGeom prst="rect">
            <a:avLst/>
          </a:prstGeom>
          <a:solidFill>
            <a:srgbClr val="B39E6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12703"/>
                </a:solidFill>
              </a:rPr>
              <a:t>Разноуровневое</a:t>
            </a:r>
            <a:r>
              <a:rPr lang="ru-RU" sz="3600" b="1" dirty="0" smtClean="0">
                <a:solidFill>
                  <a:srgbClr val="712703"/>
                </a:solidFill>
              </a:rPr>
              <a:t> обучение</a:t>
            </a:r>
            <a:endParaRPr lang="ru-RU" sz="3600" b="1" dirty="0">
              <a:solidFill>
                <a:srgbClr val="712703"/>
              </a:solidFill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99247" y="1203939"/>
            <a:ext cx="7772400" cy="3018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учителя появляется возможность помогать слабому, уделять внимание сильному, реализуется желание сильных учащихся быстрее и глубже продвигаться в образовании. Сильные учащиеся утверждаются в своих способностях, слабые получают возможность испытывать учебный успех, повышается уровень мотивации учения.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Елена\Desktop\учите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679" y="4022412"/>
            <a:ext cx="3788124" cy="252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8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1" y="407005"/>
            <a:ext cx="7758952" cy="646331"/>
          </a:xfrm>
          <a:prstGeom prst="rect">
            <a:avLst/>
          </a:prstGeom>
          <a:solidFill>
            <a:srgbClr val="AD986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методы обучения</a:t>
            </a:r>
          </a:p>
        </p:txBody>
      </p:sp>
      <p:pic>
        <p:nvPicPr>
          <p:cNvPr id="8" name="Picture 2" descr="C:\Users\Елена\Desktop\1345445835_shkolniki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466" y="3279340"/>
            <a:ext cx="4544734" cy="3181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7165" y="93114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данной методике дает возможность развивать индивидуальные творческие способности учащихся, более осознанно подходить к профессиональному и социальному самоопределению.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7960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1" y="407005"/>
            <a:ext cx="7758952" cy="646331"/>
          </a:xfrm>
          <a:prstGeom prst="rect">
            <a:avLst/>
          </a:prstGeom>
          <a:solidFill>
            <a:srgbClr val="AD986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методы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1" y="1164121"/>
            <a:ext cx="775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в 20-е годы 20 века в США и основывалась 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теоретических концепциях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прагматической педагогики, провозгласившей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«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делания»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Проектную технологию называли методом проблем, методом проектов и связывали с идеями гуманистического направления в образовании. Основные идеи разработали Дж.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Килпатрик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Коллинз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идеи проектного обучения связаны с именем выдающегося русского педагога П. 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Каптерева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считал, что проектное обучение направлено на всесторонне упражнение ума и развитие мышления. В 20-е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советские педагоги В. Н, Шульгин, М. В. Крупенина, Б. В, Игнатьева провозгласили метод универсальным средством преобразования школы учебы в школу жизни, с помощью которого приобретение знаний велось на основе труда. Содержание учебных проектов должны были составлять общественно полезные дела детей и подростков. В 1929-1930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разработаны комплексно-проектные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4733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523" y="322293"/>
            <a:ext cx="7758953" cy="1200329"/>
          </a:xfrm>
          <a:prstGeom prst="rect">
            <a:avLst/>
          </a:prstGeom>
          <a:solidFill>
            <a:srgbClr val="B39E6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методы в обучении</a:t>
            </a:r>
            <a:endParaRPr lang="ru-RU" sz="3600" b="1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Елена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670" y="4195862"/>
            <a:ext cx="1748117" cy="22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2523" y="1720657"/>
            <a:ext cx="77589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учащимся самостоятельно пополнять свои знания, глубоко вникать в изучаемую проблему и предполагать пути ее решения, что важно при формировании мировоззрения. Это важно для определения индивидуальной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развития каждого школьника.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3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523" y="322293"/>
            <a:ext cx="7758953" cy="1200329"/>
          </a:xfrm>
          <a:prstGeom prst="rect">
            <a:avLst/>
          </a:prstGeom>
          <a:solidFill>
            <a:srgbClr val="B39E6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методы в обучении</a:t>
            </a:r>
            <a:endParaRPr lang="ru-RU" sz="3600" b="1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522" y="1674674"/>
            <a:ext cx="77589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разработку теории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исследовательского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вклад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внесли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Дж.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У.Х.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Килпатрик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Паркхерст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немецкий педагог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Кершенштейнер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русские психологи и педагоги В.И. Андреев, П.П.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Блонский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М.В. Кларин,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Краевский, И.Я.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Лернер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А.М. Матюшкин, А.С. Обухов, А.И. Савенков, И.Ф.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Свадковский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М.Н.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Скаткин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8433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9076" y="345159"/>
            <a:ext cx="7785847" cy="1384995"/>
          </a:xfrm>
          <a:prstGeom prst="rect">
            <a:avLst/>
          </a:prstGeom>
          <a:solidFill>
            <a:srgbClr val="B39E6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использования в обучении игровых методов: ролевых, деловых, и других видов обучающих игр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076" y="1781181"/>
            <a:ext cx="768499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600" dirty="0">
                <a:latin typeface="Georgia"/>
              </a:rPr>
              <a:t>Расширение кругозора, </a:t>
            </a:r>
            <a:r>
              <a:rPr lang="ru-RU" sz="2600" dirty="0" smtClean="0">
                <a:latin typeface="Georgia"/>
              </a:rPr>
              <a:t>развитие познавательной деятельности, формирование </a:t>
            </a:r>
            <a:r>
              <a:rPr lang="ru-RU" sz="2600" dirty="0">
                <a:latin typeface="Georgia"/>
              </a:rPr>
              <a:t>определенных умений и навыков, необходимых в практической </a:t>
            </a:r>
            <a:r>
              <a:rPr lang="ru-RU" sz="2600" dirty="0" smtClean="0">
                <a:latin typeface="Georgia"/>
              </a:rPr>
              <a:t>деятельности, развитие </a:t>
            </a:r>
            <a:r>
              <a:rPr lang="ru-RU" sz="2600" dirty="0" err="1">
                <a:latin typeface="Georgia"/>
              </a:rPr>
              <a:t>общеучебных</a:t>
            </a:r>
            <a:r>
              <a:rPr lang="ru-RU" sz="2600" dirty="0">
                <a:latin typeface="Georgia"/>
              </a:rPr>
              <a:t> умений и навыков</a:t>
            </a:r>
            <a:r>
              <a:rPr lang="ru-RU" sz="2600" dirty="0" smtClean="0">
                <a:latin typeface="Georgia"/>
              </a:rPr>
              <a:t>.</a:t>
            </a:r>
          </a:p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600" dirty="0">
                <a:latin typeface="Georgia"/>
              </a:rPr>
              <a:t>Разработкой теории игры, ее методологических основ, выяснением ее социальной природы, значения для развития обучаемого в отечественной педагогике занимались Л. С. Выготский, А.Н. Леонтьев, Д.Б. </a:t>
            </a:r>
            <a:r>
              <a:rPr lang="ru-RU" sz="2600" dirty="0" err="1">
                <a:latin typeface="Georgia"/>
              </a:rPr>
              <a:t>Эльконин</a:t>
            </a:r>
            <a:r>
              <a:rPr lang="ru-RU" sz="2600" dirty="0">
                <a:latin typeface="Georgia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22125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5630" y="322294"/>
            <a:ext cx="7812740" cy="1200329"/>
          </a:xfrm>
          <a:prstGeom prst="rect">
            <a:avLst/>
          </a:prstGeom>
          <a:solidFill>
            <a:srgbClr val="B39E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сотрудничестве (командная, групповая работа)</a:t>
            </a:r>
          </a:p>
        </p:txBody>
      </p:sp>
      <p:pic>
        <p:nvPicPr>
          <p:cNvPr id="7" name="Picture 2" descr="C:\Users\Елена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934" y="3902260"/>
            <a:ext cx="392043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5629" y="1443841"/>
            <a:ext cx="50897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трактуется как идея совместной развивающей деятельности взрослых и детей, Суть индивидуального подхода  в том, чтобы идти не от учебного предмета, а от ребенка к предмету, идти от тех возможностей, которыми располагает ребенок,  применять психолого-педагогические диагностики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5630" y="322294"/>
            <a:ext cx="7812740" cy="1200329"/>
          </a:xfrm>
          <a:prstGeom prst="rect">
            <a:avLst/>
          </a:prstGeom>
          <a:solidFill>
            <a:srgbClr val="B39E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сотрудничестве (командная, групповая работа)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5629" y="1674673"/>
            <a:ext cx="77186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 обучения в сотрудничестве была детально разработана тремя группами американских педагогов: Р. Славиным из университета Джона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Хопкинса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Р. Джонсоном и Д. Джонсоном из университета штата Миннесота; группой Э. Аронсона из университета штата Калифорния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название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было дано группой педагогов-новаторов, в обобщенном опыте которых соединились лучшие традиции советской школы (Н.К. Крупская, С.Т.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Шацкий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Сухомлинский, А.С. Макаренко), достижения русской (К.Д. Ушинский, Н.П. Пирогов, Л.Н. Толстой) и зарубежной (Ж. - Ж. Руссо, Я. Колчак, К.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 Берн) психолого-педагогической практики и науки.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2258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1505" y="464650"/>
            <a:ext cx="750099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«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Нет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ничего нового под солнцем, но есть кое-что старое, чего мы не знаем».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                                                 Лоренс Питер.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505" y="1812302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Во введении к Концепции государственного стандарта общего образования сказано: «Развитие личности – смысл и цель современного образования… Новыми нормами становятся жизнь в постоянно изменяющихся условиях, что требует умения решать постоянно возникающие новые, нестандартные проблемы; жизнь в условиях поликультурного общества». На смену послушанию, повторению, подражанию приходят новые требования: умение видеть проблемы, спокойно принимать их и самостоятельно решать.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Таким образом, современная школа должна воспитывать готовность человека к «инновационному поведению».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906" y="382833"/>
            <a:ext cx="7812741" cy="1200329"/>
          </a:xfrm>
          <a:prstGeom prst="rect">
            <a:avLst/>
          </a:prstGeom>
          <a:solidFill>
            <a:srgbClr val="B39E6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1270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7127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Елена\Desktop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06" y="4004180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Елена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490" y="3971655"/>
            <a:ext cx="3799157" cy="2552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9276" y="166035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 неограниченное обогащение содержания образования, использование интегрированных курсов, доступ в ИНТЕРНЕТ.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3327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906" y="382833"/>
            <a:ext cx="7812741" cy="1200329"/>
          </a:xfrm>
          <a:prstGeom prst="rect">
            <a:avLst/>
          </a:prstGeom>
          <a:solidFill>
            <a:srgbClr val="B39E6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1270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7127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630" y="1692638"/>
            <a:ext cx="78127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Поиском и анализом оптимальных путей и способов внедрения информационных и коммуникационных технологий (ИКТ) в педагогическую науку и сферу образования занимаются как ученые: психологи, педагоги, методисты, специалисты в области информатики и вычислительной техники, так и практико-ориентированные работники системы образования (Б.С.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Гершунский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В.Г. Житомирский, Ю.А. Кузнецов, М.П.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Лапчик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Г.В. Рубина, Ю.А.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изучения психолого-педагогических основ использования ИКТ в учебном процессе посвящено не меньшее количество исследований (Р. Вильямс,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К.Клейман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С.Пейперт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Давыдов, В.В. Рубцов, Т.В.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Минькович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 Левченко, Г.Л.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Луканин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 Роберт и др.).</a:t>
            </a:r>
          </a:p>
        </p:txBody>
      </p:sp>
    </p:spTree>
    <p:extLst>
      <p:ext uri="{BB962C8B-B14F-4D97-AF65-F5344CB8AC3E}">
        <p14:creationId xmlns:p14="http://schemas.microsoft.com/office/powerpoint/2010/main" xmlns="" val="41205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38735" y="345142"/>
            <a:ext cx="7866530" cy="900336"/>
          </a:xfrm>
          <a:prstGeom prst="rect">
            <a:avLst/>
          </a:prstGeom>
          <a:solidFill>
            <a:srgbClr val="AD986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sz="3600" b="1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kidsexerc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580" y="1997448"/>
            <a:ext cx="3264815" cy="250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3205" y="1593358"/>
            <a:ext cx="4820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данных технологий позволяют равномерно во время урока распределять различные виды заданий, чередовать мыслительную деятельность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определять время подачи сложного учебного материала, выделять время на проведение самостоятельных работ, нормативно применять ТСО, что дает положительные результаты в обучении.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2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38735" y="345142"/>
            <a:ext cx="7866530" cy="900336"/>
          </a:xfrm>
          <a:prstGeom prst="rect">
            <a:avLst/>
          </a:prstGeom>
          <a:solidFill>
            <a:srgbClr val="AD986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sz="3600" b="1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885" y="1388745"/>
            <a:ext cx="77522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сохранения здоровья младших школьников стоит слишком серьезно, чтобы откладывать ее решение на завтра. Достаточно вспомнить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писал: «Я не боюсь еще и еще раз повторять: 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 Учитель должен обладать важными профессиональными качествами, позволяющими внедрять плодотворные педагогические идеи и обеспечивать положительные педагогические результаты. Среди этих качеств можно выделить способность к формированию основ здоровья, здорового образа жизни, владение знаниями основ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учебном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7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906" y="362635"/>
            <a:ext cx="7826187" cy="1200329"/>
          </a:xfrm>
          <a:prstGeom prst="rect">
            <a:avLst/>
          </a:prstGeom>
          <a:solidFill>
            <a:srgbClr val="AD986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инновационной оценки «портфолио»</a:t>
            </a:r>
          </a:p>
        </p:txBody>
      </p:sp>
      <p:pic>
        <p:nvPicPr>
          <p:cNvPr id="8" name="Picture 4" descr="C:\Users\Елена\Desktop\45283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220" y="2850394"/>
            <a:ext cx="3816424" cy="286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3035" y="173190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персонифицированного учета достижений ученика как инструмента педагогической поддержки социального самоопределения, определения траектории индивидуального развития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0875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906" y="362635"/>
            <a:ext cx="7826187" cy="1200329"/>
          </a:xfrm>
          <a:prstGeom prst="rect">
            <a:avLst/>
          </a:prstGeom>
          <a:solidFill>
            <a:srgbClr val="AD986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инновационной оценки «портфолио»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907" y="1573361"/>
            <a:ext cx="78261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создания и использования портфолио в сфере образования возникла в середине 80-х годов в США. Далее, после Америки и Канады данная идея становится все более популярной в Европе и Японии. Уже в начале ХХI века идея портфолио получает широкое распространение и реальное практическое применение в России. Еще совсем недавно в российском образовании портфолио принято было рассматривать как продукт деятельности выпускника «на выходе» конкретной образовательной ступени, а также степень готовности педагога к профессиональной деятельности, представленной в «портфеле» («папке специалиста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ученика начальных классов является одной из составляющих «портрета» выпускника и играет важную роль при переходе ребенка в 5 класс средней школы для определения вектора его дальнейшего развития и обучения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62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36489" y="493340"/>
            <a:ext cx="32400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Вывод: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0613" y="1293203"/>
            <a:ext cx="7530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быть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односторонними,предлагающими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развитие умственных способностей детей или здоровья.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Инноватика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нести, прежде всего, процесс выработки уверенности маленького человека в себе, своих силах.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1532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00113" y="2133600"/>
            <a:ext cx="74882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5364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324" y="262679"/>
            <a:ext cx="7887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3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325" y="797510"/>
            <a:ext cx="7887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/>
              <a:t>http://kuvmetodist.ucoz.ru</a:t>
            </a:r>
            <a:r>
              <a:rPr lang="ru-RU" sz="1600" dirty="0"/>
              <a:t> </a:t>
            </a:r>
            <a:r>
              <a:rPr lang="ru-RU" sz="1600" dirty="0" smtClean="0"/>
              <a:t> - </a:t>
            </a:r>
            <a:r>
              <a:rPr lang="ru-RU" sz="1600" dirty="0"/>
              <a:t>Инновационные технологии при внедрении ФГОС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/>
              <a:t>http://festival.1september.ru/articles/411473</a:t>
            </a:r>
            <a:r>
              <a:rPr lang="ru-RU" sz="1600" dirty="0"/>
              <a:t>/ </a:t>
            </a:r>
            <a:r>
              <a:rPr lang="ru-RU" sz="1600" dirty="0" smtClean="0"/>
              <a:t>- </a:t>
            </a:r>
            <a:r>
              <a:rPr lang="ru-RU" sz="1600" dirty="0"/>
              <a:t>Проектная деятельность в начальной школе</a:t>
            </a:r>
          </a:p>
          <a:p>
            <a:r>
              <a:rPr lang="ru-RU" sz="1600" u="sng" dirty="0"/>
              <a:t>http://www.rusedu.ru/detail_14183.html</a:t>
            </a:r>
            <a:r>
              <a:rPr lang="ru-RU" sz="1600" dirty="0"/>
              <a:t> - Презентация «Метод проектов в начальной школе»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/>
              <a:t>http://festival.1september.ru/articles/511559/</a:t>
            </a:r>
            <a:r>
              <a:rPr lang="ru-RU" sz="1600" dirty="0"/>
              <a:t> - "Исследовательская работа в начальной школе"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/>
              <a:t>http://mounoch8.ucoz.ru/publ/stati_Информационно</a:t>
            </a:r>
            <a:r>
              <a:rPr lang="ru-RU" sz="1600" dirty="0"/>
              <a:t> - коммуникационные технологии в начальной школе. В чём их эффективность?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/>
              <a:t>http://copy.yandex.net</a:t>
            </a:r>
            <a:r>
              <a:rPr lang="ru-RU" sz="1600" dirty="0"/>
              <a:t> – КТД в школе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/>
              <a:t>http://www.bibliofond.ru/view.aspx</a:t>
            </a:r>
            <a:r>
              <a:rPr lang="ru-RU" sz="1600" dirty="0"/>
              <a:t> - Игровые технологии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/>
              <a:t>http://syktyvdin.edusite.ru</a:t>
            </a:r>
            <a:r>
              <a:rPr lang="ru-RU" sz="1600" dirty="0"/>
              <a:t> – Портфолио ученика начальной школы</a:t>
            </a:r>
          </a:p>
          <a:p>
            <a:r>
              <a:rPr lang="ru-RU" sz="1600" dirty="0"/>
              <a:t> </a:t>
            </a:r>
          </a:p>
          <a:p>
            <a:r>
              <a:rPr lang="ru-RU" sz="1600" u="sng" dirty="0"/>
              <a:t>http://shkolazhizni.ru</a:t>
            </a:r>
            <a:r>
              <a:rPr lang="ru-RU" sz="1600" dirty="0"/>
              <a:t> - Что такое развивающее обучение? Инновационные методики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463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672352" y="220850"/>
            <a:ext cx="77992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Развитие школы осуществляется посредством инноваций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9928" y="1235548"/>
            <a:ext cx="7584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«Инновация»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переводе с латинского языка означает «обновление, новшество или изменение.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9416" y="3278027"/>
            <a:ext cx="7705166" cy="8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Технология</a:t>
            </a: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 – учение о мастерстве (искусство, ремесло).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72352" y="4000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Технология ориентирована на получение гарантированного результата обучения.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Технология в педагогической практике – изменения, совершенствования, модернизации учебного процесса.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928" y="1982450"/>
            <a:ext cx="7691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«Педагогическая инновация»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нововведение в педагогическую деятельность, изменения в содержании и технологии обучения и воспитания, имеющие целью повышение их эффективности.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5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2353" y="400308"/>
            <a:ext cx="7745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к педагогическому процессу </a:t>
            </a:r>
            <a:r>
              <a:rPr lang="ru-RU" sz="21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введение нового в цели, содержание, методы и формы обучения и воспитания, организацию совместной деятельности учителя и учащегося.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353" y="1785303"/>
            <a:ext cx="77455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Причины введения инноваций в школе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1. Кризис образовательной системы школы в целом.</a:t>
            </a:r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2. Внешние вызовы – социальные, политические, экономические.</a:t>
            </a:r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3. Внутренняя потребность в новом.</a:t>
            </a:r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4. Изменение как следствие развития.  </a:t>
            </a:r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5.Поиски нового характерны не только для  школы, как структуры, повышающей свой статус, но и  каждого  творчески работающего  педагога, который  всегда чувствует требования времени, изменения в обществе, т.е. на себе ощущает социальный заказ.   Учителя начальной школы внутренне готовы принять новое, т.к. понимают, что именно в начальной школе закладываются базовые знания детей.</a:t>
            </a:r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6. Всякое изменение есть путь к развитию личности. Наши учителя не хотят отставать от своих учеников. Молодёжь быстро осваивает новые технологии и делает их неотъемлемой частью своей  жизни.  Сегодня  работать по старым  «конспектам» становится просто невозможно, это означает «отстать от жизни».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12694" y="404813"/>
            <a:ext cx="7705165" cy="980234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50000">
                <a:srgbClr val="0000FF"/>
              </a:gs>
              <a:gs pos="100000">
                <a:srgbClr val="333399"/>
              </a:gs>
            </a:gsLst>
            <a:lin ang="2700000" scaled="1"/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Учитель, готовый к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осуществлению инновационной деятельности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15" descr="Каштан"/>
          <p:cNvSpPr>
            <a:spLocks noChangeArrowheads="1"/>
          </p:cNvSpPr>
          <p:nvPr/>
        </p:nvSpPr>
        <p:spPr bwMode="auto">
          <a:xfrm>
            <a:off x="2627313" y="4126286"/>
            <a:ext cx="5790546" cy="2232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имеет установку на творческое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восприятие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имеющегося инновационного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опыта и его необходимое преобразование.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14" descr="Каштан"/>
          <p:cNvSpPr>
            <a:spLocks noChangeArrowheads="1"/>
          </p:cNvSpPr>
          <p:nvPr/>
        </p:nvSpPr>
        <p:spPr bwMode="auto">
          <a:xfrm>
            <a:off x="712694" y="2048809"/>
            <a:ext cx="5741894" cy="18002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он осознает себя как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профессионал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трелка вправо 2"/>
          <p:cNvSpPr/>
          <p:nvPr/>
        </p:nvSpPr>
        <p:spPr>
          <a:xfrm rot="3078518">
            <a:off x="2490238" y="1498591"/>
            <a:ext cx="8214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6951202">
            <a:off x="5909385" y="2527033"/>
            <a:ext cx="28844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1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79076" y="476250"/>
            <a:ext cx="7785847" cy="1195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Факторы, способствующие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внедрению инноваций: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9076" y="1773238"/>
            <a:ext cx="7785847" cy="12954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Соответствующее образование и квалификация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кадров</a:t>
            </a:r>
            <a:r>
              <a:rPr kumimoji="0" lang="ru-RU" altLang="ru-RU" sz="1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9076" y="3284538"/>
            <a:ext cx="7785847" cy="1295400"/>
          </a:xfrm>
          <a:prstGeom prst="rect">
            <a:avLst/>
          </a:prstGeom>
          <a:solidFill>
            <a:srgbClr val="333399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i="1" kern="0" dirty="0">
                <a:solidFill>
                  <a:srgbClr val="FFFFFF"/>
                </a:solidFill>
              </a:rPr>
              <a:t>Х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орошая технически-информационная база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9076" y="4797425"/>
            <a:ext cx="7785847" cy="1295400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i="1" kern="0" dirty="0">
                <a:solidFill>
                  <a:srgbClr val="FFFFFF"/>
                </a:solidFill>
              </a:rPr>
              <a:t>П</a:t>
            </a:r>
            <a:r>
              <a:rPr kumimoji="0" lang="ru-RU" alt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рохождение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специализированных курсов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повышения квалификации педагогами </a:t>
            </a:r>
          </a:p>
        </p:txBody>
      </p:sp>
    </p:spTree>
    <p:extLst>
      <p:ext uri="{BB962C8B-B14F-4D97-AF65-F5344CB8AC3E}">
        <p14:creationId xmlns:p14="http://schemas.microsoft.com/office/powerpoint/2010/main" xmlns="" val="37184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2694" y="422556"/>
            <a:ext cx="774550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8A733F"/>
                </a:solidFill>
                <a:latin typeface="Arial" charset="0"/>
              </a:rPr>
              <a:t>Основные направления инновационной деятельности: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12695" y="1557338"/>
            <a:ext cx="77455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современного, образованного, нравственного, активного человека с развитым чувством ответственности за судьбу страны.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700" y="2640141"/>
            <a:ext cx="77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2.Последовательное создание в школе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пространства с обязательным использованием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2700" y="3563471"/>
            <a:ext cx="7745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творческих способностей учащихся через урочную систему и систему дополнительного образования.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12697" y="4317378"/>
            <a:ext cx="774550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4.Широкое внедрение новых форм и  методов обучения, в том числе современных технологий для обеспечения возможности индивидуального развития каждого ребенка.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712697" y="5354795"/>
            <a:ext cx="77455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5.Развитие системы воспитательной работы на принципе добровольности, свободы выбора и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6780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692523" y="374465"/>
            <a:ext cx="7758954" cy="9341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8A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современных педагогических технологий :</a:t>
            </a:r>
          </a:p>
        </p:txBody>
      </p:sp>
      <p:pic>
        <p:nvPicPr>
          <p:cNvPr id="9" name="Рисунок 8" descr="C:\Users\Елена\Desktop\422914_html_60e3391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031" y="1438836"/>
            <a:ext cx="7749938" cy="4945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10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151731" y="508747"/>
            <a:ext cx="68405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Проблемное обучение: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9076" y="1026770"/>
            <a:ext cx="77858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Сущность проблемного урока состоит в том, чтобы обеспечить творческое усвоение знаний учащимися</a:t>
            </a:r>
            <a:r>
              <a:rPr lang="ru-RU" altLang="ru-RU" sz="24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Считается, что теоретическую основу современной технологии проблемного обучения разработал Джон </a:t>
            </a:r>
            <a:r>
              <a:rPr lang="ru-RU" altLang="ru-RU" sz="2400" i="1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Дьюи</a:t>
            </a:r>
            <a:r>
              <a:rPr lang="ru-RU" altLang="ru-RU" sz="24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Основываясь на результатах своей деятельности в опытной школе Чикаго (США</a:t>
            </a:r>
            <a:r>
              <a:rPr lang="ru-RU" altLang="ru-RU" sz="24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В отечественной педагогике идеи проблемного обучения стали актуальными начиная со второй половины 1950-х гг., а в 1960-е гг. в научно-педагогической и методической литературе обосновывается богатый потенциал решения учебных проблем и выявляются способы организации проблемного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2503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556</TotalTime>
  <Words>1561</Words>
  <Application>Microsoft Office PowerPoint</Application>
  <PresentationFormat>Экран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60</cp:revision>
  <dcterms:created xsi:type="dcterms:W3CDTF">2013-11-19T05:52:05Z</dcterms:created>
  <dcterms:modified xsi:type="dcterms:W3CDTF">2018-10-19T09:34:17Z</dcterms:modified>
</cp:coreProperties>
</file>