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F9584AD-3A02-43C4-9FC0-B273B80D282D}"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1D556037-BD82-473F-AB79-C734DE632CEE}" type="datetimeFigureOut">
              <a:rPr lang="ru-RU" smtClean="0"/>
              <a:pPr/>
              <a:t>19.02.2012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077200" y="6356350"/>
            <a:ext cx="609600" cy="365125"/>
          </a:xfrm>
        </p:spPr>
        <p:txBody>
          <a:bodyPr/>
          <a:lstStyle/>
          <a:p>
            <a:fld id="{7F9584AD-3A02-43C4-9FC0-B273B80D282D}" type="slidenum">
              <a:rPr lang="ru-RU" smtClean="0"/>
              <a:pPr/>
              <a:t>‹#›</a:t>
            </a:fld>
            <a:endParaRPr lang="ru-RU" dirty="0"/>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dirty="0"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556037-BD82-473F-AB79-C734DE632CEE}" type="datetimeFigureOut">
              <a:rPr lang="ru-RU" smtClean="0"/>
              <a:pPr/>
              <a:t>19.02.2012</a:t>
            </a:fld>
            <a:endParaRPr lang="ru-RU" dirty="0"/>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dirty="0"/>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F9584AD-3A02-43C4-9FC0-B273B80D282D}" type="slidenum">
              <a:rPr lang="ru-RU" smtClean="0"/>
              <a:pPr/>
              <a:t>‹#›</a:t>
            </a:fld>
            <a:endParaRPr lang="ru-RU" dirty="0"/>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916" y="-428652"/>
            <a:ext cx="10429916" cy="1714488"/>
          </a:xfrm>
        </p:spPr>
        <p:txBody>
          <a:bodyPr>
            <a:normAutofit/>
          </a:bodyPr>
          <a:lstStyle/>
          <a:p>
            <a:r>
              <a:rPr lang="ru-RU" sz="2000" dirty="0" smtClean="0"/>
              <a:t>      Макеевская общеобразовательная школа 1-111 ступеней №4          </a:t>
            </a:r>
            <a:r>
              <a:rPr lang="ru-RU" dirty="0" smtClean="0"/>
              <a:t/>
            </a:r>
            <a:br>
              <a:rPr lang="ru-RU" dirty="0" smtClean="0"/>
            </a:br>
            <a:endParaRPr lang="ru-RU" dirty="0"/>
          </a:p>
        </p:txBody>
      </p:sp>
      <p:sp>
        <p:nvSpPr>
          <p:cNvPr id="3" name="Подзаголовок 2"/>
          <p:cNvSpPr>
            <a:spLocks noGrp="1"/>
          </p:cNvSpPr>
          <p:nvPr>
            <p:ph type="subTitle" idx="1"/>
          </p:nvPr>
        </p:nvSpPr>
        <p:spPr>
          <a:xfrm>
            <a:off x="500034" y="571480"/>
            <a:ext cx="8643966" cy="6072230"/>
          </a:xfrm>
        </p:spPr>
        <p:txBody>
          <a:bodyPr>
            <a:normAutofit fontScale="40000" lnSpcReduction="20000"/>
          </a:bodyPr>
          <a:lstStyle/>
          <a:p>
            <a:r>
              <a:rPr lang="ru-RU" dirty="0" smtClean="0"/>
              <a:t>                                                                       </a:t>
            </a:r>
            <a:r>
              <a:rPr lang="ru-RU" sz="12800" dirty="0" smtClean="0"/>
              <a:t>Использование элементов методики </a:t>
            </a:r>
          </a:p>
          <a:p>
            <a:r>
              <a:rPr lang="ru-RU" sz="12800" dirty="0" smtClean="0"/>
              <a:t>«Педагогика + ТРИЗ»</a:t>
            </a:r>
          </a:p>
          <a:p>
            <a:r>
              <a:rPr lang="ru-RU" sz="12800" dirty="0" smtClean="0"/>
              <a:t>на  уроках в начальной школе.</a:t>
            </a:r>
          </a:p>
          <a:p>
            <a:endParaRPr lang="ru-RU" sz="12800" dirty="0" smtClean="0"/>
          </a:p>
          <a:p>
            <a:r>
              <a:rPr lang="ru-RU" sz="9800" dirty="0" smtClean="0"/>
              <a:t>Учитель Макогон О.В.</a:t>
            </a:r>
          </a:p>
          <a:p>
            <a:endParaRPr lang="ru-RU" dirty="0" smtClean="0"/>
          </a:p>
          <a:p>
            <a:endParaRPr lang="ru-RU" dirty="0" smtClean="0"/>
          </a:p>
          <a:p>
            <a:endParaRPr lang="ru-RU" dirty="0" smtClean="0"/>
          </a:p>
          <a:p>
            <a:endParaRPr lang="ru-RU" dirty="0" smtClean="0"/>
          </a:p>
          <a:p>
            <a:endParaRPr lang="ru-RU" dirty="0" smtClean="0"/>
          </a:p>
          <a:p>
            <a:endParaRPr lang="ru-RU" dirty="0" smtClean="0"/>
          </a:p>
          <a:p>
            <a:r>
              <a:rPr lang="ru-RU" dirty="0" smtClean="0"/>
              <a:t>                                           </a:t>
            </a:r>
            <a:endParaRPr lang="ru-RU" dirty="0"/>
          </a:p>
        </p:txBody>
      </p:sp>
    </p:spTree>
  </p:cSld>
  <p:clrMapOvr>
    <a:masterClrMapping/>
  </p:clrMapOvr>
  <p:transition>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285860"/>
          </a:xfrm>
        </p:spPr>
        <p:txBody>
          <a:bodyPr>
            <a:normAutofit fontScale="90000"/>
          </a:bodyPr>
          <a:lstStyle/>
          <a:p>
            <a:r>
              <a:rPr lang="ru-RU" dirty="0" smtClean="0"/>
              <a:t>Игра№4</a:t>
            </a:r>
            <a:br>
              <a:rPr lang="ru-RU" dirty="0" smtClean="0"/>
            </a:br>
            <a:r>
              <a:rPr lang="ru-RU" dirty="0" smtClean="0"/>
              <a:t>«Лови ошибку»</a:t>
            </a:r>
            <a:endParaRPr lang="ru-RU" dirty="0"/>
          </a:p>
        </p:txBody>
      </p:sp>
      <p:sp>
        <p:nvSpPr>
          <p:cNvPr id="3" name="Содержимое 2"/>
          <p:cNvSpPr>
            <a:spLocks noGrp="1"/>
          </p:cNvSpPr>
          <p:nvPr>
            <p:ph idx="1"/>
          </p:nvPr>
        </p:nvSpPr>
        <p:spPr>
          <a:xfrm>
            <a:off x="0" y="1357298"/>
            <a:ext cx="8686800" cy="4967302"/>
          </a:xfrm>
        </p:spPr>
        <p:txBody>
          <a:bodyPr/>
          <a:lstStyle/>
          <a:p>
            <a:pPr>
              <a:buNone/>
            </a:pPr>
            <a:r>
              <a:rPr lang="ru-RU" dirty="0" smtClean="0"/>
              <a:t>Объясняя материала, учитель намеренно допускает ошибки.</a:t>
            </a:r>
            <a:endParaRPr lang="ru-RU"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357298"/>
          </a:xfrm>
        </p:spPr>
        <p:txBody>
          <a:bodyPr>
            <a:normAutofit fontScale="90000"/>
          </a:bodyPr>
          <a:lstStyle/>
          <a:p>
            <a:r>
              <a:rPr lang="ru-RU" dirty="0" smtClean="0"/>
              <a:t>Игра №5</a:t>
            </a:r>
            <a:br>
              <a:rPr lang="ru-RU" dirty="0" smtClean="0"/>
            </a:br>
            <a:r>
              <a:rPr lang="ru-RU" dirty="0" smtClean="0"/>
              <a:t>«Отсроченная отгадка.</a:t>
            </a:r>
            <a:endParaRPr lang="ru-RU" dirty="0"/>
          </a:p>
        </p:txBody>
      </p:sp>
      <p:sp>
        <p:nvSpPr>
          <p:cNvPr id="3" name="Содержимое 2"/>
          <p:cNvSpPr>
            <a:spLocks noGrp="1"/>
          </p:cNvSpPr>
          <p:nvPr>
            <p:ph idx="1"/>
          </p:nvPr>
        </p:nvSpPr>
        <p:spPr>
          <a:xfrm>
            <a:off x="0" y="1357298"/>
            <a:ext cx="8686800" cy="4967302"/>
          </a:xfrm>
        </p:spPr>
        <p:txBody>
          <a:bodyPr/>
          <a:lstStyle/>
          <a:p>
            <a:pPr>
              <a:buNone/>
            </a:pPr>
            <a:r>
              <a:rPr lang="ru-RU" dirty="0" smtClean="0"/>
              <a:t>В начале урока учитель дает загадку(удивительный факт), отгадка к которой (ключик для понимания) будет открыто на уроке при работе над новым материалом. </a:t>
            </a:r>
          </a:p>
          <a:p>
            <a:pPr>
              <a:buNone/>
            </a:pPr>
            <a:r>
              <a:rPr lang="ru-RU" dirty="0" smtClean="0"/>
              <a:t>Написал задачу и дал 10 мин. На ее решение (в условии ошибка, ее должны определить дети).</a:t>
            </a:r>
          </a:p>
          <a:p>
            <a:pPr>
              <a:buNone/>
            </a:pPr>
            <a:r>
              <a:rPr lang="ru-RU" dirty="0" smtClean="0"/>
              <a:t>Текст. Исправить ошибки(грамматические или по содержанию). </a:t>
            </a:r>
            <a:endParaRPr lang="ru-RU" dirty="0"/>
          </a:p>
        </p:txBody>
      </p:sp>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285860"/>
          </a:xfrm>
        </p:spPr>
        <p:txBody>
          <a:bodyPr>
            <a:normAutofit fontScale="90000"/>
          </a:bodyPr>
          <a:lstStyle/>
          <a:p>
            <a:r>
              <a:rPr lang="ru-RU" dirty="0" smtClean="0"/>
              <a:t>Игра№6</a:t>
            </a:r>
            <a:br>
              <a:rPr lang="ru-RU" dirty="0" smtClean="0"/>
            </a:br>
            <a:r>
              <a:rPr lang="ru-RU" dirty="0" smtClean="0"/>
              <a:t>«Подача домашнего задания»</a:t>
            </a:r>
            <a:endParaRPr lang="ru-RU" dirty="0"/>
          </a:p>
        </p:txBody>
      </p:sp>
      <p:sp>
        <p:nvSpPr>
          <p:cNvPr id="3" name="Содержимое 2"/>
          <p:cNvSpPr>
            <a:spLocks noGrp="1"/>
          </p:cNvSpPr>
          <p:nvPr>
            <p:ph idx="1"/>
          </p:nvPr>
        </p:nvSpPr>
        <p:spPr>
          <a:xfrm>
            <a:off x="0" y="1285860"/>
            <a:ext cx="8686800" cy="5038740"/>
          </a:xfrm>
        </p:spPr>
        <p:txBody>
          <a:bodyPr/>
          <a:lstStyle/>
          <a:p>
            <a:pPr marL="514350" indent="-514350">
              <a:buAutoNum type="arabicPeriod"/>
            </a:pPr>
            <a:r>
              <a:rPr lang="ru-RU" dirty="0" smtClean="0"/>
              <a:t>*Почта* дежурный в конце уроков раздает  конверты с домашним заданием.</a:t>
            </a:r>
          </a:p>
          <a:p>
            <a:pPr marL="514350" indent="-514350">
              <a:buAutoNum type="arabicPeriod"/>
            </a:pPr>
            <a:r>
              <a:rPr lang="ru-RU" dirty="0" smtClean="0"/>
              <a:t>*Лотерея* ученики достают номера домашнего задания.</a:t>
            </a:r>
          </a:p>
          <a:p>
            <a:pPr marL="514350" indent="-514350">
              <a:buAutoNum type="arabicPeriod"/>
            </a:pPr>
            <a:r>
              <a:rPr lang="ru-RU" dirty="0" smtClean="0"/>
              <a:t>Решить пример и ответ будет стр.(или №) домашнего задания.</a:t>
            </a:r>
            <a:endParaRPr lang="ru-RU" dirty="0"/>
          </a:p>
        </p:txBody>
      </p:sp>
    </p:spTree>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214422"/>
          </a:xfrm>
        </p:spPr>
        <p:txBody>
          <a:bodyPr>
            <a:normAutofit fontScale="90000"/>
          </a:bodyPr>
          <a:lstStyle/>
          <a:p>
            <a:r>
              <a:rPr lang="ru-RU" dirty="0" smtClean="0"/>
              <a:t>Игра№7</a:t>
            </a:r>
            <a:br>
              <a:rPr lang="ru-RU" dirty="0" smtClean="0"/>
            </a:br>
            <a:r>
              <a:rPr lang="ru-RU" dirty="0" smtClean="0"/>
              <a:t>«Введите роль»</a:t>
            </a:r>
            <a:endParaRPr lang="ru-RU" dirty="0"/>
          </a:p>
        </p:txBody>
      </p:sp>
      <p:sp>
        <p:nvSpPr>
          <p:cNvPr id="3" name="Содержимое 2"/>
          <p:cNvSpPr>
            <a:spLocks noGrp="1"/>
          </p:cNvSpPr>
          <p:nvPr>
            <p:ph idx="1"/>
          </p:nvPr>
        </p:nvSpPr>
        <p:spPr>
          <a:xfrm>
            <a:off x="0" y="1285860"/>
            <a:ext cx="8686800" cy="5038740"/>
          </a:xfrm>
        </p:spPr>
        <p:txBody>
          <a:bodyPr/>
          <a:lstStyle/>
          <a:p>
            <a:pPr>
              <a:buNone/>
            </a:pPr>
            <a:r>
              <a:rPr lang="ru-RU" dirty="0" smtClean="0"/>
              <a:t>Фома неверующий, спонсор знаний, адвокат, психолог, </a:t>
            </a:r>
            <a:r>
              <a:rPr lang="ru-RU" dirty="0" err="1" smtClean="0"/>
              <a:t>почемучка,хранитель</a:t>
            </a:r>
            <a:r>
              <a:rPr lang="ru-RU" dirty="0" smtClean="0"/>
              <a:t>.</a:t>
            </a:r>
            <a:endParaRPr lang="ru-RU" dirty="0"/>
          </a:p>
        </p:txBody>
      </p:sp>
    </p:spTree>
  </p:cSld>
  <p:clrMapOvr>
    <a:masterClrMapping/>
  </p:clrMapOvr>
  <p:transition>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285860"/>
          </a:xfrm>
        </p:spPr>
        <p:txBody>
          <a:bodyPr>
            <a:normAutofit fontScale="90000"/>
          </a:bodyPr>
          <a:lstStyle/>
          <a:p>
            <a:r>
              <a:rPr lang="ru-RU" dirty="0" smtClean="0"/>
              <a:t>Игра№8</a:t>
            </a:r>
            <a:br>
              <a:rPr lang="ru-RU" dirty="0" smtClean="0"/>
            </a:br>
            <a:r>
              <a:rPr lang="ru-RU" dirty="0" smtClean="0"/>
              <a:t>«Светофор»</a:t>
            </a:r>
            <a:endParaRPr lang="ru-RU" dirty="0"/>
          </a:p>
        </p:txBody>
      </p:sp>
      <p:sp>
        <p:nvSpPr>
          <p:cNvPr id="3" name="Содержимое 2"/>
          <p:cNvSpPr>
            <a:spLocks noGrp="1"/>
          </p:cNvSpPr>
          <p:nvPr>
            <p:ph idx="1"/>
          </p:nvPr>
        </p:nvSpPr>
        <p:spPr>
          <a:xfrm>
            <a:off x="0" y="1285860"/>
            <a:ext cx="8686800" cy="5038740"/>
          </a:xfrm>
        </p:spPr>
        <p:txBody>
          <a:bodyPr/>
          <a:lstStyle/>
          <a:p>
            <a:pPr>
              <a:buNone/>
            </a:pPr>
            <a:r>
              <a:rPr lang="ru-RU" dirty="0" smtClean="0"/>
              <a:t>Красный цвет- « Я знаю!»</a:t>
            </a:r>
          </a:p>
          <a:p>
            <a:pPr>
              <a:buNone/>
            </a:pPr>
            <a:r>
              <a:rPr lang="ru-RU" dirty="0" smtClean="0"/>
              <a:t>(«Я понял!»), зеленый не знаю-</a:t>
            </a:r>
          </a:p>
          <a:p>
            <a:pPr>
              <a:buNone/>
            </a:pPr>
            <a:r>
              <a:rPr lang="ru-RU" dirty="0" smtClean="0"/>
              <a:t>(«Не понял!»).</a:t>
            </a:r>
            <a:endParaRPr lang="ru-RU" dirty="0"/>
          </a:p>
        </p:txBody>
      </p:sp>
    </p:spTree>
  </p:cSld>
  <p:clrMapOvr>
    <a:masterClrMapping/>
  </p:clrMapOvr>
  <p:transition>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285860"/>
          </a:xfrm>
        </p:spPr>
        <p:txBody>
          <a:bodyPr>
            <a:normAutofit fontScale="90000"/>
          </a:bodyPr>
          <a:lstStyle/>
          <a:p>
            <a:r>
              <a:rPr lang="ru-RU" dirty="0" smtClean="0"/>
              <a:t>Игра№9</a:t>
            </a:r>
            <a:br>
              <a:rPr lang="ru-RU" dirty="0" smtClean="0"/>
            </a:br>
            <a:r>
              <a:rPr lang="ru-RU" dirty="0" smtClean="0"/>
              <a:t>«Каждому своя делянка»</a:t>
            </a:r>
            <a:endParaRPr lang="ru-RU" dirty="0"/>
          </a:p>
        </p:txBody>
      </p:sp>
      <p:sp>
        <p:nvSpPr>
          <p:cNvPr id="3" name="Содержимое 2"/>
          <p:cNvSpPr>
            <a:spLocks noGrp="1"/>
          </p:cNvSpPr>
          <p:nvPr>
            <p:ph idx="1"/>
          </p:nvPr>
        </p:nvSpPr>
        <p:spPr>
          <a:xfrm>
            <a:off x="0" y="1357298"/>
            <a:ext cx="8686800" cy="4967302"/>
          </a:xfrm>
        </p:spPr>
        <p:txBody>
          <a:bodyPr/>
          <a:lstStyle/>
          <a:p>
            <a:pPr marL="514350" indent="-514350">
              <a:buAutoNum type="arabicPeriod"/>
            </a:pPr>
            <a:r>
              <a:rPr lang="ru-RU" dirty="0" smtClean="0"/>
              <a:t>Каждый ученик получает свой вариант контрольной.</a:t>
            </a:r>
          </a:p>
          <a:p>
            <a:pPr marL="514350" indent="-514350">
              <a:buAutoNum type="arabicPeriod"/>
            </a:pPr>
            <a:r>
              <a:rPr lang="ru-RU" dirty="0" smtClean="0"/>
              <a:t>Под контрольной работой, кол-во ошибок, а ученик должен их сам найти и исправить.</a:t>
            </a:r>
            <a:endParaRPr lang="ru-RU" dirty="0"/>
          </a:p>
        </p:txBody>
      </p:sp>
    </p:spTree>
  </p:cSld>
  <p:clrMapOvr>
    <a:masterClrMapping/>
  </p:clrMapOvr>
  <p:transition>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847088"/>
          </a:xfrm>
        </p:spPr>
        <p:txBody>
          <a:bodyPr/>
          <a:lstStyle/>
          <a:p>
            <a:r>
              <a:rPr lang="ru-RU" dirty="0" smtClean="0"/>
              <a:t>Игра№10</a:t>
            </a:r>
            <a:br>
              <a:rPr lang="ru-RU" dirty="0" smtClean="0"/>
            </a:br>
            <a:r>
              <a:rPr lang="ru-RU" dirty="0" smtClean="0"/>
              <a:t>«</a:t>
            </a:r>
            <a:r>
              <a:rPr lang="ru-RU" dirty="0" err="1" smtClean="0"/>
              <a:t>Да-нетка</a:t>
            </a:r>
            <a:r>
              <a:rPr lang="ru-RU" dirty="0" smtClean="0"/>
              <a:t>»</a:t>
            </a:r>
            <a:endParaRPr lang="ru-RU" dirty="0"/>
          </a:p>
        </p:txBody>
      </p:sp>
      <p:sp>
        <p:nvSpPr>
          <p:cNvPr id="3" name="Содержимое 2"/>
          <p:cNvSpPr>
            <a:spLocks noGrp="1"/>
          </p:cNvSpPr>
          <p:nvPr>
            <p:ph idx="1"/>
          </p:nvPr>
        </p:nvSpPr>
        <p:spPr>
          <a:xfrm>
            <a:off x="457200" y="1935480"/>
            <a:ext cx="8329642" cy="4279602"/>
          </a:xfrm>
        </p:spPr>
        <p:txBody>
          <a:bodyPr/>
          <a:lstStyle/>
          <a:p>
            <a:r>
              <a:rPr lang="ru-RU" dirty="0" smtClean="0"/>
              <a:t>Учитель показывает пример (предложение с выделенными частями речи или членами предложения и т. </a:t>
            </a:r>
            <a:r>
              <a:rPr lang="ru-RU" dirty="0" smtClean="0"/>
              <a:t>п</a:t>
            </a:r>
            <a:r>
              <a:rPr lang="ru-RU" dirty="0" smtClean="0"/>
              <a:t>.),а дети должны с помощью сигнальных карточек (зелёный и красный цвет ) показать, что они согласны  с выполненным заданием или нет. Можно использовать хлопки и другие действия.</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457200" y="7072338"/>
            <a:ext cx="6472254" cy="428628"/>
          </a:xfrm>
        </p:spPr>
        <p:txBody>
          <a:bodyPr>
            <a:normAutofit fontScale="90000"/>
          </a:bodyPr>
          <a:lstStyle/>
          <a:p>
            <a:endParaRPr lang="ru-RU" dirty="0"/>
          </a:p>
        </p:txBody>
      </p:sp>
      <p:sp>
        <p:nvSpPr>
          <p:cNvPr id="3" name="Содержимое 2"/>
          <p:cNvSpPr>
            <a:spLocks noGrp="1"/>
          </p:cNvSpPr>
          <p:nvPr>
            <p:ph idx="1"/>
          </p:nvPr>
        </p:nvSpPr>
        <p:spPr>
          <a:xfrm>
            <a:off x="0" y="0"/>
            <a:ext cx="9358346" cy="6858000"/>
          </a:xfrm>
        </p:spPr>
        <p:txBody>
          <a:bodyPr>
            <a:normAutofit fontScale="70000" lnSpcReduction="20000"/>
          </a:bodyPr>
          <a:lstStyle/>
          <a:p>
            <a:pPr>
              <a:buNone/>
            </a:pPr>
            <a:r>
              <a:rPr lang="ru-RU" sz="4000" dirty="0" smtClean="0"/>
              <a:t>  </a:t>
            </a:r>
            <a:r>
              <a:rPr lang="ru-RU" sz="8000" dirty="0" smtClean="0">
                <a:solidFill>
                  <a:srgbClr val="FF0000"/>
                </a:solidFill>
              </a:rPr>
              <a:t>Т       Р       И         З</a:t>
            </a:r>
          </a:p>
          <a:p>
            <a:pPr>
              <a:buNone/>
            </a:pPr>
            <a:r>
              <a:rPr lang="ru-RU" sz="6000" dirty="0" smtClean="0">
                <a:solidFill>
                  <a:srgbClr val="FF0000"/>
                </a:solidFill>
              </a:rPr>
              <a:t>   в          а            н             н </a:t>
            </a:r>
          </a:p>
          <a:p>
            <a:pPr>
              <a:buNone/>
            </a:pPr>
            <a:r>
              <a:rPr lang="ru-RU" sz="6000" dirty="0" smtClean="0">
                <a:solidFill>
                  <a:srgbClr val="FF0000"/>
                </a:solidFill>
              </a:rPr>
              <a:t>   о          з            т              а</a:t>
            </a:r>
          </a:p>
          <a:p>
            <a:pPr>
              <a:buNone/>
            </a:pPr>
            <a:r>
              <a:rPr lang="ru-RU" sz="6000" dirty="0" smtClean="0">
                <a:solidFill>
                  <a:srgbClr val="FF0000"/>
                </a:solidFill>
              </a:rPr>
              <a:t>   </a:t>
            </a:r>
            <a:r>
              <a:rPr lang="ru-RU" sz="6000" dirty="0" err="1" smtClean="0">
                <a:solidFill>
                  <a:srgbClr val="FF0000"/>
                </a:solidFill>
              </a:rPr>
              <a:t>р</a:t>
            </a:r>
            <a:r>
              <a:rPr lang="ru-RU" sz="6000" dirty="0" smtClean="0">
                <a:solidFill>
                  <a:srgbClr val="FF0000"/>
                </a:solidFill>
              </a:rPr>
              <a:t>          в            е             </a:t>
            </a:r>
            <a:r>
              <a:rPr lang="ru-RU" sz="6000" dirty="0" err="1" smtClean="0">
                <a:solidFill>
                  <a:srgbClr val="FF0000"/>
                </a:solidFill>
              </a:rPr>
              <a:t>н</a:t>
            </a:r>
            <a:endParaRPr lang="ru-RU" sz="6000" dirty="0" smtClean="0">
              <a:solidFill>
                <a:srgbClr val="FF0000"/>
              </a:solidFill>
            </a:endParaRPr>
          </a:p>
          <a:p>
            <a:pPr>
              <a:buNone/>
            </a:pPr>
            <a:r>
              <a:rPr lang="ru-RU" sz="6000" dirty="0" smtClean="0">
                <a:solidFill>
                  <a:srgbClr val="FF0000"/>
                </a:solidFill>
              </a:rPr>
              <a:t>   ч          и            </a:t>
            </a:r>
            <a:r>
              <a:rPr lang="ru-RU" sz="6000" dirty="0" err="1" smtClean="0">
                <a:solidFill>
                  <a:srgbClr val="FF0000"/>
                </a:solidFill>
              </a:rPr>
              <a:t>р</a:t>
            </a:r>
            <a:r>
              <a:rPr lang="ru-RU" sz="6000" dirty="0" smtClean="0">
                <a:solidFill>
                  <a:srgbClr val="FF0000"/>
                </a:solidFill>
              </a:rPr>
              <a:t>             </a:t>
            </a:r>
            <a:r>
              <a:rPr lang="ru-RU" sz="6000" dirty="0" err="1" smtClean="0">
                <a:solidFill>
                  <a:srgbClr val="FF0000"/>
                </a:solidFill>
              </a:rPr>
              <a:t>и</a:t>
            </a:r>
            <a:endParaRPr lang="ru-RU" sz="6000" dirty="0" smtClean="0">
              <a:solidFill>
                <a:srgbClr val="FF0000"/>
              </a:solidFill>
            </a:endParaRPr>
          </a:p>
          <a:p>
            <a:pPr>
              <a:buNone/>
            </a:pPr>
            <a:r>
              <a:rPr lang="ru-RU" sz="6000" dirty="0" smtClean="0">
                <a:solidFill>
                  <a:srgbClr val="FF0000"/>
                </a:solidFill>
              </a:rPr>
              <a:t>   е           т            е             я</a:t>
            </a:r>
          </a:p>
          <a:p>
            <a:pPr>
              <a:buNone/>
            </a:pPr>
            <a:r>
              <a:rPr lang="ru-RU" sz="6000" dirty="0" smtClean="0">
                <a:solidFill>
                  <a:srgbClr val="FF0000"/>
                </a:solidFill>
              </a:rPr>
              <a:t>   с           и            с              </a:t>
            </a:r>
          </a:p>
          <a:p>
            <a:pPr>
              <a:buNone/>
            </a:pPr>
            <a:r>
              <a:rPr lang="ru-RU" sz="6000" dirty="0" smtClean="0">
                <a:solidFill>
                  <a:srgbClr val="FF0000"/>
                </a:solidFill>
              </a:rPr>
              <a:t>   т           е  </a:t>
            </a:r>
          </a:p>
          <a:p>
            <a:pPr>
              <a:buNone/>
            </a:pPr>
            <a:r>
              <a:rPr lang="ru-RU" sz="6000" dirty="0" smtClean="0">
                <a:solidFill>
                  <a:srgbClr val="FF0000"/>
                </a:solidFill>
              </a:rPr>
              <a:t>   в       </a:t>
            </a:r>
          </a:p>
          <a:p>
            <a:pPr>
              <a:buNone/>
            </a:pPr>
            <a:r>
              <a:rPr lang="ru-RU" sz="6000" dirty="0" smtClean="0">
                <a:solidFill>
                  <a:srgbClr val="FF0000"/>
                </a:solidFill>
              </a:rPr>
              <a:t>   о</a:t>
            </a:r>
            <a:endParaRPr lang="ru-RU" sz="6000" dirty="0">
              <a:solidFill>
                <a:srgbClr val="FF0000"/>
              </a:solidFill>
            </a:endParaRPr>
          </a:p>
        </p:txBody>
      </p:sp>
    </p:spTree>
  </p:cSld>
  <p:clrMapOvr>
    <a:masterClrMapping/>
  </p:clrMapOvr>
  <p:transition>
    <p:whee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8686800" cy="1142984"/>
          </a:xfrm>
        </p:spPr>
        <p:txBody>
          <a:bodyPr/>
          <a:lstStyle/>
          <a:p>
            <a:r>
              <a:rPr lang="ru-RU" dirty="0" smtClean="0"/>
              <a:t>Задача: </a:t>
            </a:r>
            <a:endParaRPr lang="ru-RU" dirty="0"/>
          </a:p>
        </p:txBody>
      </p:sp>
      <p:sp>
        <p:nvSpPr>
          <p:cNvPr id="3" name="Содержимое 2"/>
          <p:cNvSpPr>
            <a:spLocks noGrp="1"/>
          </p:cNvSpPr>
          <p:nvPr>
            <p:ph idx="1"/>
          </p:nvPr>
        </p:nvSpPr>
        <p:spPr>
          <a:xfrm>
            <a:off x="2214546" y="500042"/>
            <a:ext cx="6715172" cy="5857916"/>
          </a:xfrm>
        </p:spPr>
        <p:txBody>
          <a:bodyPr>
            <a:noAutofit/>
          </a:bodyPr>
          <a:lstStyle/>
          <a:p>
            <a:pPr>
              <a:buNone/>
            </a:pPr>
            <a:r>
              <a:rPr lang="ru-RU" sz="4400" dirty="0" smtClean="0"/>
              <a:t>помочь детям увидеть многогранность </a:t>
            </a:r>
          </a:p>
          <a:p>
            <a:pPr>
              <a:buNone/>
            </a:pPr>
            <a:r>
              <a:rPr lang="ru-RU" sz="4400" dirty="0" smtClean="0"/>
              <a:t>окружающего мира, его противоречивость</a:t>
            </a:r>
          </a:p>
          <a:p>
            <a:pPr>
              <a:buNone/>
            </a:pPr>
            <a:r>
              <a:rPr lang="ru-RU" sz="4400" dirty="0" smtClean="0"/>
              <a:t>и закономерность.</a:t>
            </a:r>
            <a:endParaRPr lang="ru-RU" sz="4400" dirty="0"/>
          </a:p>
        </p:txBody>
      </p:sp>
    </p:spTree>
  </p:cSld>
  <p:clrMapOvr>
    <a:masterClrMapping/>
  </p:clrMapOvr>
  <p:transition>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472518" cy="1000132"/>
          </a:xfrm>
        </p:spPr>
        <p:txBody>
          <a:bodyPr/>
          <a:lstStyle/>
          <a:p>
            <a:r>
              <a:rPr lang="ru-RU" dirty="0" smtClean="0"/>
              <a:t>Цель:</a:t>
            </a:r>
            <a:endParaRPr lang="ru-RU" dirty="0"/>
          </a:p>
        </p:txBody>
      </p:sp>
      <p:sp>
        <p:nvSpPr>
          <p:cNvPr id="3" name="Содержимое 2"/>
          <p:cNvSpPr>
            <a:spLocks noGrp="1"/>
          </p:cNvSpPr>
          <p:nvPr>
            <p:ph idx="1"/>
          </p:nvPr>
        </p:nvSpPr>
        <p:spPr>
          <a:xfrm>
            <a:off x="1857356" y="642918"/>
            <a:ext cx="7143800" cy="5681682"/>
          </a:xfrm>
        </p:spPr>
        <p:txBody>
          <a:bodyPr/>
          <a:lstStyle/>
          <a:p>
            <a:pPr>
              <a:buNone/>
            </a:pPr>
            <a:r>
              <a:rPr lang="ru-RU" dirty="0" smtClean="0"/>
              <a:t>   </a:t>
            </a:r>
            <a:r>
              <a:rPr lang="ru-RU" sz="4400" dirty="0" smtClean="0"/>
              <a:t>формирование сильного мышления и воспитание творческой личности, подготовленной к решению сложных проблем в различных областях деятельности.</a:t>
            </a:r>
            <a:endParaRPr lang="ru-RU" sz="4400" dirty="0"/>
          </a:p>
        </p:txBody>
      </p:sp>
    </p:spTree>
  </p:cSld>
  <p:clrMapOvr>
    <a:masterClrMapping/>
  </p:clrMapOvr>
  <p:transition>
    <p:circl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endParaRPr lang="ru-RU" sz="3000" dirty="0" smtClean="0"/>
          </a:p>
          <a:p>
            <a:pPr>
              <a:buNone/>
            </a:pPr>
            <a:endParaRPr lang="ru-RU" sz="3000" dirty="0" smtClean="0"/>
          </a:p>
          <a:p>
            <a:pPr>
              <a:buNone/>
            </a:pPr>
            <a:endParaRPr lang="ru-RU" sz="3000" dirty="0" smtClean="0"/>
          </a:p>
          <a:p>
            <a:pPr>
              <a:buNone/>
            </a:pPr>
            <a:r>
              <a:rPr lang="ru-RU" sz="3000" dirty="0" smtClean="0"/>
              <a:t>организатор                               самореализация</a:t>
            </a:r>
          </a:p>
          <a:p>
            <a:pPr>
              <a:buNone/>
            </a:pPr>
            <a:r>
              <a:rPr lang="ru-RU" sz="3000" dirty="0" smtClean="0"/>
              <a:t>мыслидеятельности                 в творчестве </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u="sng"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a:p>
        </p:txBody>
      </p:sp>
      <p:sp>
        <p:nvSpPr>
          <p:cNvPr id="5" name="Блок-схема: альтернативный процесс 4"/>
          <p:cNvSpPr/>
          <p:nvPr/>
        </p:nvSpPr>
        <p:spPr>
          <a:xfrm>
            <a:off x="428596" y="571480"/>
            <a:ext cx="3714776" cy="17145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t>УЧИТЕЛЬ</a:t>
            </a:r>
            <a:endParaRPr lang="ru-RU" sz="4000" dirty="0"/>
          </a:p>
        </p:txBody>
      </p:sp>
      <p:sp>
        <p:nvSpPr>
          <p:cNvPr id="6" name="Блок-схема: альтернативный процесс 5"/>
          <p:cNvSpPr/>
          <p:nvPr/>
        </p:nvSpPr>
        <p:spPr>
          <a:xfrm>
            <a:off x="4857752" y="571480"/>
            <a:ext cx="3714776" cy="1714512"/>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4000" dirty="0" smtClean="0"/>
              <a:t>УЧЕНИК</a:t>
            </a:r>
            <a:endParaRPr lang="ru-RU" sz="4000" dirty="0"/>
          </a:p>
        </p:txBody>
      </p:sp>
      <p:sp>
        <p:nvSpPr>
          <p:cNvPr id="9" name="Стрелка вниз 8"/>
          <p:cNvSpPr/>
          <p:nvPr/>
        </p:nvSpPr>
        <p:spPr>
          <a:xfrm>
            <a:off x="1785918" y="2357430"/>
            <a:ext cx="357190"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трелка вниз 9"/>
          <p:cNvSpPr/>
          <p:nvPr/>
        </p:nvSpPr>
        <p:spPr>
          <a:xfrm>
            <a:off x="6500826" y="2428868"/>
            <a:ext cx="357190" cy="121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Игры на развитие творческого мышления.</a:t>
            </a:r>
            <a:endParaRPr lang="ru-RU" dirty="0"/>
          </a:p>
        </p:txBody>
      </p:sp>
      <p:sp>
        <p:nvSpPr>
          <p:cNvPr id="3" name="Содержимое 2"/>
          <p:cNvSpPr>
            <a:spLocks noGrp="1"/>
          </p:cNvSpPr>
          <p:nvPr>
            <p:ph idx="1"/>
          </p:nvPr>
        </p:nvSpPr>
        <p:spPr/>
        <p:txBody>
          <a:bodyPr/>
          <a:lstStyle/>
          <a:p>
            <a:endParaRPr lang="ru-RU" dirty="0"/>
          </a:p>
        </p:txBody>
      </p:sp>
      <p:sp>
        <p:nvSpPr>
          <p:cNvPr id="4" name="Улыбающееся лицо 3"/>
          <p:cNvSpPr/>
          <p:nvPr/>
        </p:nvSpPr>
        <p:spPr>
          <a:xfrm>
            <a:off x="1071538" y="2500306"/>
            <a:ext cx="2714644" cy="2643206"/>
          </a:xfrm>
          <a:prstGeom prst="smileyFac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srgbClr val="FF0000"/>
              </a:solidFill>
            </a:endParaRPr>
          </a:p>
        </p:txBody>
      </p:sp>
      <p:sp>
        <p:nvSpPr>
          <p:cNvPr id="5" name="Равнобедренный треугольник 4"/>
          <p:cNvSpPr/>
          <p:nvPr/>
        </p:nvSpPr>
        <p:spPr>
          <a:xfrm>
            <a:off x="5715008" y="2428868"/>
            <a:ext cx="2714644" cy="3786214"/>
          </a:xfrm>
          <a:prstGeom prst="triangle">
            <a:avLst/>
          </a:prstGeom>
          <a:blipFill>
            <a:blip r:embed="rId2" cstate="print"/>
            <a:tile tx="0" ty="0" sx="100000" sy="100000" flip="none" algn="tl"/>
          </a:bli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Облако 5"/>
          <p:cNvSpPr/>
          <p:nvPr/>
        </p:nvSpPr>
        <p:spPr>
          <a:xfrm rot="20449622">
            <a:off x="3975688" y="2912083"/>
            <a:ext cx="2857520" cy="2071702"/>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cut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5720" y="142852"/>
            <a:ext cx="8401080" cy="1000132"/>
          </a:xfrm>
        </p:spPr>
        <p:txBody>
          <a:bodyPr>
            <a:normAutofit fontScale="90000"/>
          </a:bodyPr>
          <a:lstStyle/>
          <a:p>
            <a:r>
              <a:rPr lang="ru-RU" dirty="0" smtClean="0"/>
              <a:t>Игра№1</a:t>
            </a:r>
            <a:br>
              <a:rPr lang="ru-RU" dirty="0" smtClean="0"/>
            </a:br>
            <a:r>
              <a:rPr lang="ru-RU" dirty="0" smtClean="0"/>
              <a:t>«Вопросы инопланетянина»</a:t>
            </a:r>
            <a:endParaRPr lang="ru-RU" dirty="0"/>
          </a:p>
        </p:txBody>
      </p:sp>
      <p:sp>
        <p:nvSpPr>
          <p:cNvPr id="3" name="Содержимое 2"/>
          <p:cNvSpPr>
            <a:spLocks noGrp="1"/>
          </p:cNvSpPr>
          <p:nvPr>
            <p:ph idx="1"/>
          </p:nvPr>
        </p:nvSpPr>
        <p:spPr>
          <a:xfrm>
            <a:off x="357158" y="1142984"/>
            <a:ext cx="8786842" cy="5715016"/>
          </a:xfrm>
        </p:spPr>
        <p:txBody>
          <a:bodyPr>
            <a:normAutofit fontScale="92500" lnSpcReduction="10000"/>
          </a:bodyPr>
          <a:lstStyle/>
          <a:p>
            <a:r>
              <a:rPr lang="ru-RU" dirty="0" smtClean="0"/>
              <a:t>«Инопланетянин» выбирает любой предмет в классе, сделанный руками человека, и должен поставить как можно больше вопросов, которые  мог бы задать, решив сделать  такой же предмет на своей планете. На поставленные им вопросы отвечают ученики класса по командам, образуемым по рядам или иному принципу(мальчики-девочки). Задача инопланетянина постараться поставить перед ними как можно больше таких вопросов, которые не задал бы землянин. Например, если предмет сделан из дерева, то инопланетянин, не зная что это такое, задает вопрос: « Что такое дерево?» (или что такое фанера, </a:t>
            </a:r>
            <a:r>
              <a:rPr lang="ru-RU" dirty="0" err="1" smtClean="0"/>
              <a:t>стекло,станок</a:t>
            </a:r>
            <a:r>
              <a:rPr lang="ru-RU" dirty="0" smtClean="0"/>
              <a:t>, буква и т.п.)</a:t>
            </a:r>
          </a:p>
          <a:p>
            <a:pPr>
              <a:buNone/>
            </a:pPr>
            <a:r>
              <a:rPr lang="ru-RU" dirty="0" smtClean="0"/>
              <a:t>    Кол-во вопросов и правильных, остроумных ответов фиксирует судейская команда. Выигрывает та команда, которая набрала большее кол-во очков. Игра развивает речь, мышление, находчивость. </a:t>
            </a:r>
            <a:endParaRPr lang="ru-RU"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14290"/>
            <a:ext cx="8686800" cy="1000132"/>
          </a:xfrm>
        </p:spPr>
        <p:txBody>
          <a:bodyPr>
            <a:normAutofit fontScale="90000"/>
          </a:bodyPr>
          <a:lstStyle/>
          <a:p>
            <a:r>
              <a:rPr lang="ru-RU" dirty="0" smtClean="0"/>
              <a:t>Игра№2 </a:t>
            </a:r>
            <a:br>
              <a:rPr lang="ru-RU" dirty="0" smtClean="0"/>
            </a:br>
            <a:r>
              <a:rPr lang="ru-RU" dirty="0" smtClean="0"/>
              <a:t>«Любопытный покупатель»</a:t>
            </a:r>
            <a:endParaRPr lang="ru-RU" dirty="0"/>
          </a:p>
        </p:txBody>
      </p:sp>
      <p:sp>
        <p:nvSpPr>
          <p:cNvPr id="3" name="Содержимое 2"/>
          <p:cNvSpPr>
            <a:spLocks noGrp="1"/>
          </p:cNvSpPr>
          <p:nvPr>
            <p:ph idx="1"/>
          </p:nvPr>
        </p:nvSpPr>
        <p:spPr>
          <a:xfrm>
            <a:off x="0" y="1285860"/>
            <a:ext cx="8686800" cy="5038740"/>
          </a:xfrm>
        </p:spPr>
        <p:txBody>
          <a:bodyPr/>
          <a:lstStyle/>
          <a:p>
            <a:r>
              <a:rPr lang="ru-RU" dirty="0" smtClean="0"/>
              <a:t>В магазин помещают игрушки, каждой из которых назначают цену в виде кол-ва вопросов, которые надо задать по поводу этой игрушки продавцу. Например, одна игрушка стоит 5 вопросов, другая-7 и пр.</a:t>
            </a:r>
          </a:p>
          <a:p>
            <a:pPr>
              <a:buNone/>
            </a:pPr>
            <a:r>
              <a:rPr lang="ru-RU" dirty="0" smtClean="0"/>
              <a:t>    На каждый вопрос </a:t>
            </a:r>
            <a:r>
              <a:rPr lang="ru-RU" dirty="0" smtClean="0"/>
              <a:t>отводится </a:t>
            </a:r>
            <a:r>
              <a:rPr lang="ru-RU" dirty="0" smtClean="0"/>
              <a:t>небольшое кол-во времени. </a:t>
            </a:r>
            <a:r>
              <a:rPr lang="ru-RU" dirty="0" err="1" smtClean="0"/>
              <a:t>Задача-научить</a:t>
            </a:r>
            <a:r>
              <a:rPr lang="ru-RU" dirty="0" smtClean="0"/>
              <a:t> быстро и четко ставить вопросы.</a:t>
            </a:r>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142852"/>
            <a:ext cx="8472518" cy="1143008"/>
          </a:xfrm>
        </p:spPr>
        <p:txBody>
          <a:bodyPr>
            <a:normAutofit fontScale="90000"/>
          </a:bodyPr>
          <a:lstStyle/>
          <a:p>
            <a:r>
              <a:rPr lang="ru-RU" dirty="0" smtClean="0"/>
              <a:t>Игра №3</a:t>
            </a:r>
            <a:br>
              <a:rPr lang="ru-RU" dirty="0" smtClean="0"/>
            </a:br>
            <a:r>
              <a:rPr lang="ru-RU" dirty="0" smtClean="0"/>
              <a:t>«Графические задания»</a:t>
            </a:r>
            <a:endParaRPr lang="ru-RU" dirty="0"/>
          </a:p>
        </p:txBody>
      </p:sp>
      <p:sp>
        <p:nvSpPr>
          <p:cNvPr id="3" name="Содержимое 2"/>
          <p:cNvSpPr>
            <a:spLocks noGrp="1"/>
          </p:cNvSpPr>
          <p:nvPr>
            <p:ph idx="1"/>
          </p:nvPr>
        </p:nvSpPr>
        <p:spPr>
          <a:xfrm>
            <a:off x="142844" y="1285860"/>
            <a:ext cx="8543956" cy="5038740"/>
          </a:xfrm>
        </p:spPr>
        <p:txBody>
          <a:bodyPr>
            <a:normAutofit lnSpcReduction="10000"/>
          </a:bodyPr>
          <a:lstStyle/>
          <a:p>
            <a:pPr>
              <a:buNone/>
            </a:pPr>
            <a:r>
              <a:rPr lang="ru-RU" dirty="0" smtClean="0"/>
              <a:t>Рисуночные  тесты служат средством диагностики и развития изображения и творчества. Основные из них- следующего типа.</a:t>
            </a:r>
          </a:p>
          <a:p>
            <a:pPr marL="514350" indent="-514350">
              <a:buAutoNum type="arabicPeriod"/>
            </a:pPr>
            <a:r>
              <a:rPr lang="ru-RU" dirty="0" smtClean="0"/>
              <a:t>Наполнение однородных фигур. Ученики рисуют 10-20 осмысленных предметов. Развивает творческое воображение, широту мышления.</a:t>
            </a:r>
          </a:p>
          <a:p>
            <a:pPr marL="514350" indent="-514350">
              <a:buAutoNum type="arabicPeriod"/>
            </a:pPr>
            <a:r>
              <a:rPr lang="ru-RU" dirty="0" smtClean="0"/>
              <a:t>Рисунок несуществующего животного с дальнейшими описаниями, где он живет, чем питается, как передвигается и пр.</a:t>
            </a:r>
          </a:p>
          <a:p>
            <a:pPr marL="514350" indent="-514350">
              <a:buAutoNum type="arabicPeriod"/>
            </a:pPr>
            <a:r>
              <a:rPr lang="ru-RU" dirty="0" smtClean="0"/>
              <a:t>Графическое изображение  пройденных понятий, правил, а также плохих и хороших качеств человека.</a:t>
            </a:r>
            <a:endParaRPr lang="ru-RU" dirty="0"/>
          </a:p>
        </p:txBody>
      </p:sp>
    </p:spTree>
  </p:cSld>
  <p:clrMapOvr>
    <a:masterClrMapping/>
  </p:clrMapOvr>
  <p:transition>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237</TotalTime>
  <Words>601</Words>
  <Application>Microsoft Office PowerPoint</Application>
  <PresentationFormat>Экран (4:3)</PresentationFormat>
  <Paragraphs>80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      Макеевская общеобразовательная школа 1-111 ступеней №4           </vt:lpstr>
      <vt:lpstr>Слайд 2</vt:lpstr>
      <vt:lpstr>Задача: </vt:lpstr>
      <vt:lpstr>Цель:</vt:lpstr>
      <vt:lpstr>Слайд 5</vt:lpstr>
      <vt:lpstr>Игры на развитие творческого мышления.</vt:lpstr>
      <vt:lpstr>Игра№1 «Вопросы инопланетянина»</vt:lpstr>
      <vt:lpstr>Игра№2  «Любопытный покупатель»</vt:lpstr>
      <vt:lpstr>Игра №3 «Графические задания»</vt:lpstr>
      <vt:lpstr>Игра№4 «Лови ошибку»</vt:lpstr>
      <vt:lpstr>Игра №5 «Отсроченная отгадка.</vt:lpstr>
      <vt:lpstr>Игра№6 «Подача домашнего задания»</vt:lpstr>
      <vt:lpstr>Игра№7 «Введите роль»</vt:lpstr>
      <vt:lpstr>Игра№8 «Светофор»</vt:lpstr>
      <vt:lpstr>Игра№9 «Каждому своя делянка»</vt:lpstr>
      <vt:lpstr>Игра№10 «Да-нетка»</vt:lpstr>
    </vt:vector>
  </TitlesOfParts>
  <Company>CtrlSoft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Макеевская общеобразовательная школа 1-111 ступеней №4           </dc:title>
  <dc:creator>Admin</dc:creator>
  <cp:lastModifiedBy>Admin</cp:lastModifiedBy>
  <cp:revision>23</cp:revision>
  <dcterms:created xsi:type="dcterms:W3CDTF">2012-02-18T13:36:56Z</dcterms:created>
  <dcterms:modified xsi:type="dcterms:W3CDTF">2012-02-19T09:03:57Z</dcterms:modified>
</cp:coreProperties>
</file>