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5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Программа реализации ценностно-ориентированного подхода к воспитанию обучающихся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214554"/>
            <a:ext cx="9144000" cy="464344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</a:t>
            </a:r>
          </a:p>
          <a:p>
            <a:pPr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</a:t>
            </a:r>
            <a:r>
              <a:rPr lang="ru-RU" sz="2400" b="1" dirty="0" smtClean="0">
                <a:solidFill>
                  <a:srgbClr val="0000FF"/>
                </a:solidFill>
              </a:rPr>
              <a:t>Подготовила </a:t>
            </a:r>
            <a:r>
              <a:rPr lang="ru-RU" sz="2400" b="1" dirty="0" smtClean="0">
                <a:solidFill>
                  <a:srgbClr val="0000FF"/>
                </a:solidFill>
              </a:rPr>
              <a:t>учитель начальных </a:t>
            </a:r>
            <a:r>
              <a:rPr lang="ru-RU" sz="2400" b="1" dirty="0" smtClean="0">
                <a:solidFill>
                  <a:srgbClr val="0000FF"/>
                </a:solidFill>
              </a:rPr>
              <a:t>классов СШ № 9, г. </a:t>
            </a:r>
            <a:r>
              <a:rPr lang="ru-RU" sz="2400" b="1" dirty="0" err="1" smtClean="0">
                <a:solidFill>
                  <a:srgbClr val="0000FF"/>
                </a:solidFill>
              </a:rPr>
              <a:t>Тараз</a:t>
            </a:r>
            <a:r>
              <a:rPr lang="ru-RU" sz="2400" b="1" dirty="0" smtClean="0">
                <a:solidFill>
                  <a:srgbClr val="0000FF"/>
                </a:solidFill>
              </a:rPr>
              <a:t>, педагог-исследователь</a:t>
            </a:r>
            <a:r>
              <a:rPr lang="ru-RU" sz="2400" b="1" dirty="0" smtClean="0">
                <a:solidFill>
                  <a:srgbClr val="0000FF"/>
                </a:solidFill>
              </a:rPr>
              <a:t>:             </a:t>
            </a:r>
            <a:r>
              <a:rPr lang="ru-RU" sz="2400" b="1" dirty="0" smtClean="0">
                <a:solidFill>
                  <a:srgbClr val="0000FF"/>
                </a:solidFill>
              </a:rPr>
              <a:t>                         ЗАБОТИНА </a:t>
            </a:r>
            <a:r>
              <a:rPr lang="ru-RU" sz="2400" b="1" dirty="0" smtClean="0">
                <a:solidFill>
                  <a:srgbClr val="0000FF"/>
                </a:solidFill>
              </a:rPr>
              <a:t>Н.В.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C:\Users\User\Desktop\88888888888888888888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28868"/>
            <a:ext cx="4572032" cy="329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Международный и отечественный опыт по повышению интереса к чтению.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  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   Важным элементом культуры чтения книг является воспитание гражданской позиции.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   Человек с правильной гражданской позицией – как активный член общества повышает мотивацию общества к чтению книг, влияет на формирование понятий «</a:t>
            </a:r>
            <a:r>
              <a:rPr lang="ru-RU" sz="2800" b="1" dirty="0" err="1" smtClean="0">
                <a:solidFill>
                  <a:srgbClr val="0000FF"/>
                </a:solidFill>
              </a:rPr>
              <a:t>книголюбивое</a:t>
            </a:r>
            <a:r>
              <a:rPr lang="ru-RU" sz="2800" b="1" dirty="0" smtClean="0">
                <a:solidFill>
                  <a:srgbClr val="0000FF"/>
                </a:solidFill>
              </a:rPr>
              <a:t> общество», «мыслящее общество».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6146" name="Picture 2" descr="C:\Users\User\Desktop\100000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786322"/>
            <a:ext cx="3214710" cy="1881666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5072066" y="6215082"/>
            <a:ext cx="1428760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Segoe Script" pitchFamily="34" charset="0"/>
              </a:rPr>
              <a:t>Тенденция потери интереса к чтению в последние годы - приводит к утрате особой роли, авторитета, статуса книги в обществе.</a:t>
            </a:r>
            <a:endParaRPr lang="ru-RU" sz="3200" b="1" i="1" u="sng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9144000" cy="45720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00FF"/>
                </a:solidFill>
              </a:rPr>
              <a:t>В мировой практике накоплен большой опыт по решению проблем учебного кризиса. Во многих странах проводятся различные мероприятия по защите обучения, его стимулированию.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C:\Users\User\Desktop\Флаг Фран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857760"/>
            <a:ext cx="2475736" cy="1635461"/>
          </a:xfrm>
          <a:prstGeom prst="rect">
            <a:avLst/>
          </a:prstGeom>
          <a:noFill/>
        </p:spPr>
      </p:pic>
      <p:pic>
        <p:nvPicPr>
          <p:cNvPr id="7171" name="Picture 3" descr="C:\Users\User\Desktop\Флаг Норвег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857760"/>
            <a:ext cx="2500330" cy="1643074"/>
          </a:xfrm>
          <a:prstGeom prst="rect">
            <a:avLst/>
          </a:prstGeom>
          <a:noFill/>
        </p:spPr>
      </p:pic>
      <p:pic>
        <p:nvPicPr>
          <p:cNvPr id="7173" name="Picture 5" descr="C:\Users\User\Desktop\Флаг Росс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857760"/>
            <a:ext cx="2500330" cy="1674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 мировой практике накоплен большой опыт по решению проблем учебного кризиса.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</a:t>
            </a:r>
            <a:r>
              <a:rPr lang="ru-RU" b="1" i="1" u="sng" dirty="0" smtClean="0">
                <a:solidFill>
                  <a:srgbClr val="0000FF"/>
                </a:solidFill>
                <a:latin typeface="Segoe Script" pitchFamily="34" charset="0"/>
              </a:rPr>
              <a:t>Например:  </a:t>
            </a:r>
          </a:p>
          <a:p>
            <a:pPr>
              <a:buNone/>
            </a:pPr>
            <a:r>
              <a:rPr lang="ru-RU" b="1" i="1" u="sng" dirty="0" smtClean="0">
                <a:solidFill>
                  <a:schemeClr val="bg1">
                    <a:lumMod val="85000"/>
                  </a:schemeClr>
                </a:solidFill>
                <a:latin typeface="Segoe Script" pitchFamily="34" charset="0"/>
              </a:rPr>
              <a:t>  </a:t>
            </a:r>
            <a:r>
              <a:rPr lang="ru-RU" b="1" i="1" u="sng" dirty="0" smtClean="0">
                <a:solidFill>
                  <a:srgbClr val="FF0000"/>
                </a:solidFill>
                <a:latin typeface="Segoe Script" pitchFamily="34" charset="0"/>
              </a:rPr>
              <a:t>в Норвегии </a:t>
            </a:r>
            <a:r>
              <a:rPr lang="ru-RU" b="1" dirty="0" smtClean="0">
                <a:solidFill>
                  <a:srgbClr val="0000FF"/>
                </a:solidFill>
              </a:rPr>
              <a:t>государство  поддерживает детское чтение разными способами и с учетом интересов всех участников процесса – детей, родителей, библиотек, писателей, издателей, специалистов по детскому чтению. Например, государство каждый год закупает новые книги у издательств и распределяет по библиотекам, общедоступным и школьным. Существует специальный совет, который эти книги выбирает. В него входят писатели, критики, представители библиотек, эксперты по детскому чтению.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Одна из кампаний последних лет – проведение конкурса «Выиграем борьбу за чтение». С 1989 г. во Франции проводится праздник чтения, который стал очень популярным.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929198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u="sng" dirty="0" smtClean="0">
                <a:solidFill>
                  <a:srgbClr val="0000FF"/>
                </a:solidFill>
                <a:latin typeface="Segoe Script" pitchFamily="34" charset="0"/>
              </a:rPr>
              <a:t>Например:</a:t>
            </a:r>
            <a:r>
              <a:rPr lang="ru-RU" b="1" i="1" u="sng" dirty="0" smtClean="0">
                <a:solidFill>
                  <a:schemeClr val="bg1">
                    <a:lumMod val="85000"/>
                  </a:schemeClr>
                </a:solidFill>
                <a:latin typeface="Segoe Script" pitchFamily="34" charset="0"/>
              </a:rPr>
              <a:t> </a:t>
            </a:r>
          </a:p>
          <a:p>
            <a:pPr>
              <a:buNone/>
            </a:pPr>
            <a:r>
              <a:rPr lang="ru-RU" b="1" i="1" u="sng" dirty="0" smtClean="0">
                <a:solidFill>
                  <a:schemeClr val="bg1">
                    <a:lumMod val="85000"/>
                  </a:schemeClr>
                </a:solidFill>
                <a:latin typeface="Segoe Script" pitchFamily="34" charset="0"/>
              </a:rPr>
              <a:t>  </a:t>
            </a:r>
            <a:r>
              <a:rPr lang="ru-RU" b="1" i="1" u="sng" dirty="0" smtClean="0">
                <a:solidFill>
                  <a:srgbClr val="FF0000"/>
                </a:solidFill>
                <a:latin typeface="Segoe Script" pitchFamily="34" charset="0"/>
              </a:rPr>
              <a:t>Во Франции </a:t>
            </a:r>
            <a:r>
              <a:rPr lang="ru-RU" sz="2800" b="1" dirty="0" smtClean="0">
                <a:solidFill>
                  <a:srgbClr val="0000FF"/>
                </a:solidFill>
              </a:rPr>
              <a:t>политика чтения осуществляется при координации усилий с органами местного самоуправления (областей, департаментов, городов). В каждой из 22 областей страны функционирует областное управление по делам культуры, в котором работает советник по вопросам книги и чтения. Для поддержки деятельности в области чтения на местах Министерство культуры заключает с местными органами управления соглашения о культурном развитии. 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Таким образом, определилась новая задача библиотек – выходить навстречу читателям. Такую библиотеку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во Франции </a:t>
            </a:r>
            <a:r>
              <a:rPr lang="ru-RU" sz="2800" b="1" dirty="0" smtClean="0">
                <a:solidFill>
                  <a:srgbClr val="FF0000"/>
                </a:solidFill>
              </a:rPr>
              <a:t>называют </a:t>
            </a:r>
            <a:r>
              <a:rPr lang="ru-RU" sz="2800" b="1" i="1" u="sng" dirty="0" smtClean="0">
                <a:solidFill>
                  <a:srgbClr val="FF0000"/>
                </a:solidFill>
                <a:latin typeface="Segoe Script" pitchFamily="34" charset="0"/>
              </a:rPr>
              <a:t>«Библиотека вне стен».</a:t>
            </a:r>
            <a:endParaRPr lang="ru-RU" sz="2800" b="1" i="1" u="sng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1) Чтение книг на улице для тех, кто хочет слушать. 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2) Чтение книг в поликлиниках для детей, ожидающих очереди у кабинетов врачей. 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3) В вагонах парижского метро расклеены плакаты с отрывками из произведений классических и современных авторов. 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4) Существуют специальная программа «Чтение на лето», где детям в виде игры предлагаются задания на лето, по результатам которых, победителю вручается приз. 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C:\Users\User\Desktop\Дружи с книг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143380"/>
            <a:ext cx="4429156" cy="2552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Проект </a:t>
            </a:r>
            <a:r>
              <a:rPr lang="ru-RU" sz="3200" b="1" u="sng" dirty="0" smtClean="0">
                <a:solidFill>
                  <a:srgbClr val="FF0000"/>
                </a:solidFill>
              </a:rPr>
              <a:t>«Читающая школа» </a:t>
            </a:r>
            <a:r>
              <a:rPr lang="ru-RU" sz="3200" b="1" dirty="0" smtClean="0">
                <a:solidFill>
                  <a:srgbClr val="FF0000"/>
                </a:solidFill>
              </a:rPr>
              <a:t>направлен на решение главной проблемы современного кризиса детского чтения – слабой учебной среды.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    В 2017 году вышел Указ Президента </a:t>
            </a:r>
            <a:r>
              <a:rPr lang="ru-RU" sz="2800" b="1" i="1" u="sng" dirty="0" smtClean="0">
                <a:solidFill>
                  <a:srgbClr val="FF0000"/>
                </a:solidFill>
                <a:latin typeface="Segoe Script" pitchFamily="34" charset="0"/>
              </a:rPr>
              <a:t>Российской Федерации </a:t>
            </a:r>
            <a:r>
              <a:rPr lang="ru-RU" sz="2800" b="1" dirty="0" smtClean="0">
                <a:solidFill>
                  <a:srgbClr val="0000FF"/>
                </a:solidFill>
              </a:rPr>
              <a:t>об объявлении Десятилетия детства, и Правительство Российской Федерации утвердило Концепцию программы поддержки детского и юношеского чтения в Российской Федерации. Цель данных документов - создание в России активной среды для творческого развития детей, для создания читающего детства. 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Как и во многих развитых странах мира, в Казахстане стараются противостоять негативным явлениям. Об этом свидетельствует Государственная поддержка чтения и государственная образовательная и культурная политика </a:t>
            </a:r>
            <a:r>
              <a:rPr lang="ru-RU" sz="2800" b="1" u="sng" dirty="0" smtClean="0">
                <a:solidFill>
                  <a:srgbClr val="FF0000"/>
                </a:solidFill>
              </a:rPr>
              <a:t>Республики Казахстан.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4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algn="just"/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 и поддержка культуры чтения, сохранение историко-культурного и духовного наследия, развитие бережного отношения к родному языку.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Повышение и поддержка читательского интереса к национальной литературе; привлечение государственных и общественных деятелей, ученых, других специалистов, имеющих отношение к чтению; привлечение потенциальных читателей; повышение интереса издательской организации к изданию книг казахстанских авторов; интеграция казахстанских авторов в мировой литературный процесс.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Флаг Казахастан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310345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 соответствии </a:t>
            </a:r>
            <a:r>
              <a:rPr lang="ru-RU" sz="2400" b="1" u="sng" dirty="0" smtClean="0">
                <a:solidFill>
                  <a:srgbClr val="0000FF"/>
                </a:solidFill>
              </a:rPr>
              <a:t>с поручением Главы государства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Касым-Жомарта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Токаева</a:t>
            </a:r>
            <a:r>
              <a:rPr lang="ru-RU" sz="2400" b="1" u="sng" dirty="0" smtClean="0">
                <a:solidFill>
                  <a:srgbClr val="FF0000"/>
                </a:solidFill>
              </a:rPr>
              <a:t>, </a:t>
            </a:r>
            <a:r>
              <a:rPr lang="ru-RU" sz="2400" b="1" dirty="0" smtClean="0">
                <a:solidFill>
                  <a:srgbClr val="0000FF"/>
                </a:solidFill>
              </a:rPr>
              <a:t>данным на заседании Национального совета общественного доверия, Министерство образования и науки утвердило проект «Читающая школа». В рамках проекта в регионах страны реализуется множество мероприятий.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0242" name="Picture 2" descr="C:\Users\User\Desktop\Тока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Примеры из практики регионов: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Segoe Script" pitchFamily="34" charset="0"/>
              </a:rPr>
              <a:t>Акции: </a:t>
            </a:r>
            <a:r>
              <a:rPr lang="ru-RU" sz="2400" b="1" dirty="0" smtClean="0">
                <a:solidFill>
                  <a:srgbClr val="0000FF"/>
                </a:solidFill>
              </a:rPr>
              <a:t>«Читающее поколение Казахстана – 2021»; «</a:t>
            </a:r>
            <a:r>
              <a:rPr lang="ru-RU" sz="2400" b="1" dirty="0" err="1" smtClean="0">
                <a:solidFill>
                  <a:srgbClr val="0000FF"/>
                </a:solidFill>
              </a:rPr>
              <a:t>Бабалар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Үні</a:t>
            </a:r>
            <a:r>
              <a:rPr lang="ru-RU" sz="2400" b="1" dirty="0" smtClean="0">
                <a:solidFill>
                  <a:srgbClr val="0000FF"/>
                </a:solidFill>
              </a:rPr>
              <a:t>»; «Читающий юноша», «Читаем книги вместе!», «Читаем книги вместе!»; 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  <a:latin typeface="Segoe Script" pitchFamily="34" charset="0"/>
              </a:rPr>
              <a:t>Проекты: </a:t>
            </a:r>
            <a:r>
              <a:rPr lang="ru-RU" sz="2400" b="1" dirty="0" smtClean="0">
                <a:solidFill>
                  <a:srgbClr val="0000FF"/>
                </a:solidFill>
              </a:rPr>
              <a:t>«Весёлая пауза»; «Время наставника», «Дневник </a:t>
            </a:r>
            <a:r>
              <a:rPr lang="ru-RU" sz="2400" b="1" dirty="0" err="1" smtClean="0">
                <a:solidFill>
                  <a:srgbClr val="0000FF"/>
                </a:solidFill>
              </a:rPr>
              <a:t>Жас</a:t>
            </a:r>
            <a:r>
              <a:rPr lang="ru-RU" sz="2400" b="1" dirty="0" smtClean="0">
                <a:solidFill>
                  <a:srgbClr val="0000FF"/>
                </a:solidFill>
              </a:rPr>
              <a:t> Улана», «В</a:t>
            </a:r>
            <a:r>
              <a:rPr lang="en-US" sz="2400" b="1" dirty="0" err="1" smtClean="0">
                <a:solidFill>
                  <a:srgbClr val="0000FF"/>
                </a:solidFill>
              </a:rPr>
              <a:t>ook</a:t>
            </a:r>
            <a:r>
              <a:rPr lang="ru-RU" sz="2400" b="1" dirty="0" smtClean="0">
                <a:solidFill>
                  <a:srgbClr val="0000FF"/>
                </a:solidFill>
              </a:rPr>
              <a:t>с</a:t>
            </a:r>
            <a:r>
              <a:rPr lang="en-US" sz="2400" b="1" dirty="0" err="1" smtClean="0">
                <a:solidFill>
                  <a:srgbClr val="0000FF"/>
                </a:solidFill>
              </a:rPr>
              <a:t>rossing</a:t>
            </a:r>
            <a:r>
              <a:rPr lang="en-US" sz="2400" b="1" dirty="0" smtClean="0">
                <a:solidFill>
                  <a:srgbClr val="0000FF"/>
                </a:solidFill>
              </a:rPr>
              <a:t>»</a:t>
            </a:r>
            <a:r>
              <a:rPr lang="ru-RU" sz="2400" b="1" dirty="0" smtClean="0">
                <a:solidFill>
                  <a:srgbClr val="0000FF"/>
                </a:solidFill>
              </a:rPr>
              <a:t>;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  <a:latin typeface="Segoe Script" pitchFamily="34" charset="0"/>
              </a:rPr>
              <a:t> Поэтический марафон;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  <a:latin typeface="Segoe Script" pitchFamily="34" charset="0"/>
              </a:rPr>
              <a:t>Литературная игра: </a:t>
            </a:r>
            <a:r>
              <a:rPr lang="ru-RU" sz="2400" b="1" dirty="0" smtClean="0">
                <a:solidFill>
                  <a:srgbClr val="0000FF"/>
                </a:solidFill>
              </a:rPr>
              <a:t>«Литературный аукцион»;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  <a:latin typeface="Segoe Script" pitchFamily="34" charset="0"/>
              </a:rPr>
              <a:t>Читательский бенефис; </a:t>
            </a:r>
          </a:p>
          <a:p>
            <a:r>
              <a:rPr lang="ru-RU" sz="2400" b="1" i="1" u="sng" dirty="0" err="1" smtClean="0">
                <a:solidFill>
                  <a:srgbClr val="FF0000"/>
                </a:solidFill>
                <a:latin typeface="Segoe Script" pitchFamily="34" charset="0"/>
              </a:rPr>
              <a:t>Флешбук</a:t>
            </a:r>
            <a:r>
              <a:rPr lang="ru-RU" sz="2400" b="1" i="1" u="sng" dirty="0" smtClean="0">
                <a:solidFill>
                  <a:srgbClr val="FF0000"/>
                </a:solidFill>
                <a:latin typeface="Segoe Script" pitchFamily="34" charset="0"/>
              </a:rPr>
              <a:t>;</a:t>
            </a:r>
          </a:p>
          <a:p>
            <a:r>
              <a:rPr lang="ru-RU" sz="2400" b="1" u="sng" dirty="0" smtClean="0">
                <a:solidFill>
                  <a:srgbClr val="0000FF"/>
                </a:solidFill>
              </a:rPr>
              <a:t>среди учителей </a:t>
            </a:r>
            <a:r>
              <a:rPr lang="ru-RU" sz="2400" b="1" dirty="0" smtClean="0">
                <a:solidFill>
                  <a:srgbClr val="0000FF"/>
                </a:solidFill>
              </a:rPr>
              <a:t>организуется «20 минутное чтение книги»; 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  <a:latin typeface="Segoe Script" pitchFamily="34" charset="0"/>
              </a:rPr>
              <a:t>Клуб</a:t>
            </a:r>
            <a:r>
              <a:rPr lang="ru-RU" sz="2400" i="1" dirty="0" smtClean="0">
                <a:solidFill>
                  <a:srgbClr val="FF0000"/>
                </a:solidFill>
              </a:rPr>
              <a:t> : </a:t>
            </a:r>
            <a:r>
              <a:rPr lang="ru-RU" sz="2400" b="1" dirty="0" smtClean="0">
                <a:solidFill>
                  <a:srgbClr val="0000FF"/>
                </a:solidFill>
              </a:rPr>
              <a:t>«Читающие учителя»;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  <a:latin typeface="Segoe Script" pitchFamily="34" charset="0"/>
              </a:rPr>
              <a:t>Конкурс: </a:t>
            </a:r>
            <a:r>
              <a:rPr lang="ru-RU" sz="2400" b="1" dirty="0" smtClean="0">
                <a:solidFill>
                  <a:srgbClr val="0000FF"/>
                </a:solidFill>
              </a:rPr>
              <a:t>«Читающая семья»; 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  <a:latin typeface="Segoe Script" pitchFamily="34" charset="0"/>
              </a:rPr>
              <a:t>Игры-викторины: </a:t>
            </a:r>
            <a:r>
              <a:rPr lang="ru-RU" sz="2400" b="1" dirty="0" smtClean="0">
                <a:solidFill>
                  <a:srgbClr val="0000FF"/>
                </a:solidFill>
              </a:rPr>
              <a:t>«Одна семья ‒ одна книга» и многие другие.</a:t>
            </a:r>
            <a:endParaRPr lang="ru-RU" sz="2400" b="1" i="1" u="sng" dirty="0">
              <a:solidFill>
                <a:srgbClr val="0000FF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  <a:latin typeface="Segoe Script" pitchFamily="34" charset="0"/>
              </a:rPr>
              <a:t>В </a:t>
            </a:r>
            <a:r>
              <a:rPr lang="ru-RU" b="1" i="1" u="sng" dirty="0" err="1" smtClean="0">
                <a:solidFill>
                  <a:srgbClr val="FF0000"/>
                </a:solidFill>
                <a:latin typeface="Segoe Script" pitchFamily="34" charset="0"/>
              </a:rPr>
              <a:t>Жамбылской</a:t>
            </a:r>
            <a:r>
              <a:rPr lang="ru-RU" b="1" i="1" u="sng" dirty="0" smtClean="0">
                <a:solidFill>
                  <a:srgbClr val="FF0000"/>
                </a:solidFill>
                <a:latin typeface="Segoe Script" pitchFamily="34" charset="0"/>
              </a:rPr>
              <a:t> области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err="1" smtClean="0">
                <a:solidFill>
                  <a:srgbClr val="FF0000"/>
                </a:solidFill>
              </a:rPr>
              <a:t>нлайн-конкурс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r>
              <a:rPr lang="ru-RU" sz="3200" b="1" dirty="0" smtClean="0">
                <a:solidFill>
                  <a:srgbClr val="0000FF"/>
                </a:solidFill>
              </a:rPr>
              <a:t> «Лучшая Читающая школа» проводится по четырем номинациям: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 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</a:t>
            </a: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Видеоролик или презентация: </a:t>
            </a:r>
            <a:r>
              <a:rPr lang="ru-RU" sz="2400" b="1" i="1" dirty="0" smtClean="0">
                <a:solidFill>
                  <a:srgbClr val="0000FF"/>
                </a:solidFill>
                <a:latin typeface="Segoe Script" pitchFamily="34" charset="0"/>
              </a:rPr>
              <a:t>«Моя любимая книга»;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Самопрезентация</a:t>
            </a:r>
            <a:r>
              <a:rPr lang="ru-RU" sz="2400" b="1" dirty="0" smtClean="0">
                <a:solidFill>
                  <a:srgbClr val="FF0000"/>
                </a:solidFill>
              </a:rPr>
              <a:t> читателя;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Выразительное чтение наизусть произведений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  <a:r>
              <a:rPr lang="ru-RU" sz="2400" b="1" i="1" dirty="0" smtClean="0">
                <a:solidFill>
                  <a:srgbClr val="0000FF"/>
                </a:solidFill>
                <a:latin typeface="Segoe Script" pitchFamily="34" charset="0"/>
              </a:rPr>
              <a:t>М. </a:t>
            </a:r>
            <a:r>
              <a:rPr lang="ru-RU" sz="2400" b="1" i="1" dirty="0" err="1" smtClean="0">
                <a:solidFill>
                  <a:srgbClr val="0000FF"/>
                </a:solidFill>
                <a:latin typeface="Segoe Script" pitchFamily="34" charset="0"/>
              </a:rPr>
              <a:t>Макатаева</a:t>
            </a:r>
            <a:r>
              <a:rPr lang="ru-RU" sz="2400" b="1" i="1" dirty="0" smtClean="0">
                <a:solidFill>
                  <a:srgbClr val="0000FF"/>
                </a:solidFill>
                <a:latin typeface="Segoe Script" pitchFamily="34" charset="0"/>
              </a:rPr>
              <a:t> к 90- летнему юбилею поэта;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Найти скрытые пословицы и поговорки: </a:t>
            </a:r>
            <a:r>
              <a:rPr lang="ru-RU" sz="2400" b="1" i="1" dirty="0" err="1" smtClean="0">
                <a:solidFill>
                  <a:srgbClr val="0000FF"/>
                </a:solidFill>
                <a:latin typeface="Segoe Script" pitchFamily="34" charset="0"/>
              </a:rPr>
              <a:t>«Сөз маржанын</a:t>
            </a:r>
            <a:r>
              <a:rPr lang="ru-RU" sz="2400" b="1" i="1" dirty="0" smtClean="0">
                <a:solidFill>
                  <a:srgbClr val="0000FF"/>
                </a:solidFill>
                <a:latin typeface="Segoe Script" pitchFamily="34" charset="0"/>
              </a:rPr>
              <a:t> </a:t>
            </a:r>
            <a:r>
              <a:rPr lang="ru-RU" sz="2400" b="1" i="1" dirty="0" err="1" smtClean="0">
                <a:solidFill>
                  <a:srgbClr val="0000FF"/>
                </a:solidFill>
                <a:latin typeface="Segoe Script" pitchFamily="34" charset="0"/>
              </a:rPr>
              <a:t>терейік</a:t>
            </a:r>
            <a:r>
              <a:rPr lang="ru-RU" sz="2400" b="1" i="1" dirty="0" smtClean="0">
                <a:solidFill>
                  <a:srgbClr val="0000FF"/>
                </a:solidFill>
                <a:latin typeface="Segoe Script" pitchFamily="34" charset="0"/>
              </a:rPr>
              <a:t>...»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1266" name="Picture 2" descr="C:\Users\User\Desktop\Жамбылская облас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928802"/>
            <a:ext cx="307183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</a:rPr>
              <a:t>В программе реализации ценностно-ориентированного подхода в воспитании обучающихся </a:t>
            </a:r>
            <a:r>
              <a:rPr lang="ru-RU" sz="3100" b="1" dirty="0" smtClean="0">
                <a:solidFill>
                  <a:srgbClr val="FF0000"/>
                </a:solidFill>
              </a:rPr>
              <a:t>разработано и представлено 10 методических проектов.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/>
            <a:endParaRPr lang="ru-RU" sz="2400" b="1" dirty="0" smtClean="0">
              <a:solidFill>
                <a:srgbClr val="0000FF"/>
              </a:solidFill>
            </a:endParaRPr>
          </a:p>
          <a:p>
            <a:pPr algn="just"/>
            <a:endParaRPr lang="ru-RU" sz="2400" b="1" dirty="0" smtClean="0">
              <a:solidFill>
                <a:srgbClr val="0000FF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</a:rPr>
              <a:t>Содержание программы направлено на оказание методической помощи в организации воспитательного процесса в школе. </a:t>
            </a:r>
          </a:p>
          <a:p>
            <a:pPr algn="just"/>
            <a:endParaRPr lang="ru-RU" sz="2400" b="1" dirty="0" smtClean="0">
              <a:solidFill>
                <a:srgbClr val="0000FF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</a:rPr>
              <a:t>Программа предназначена для заместителей директоров школ по воспитательной работе, социальных педагогов, психологов, классных руководителей, методистов, учителей-предметников общеобразовательных школ, специалистов организаций дополнительного образования, общественных организаций, работающих в сотрудничестве с семьей.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2.  Обзор международных исследований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по читательской грамотности.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78632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Изменения в мировой экономике ХХІ века, вызвавшие необходимость адаптации к конкурентной экономической среде, усугубили проблемы качества образования, так как «образовательный интеллект» населения считается важнейшим стратегическим ресурсом государства.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Социально-экономические изменения в обществе установили новые параметры обучения и воспитания подрастающего поколения, потребовали кардинального пересмотра целей образования, результатов, традиционных методов обучения, систем оценки достигнутых результатов.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Одним из уровней представления образовательных результатов является функциональная грамотность.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Понятие </a:t>
            </a:r>
            <a:r>
              <a:rPr lang="ru-RU" sz="2400" b="1" u="sng" dirty="0" smtClean="0">
                <a:solidFill>
                  <a:srgbClr val="FF0000"/>
                </a:solidFill>
                <a:latin typeface="Segoe Script" pitchFamily="34" charset="0"/>
              </a:rPr>
              <a:t>«Функциональная грамотность» </a:t>
            </a:r>
            <a:r>
              <a:rPr lang="ru-RU" sz="2400" b="1" dirty="0" smtClean="0">
                <a:solidFill>
                  <a:srgbClr val="0000FF"/>
                </a:solidFill>
              </a:rPr>
              <a:t>впервые появилось в конце 60-х годов прошлого века в документах Организации Объединенных Наций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по образованию, науке и культуре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United Nations Educational, Scientific and Cultural </a:t>
            </a:r>
            <a:r>
              <a:rPr lang="en-US" sz="2400" b="1" dirty="0" err="1" smtClean="0">
                <a:solidFill>
                  <a:srgbClr val="0000FF"/>
                </a:solidFill>
              </a:rPr>
              <a:t>Organizationс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</a:rPr>
              <a:t>далее</a:t>
            </a:r>
            <a:r>
              <a:rPr lang="en-US" sz="2400" b="1" dirty="0" smtClean="0">
                <a:solidFill>
                  <a:srgbClr val="0000FF"/>
                </a:solidFill>
              </a:rPr>
              <a:t> – UNESCO)</a:t>
            </a:r>
            <a:r>
              <a:rPr lang="ru-RU" sz="2400" b="1" dirty="0" smtClean="0">
                <a:solidFill>
                  <a:srgbClr val="0000FF"/>
                </a:solidFill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50057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ЮНЕСКО определяет функциональную грамотность как «оцениваемые навыки чтения, письма и математики, используемые в различных областях социальной жизни, а также влияющие на адаптацию личности к обществу».</a:t>
            </a:r>
          </a:p>
          <a:p>
            <a:pPr algn="just">
              <a:buNone/>
            </a:pP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2290" name="Picture 2" descr="C:\Users\User\Desktop\ЮНЕС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00504"/>
            <a:ext cx="6429420" cy="2544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Для оценки грамотности чтения используются художественная литература, научно-популярные тексты, официальные документы, сведения об общественно значимых ситуациях, таблицы, графики, диаграммы и карты, то есть материалы, представленные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в различных форматах.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92919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Существуют международные исследования </a:t>
            </a:r>
            <a:r>
              <a:rPr lang="en-US" sz="2400" b="1" dirty="0" err="1" smtClean="0">
                <a:solidFill>
                  <a:srgbClr val="0000FF"/>
                </a:solidFill>
              </a:rPr>
              <a:t>Programme</a:t>
            </a:r>
            <a:r>
              <a:rPr lang="en-US" sz="2400" b="1" dirty="0" smtClean="0">
                <a:solidFill>
                  <a:srgbClr val="0000FF"/>
                </a:solidFill>
              </a:rPr>
              <a:t> for International Student Assessment (</a:t>
            </a:r>
            <a:r>
              <a:rPr lang="ru-RU" sz="2400" b="1" dirty="0" smtClean="0">
                <a:solidFill>
                  <a:srgbClr val="0000FF"/>
                </a:solidFill>
              </a:rPr>
              <a:t>далее – </a:t>
            </a:r>
            <a:r>
              <a:rPr lang="en-US" sz="2400" b="1" dirty="0" smtClean="0">
                <a:solidFill>
                  <a:srgbClr val="0000FF"/>
                </a:solidFill>
              </a:rPr>
              <a:t>PISA), Trends in </a:t>
            </a:r>
            <a:r>
              <a:rPr lang="en-US" sz="2400" b="1" dirty="0" err="1" smtClean="0">
                <a:solidFill>
                  <a:srgbClr val="0000FF"/>
                </a:solidFill>
              </a:rPr>
              <a:t>athematics</a:t>
            </a:r>
            <a:r>
              <a:rPr lang="en-US" sz="2400" b="1" dirty="0" smtClean="0">
                <a:solidFill>
                  <a:srgbClr val="0000FF"/>
                </a:solidFill>
              </a:rPr>
              <a:t> and Science Study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</a:rPr>
              <a:t>далее – </a:t>
            </a:r>
            <a:r>
              <a:rPr lang="en-US" sz="2400" b="1" u="sng" dirty="0" smtClean="0">
                <a:solidFill>
                  <a:srgbClr val="FF0000"/>
                </a:solidFill>
              </a:rPr>
              <a:t>TIMSS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ru-RU" sz="2400" b="1" dirty="0" smtClean="0">
                <a:solidFill>
                  <a:srgbClr val="0000FF"/>
                </a:solidFill>
              </a:rPr>
              <a:t>, направленные на оценку функциональной грамотности школьников.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Читательская грамотность – способность понимать письменные тексты, использовать их содержание для достижения своей цели, развивать знания и возможности для активного участия в жизни общества.</a:t>
            </a:r>
          </a:p>
        </p:txBody>
      </p:sp>
      <p:pic>
        <p:nvPicPr>
          <p:cNvPr id="16386" name="Picture 2" descr="C:\Users\User\Desktop\ТИМ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643446"/>
            <a:ext cx="185738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  <a:latin typeface="Segoe Script" pitchFamily="34" charset="0"/>
              </a:rPr>
              <a:t>Проект:</a:t>
            </a:r>
            <a:endParaRPr lang="ru-RU" b="1" i="1" u="sng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Международные эксперты полагают, что основа успешности дальнейшего обучения обучающихся закладывается в начальной школе. 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1" name="Picture 2" descr="C:\Users\User\Desktop\ПИРЛС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857364"/>
            <a:ext cx="371477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chemeClr val="bg1">
                    <a:lumMod val="85000"/>
                  </a:schemeClr>
                </a:solidFill>
                <a:latin typeface="Segoe Script" pitchFamily="34" charset="0"/>
              </a:rPr>
              <a:t>     </a:t>
            </a:r>
            <a:r>
              <a:rPr lang="ru-RU" sz="4000" b="1" i="1" u="sng" dirty="0" smtClean="0">
                <a:solidFill>
                  <a:srgbClr val="FF0000"/>
                </a:solidFill>
                <a:latin typeface="Segoe Script" pitchFamily="34" charset="0"/>
              </a:rPr>
              <a:t>Проект: </a:t>
            </a:r>
            <a:r>
              <a:rPr lang="ru-RU" sz="4000" b="1" u="sng" dirty="0" smtClean="0">
                <a:solidFill>
                  <a:srgbClr val="FF0000"/>
                </a:solidFill>
              </a:rPr>
              <a:t>PIRLS.</a:t>
            </a:r>
            <a:endParaRPr lang="ru-RU" sz="4000" b="1" i="1" u="sng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     Еще один вид международного исследования по оценке читательской грамотности - </a:t>
            </a:r>
            <a:r>
              <a:rPr lang="ru-RU" sz="2000" b="1" u="sng" dirty="0" smtClean="0">
                <a:solidFill>
                  <a:srgbClr val="FF0000"/>
                </a:solidFill>
              </a:rPr>
              <a:t>проект PIRLS </a:t>
            </a:r>
            <a:r>
              <a:rPr lang="ru-RU" sz="2000" b="1" dirty="0" smtClean="0">
                <a:solidFill>
                  <a:srgbClr val="0000FF"/>
                </a:solidFill>
              </a:rPr>
              <a:t>- проверяет, как учатся и понимают школьники. В исследовании принимают участие дети, окончившие начальную школу, то есть </a:t>
            </a:r>
            <a:r>
              <a:rPr lang="ru-RU" sz="2000" b="1" dirty="0" smtClean="0">
                <a:solidFill>
                  <a:srgbClr val="FF0000"/>
                </a:solidFill>
              </a:rPr>
              <a:t>обучающиеся 4-х классов </a:t>
            </a:r>
            <a:r>
              <a:rPr lang="ru-RU" sz="2000" b="1" dirty="0" smtClean="0">
                <a:solidFill>
                  <a:srgbClr val="0000FF"/>
                </a:solidFill>
              </a:rPr>
              <a:t>нашей страны. Считается, что именно в это время у обучающихся лучше формируются навыки чтения текста и работы с текстом, а также являются базой обучения в основной средней и средней школе в целом. </a:t>
            </a:r>
          </a:p>
          <a:p>
            <a:pPr algn="just">
              <a:buNone/>
            </a:pPr>
            <a:r>
              <a:rPr lang="ru-RU" sz="2000" b="1" u="sng" dirty="0" smtClean="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ru-RU" sz="2000" b="1" u="sng" dirty="0" smtClean="0">
                <a:solidFill>
                  <a:srgbClr val="FF0000"/>
                </a:solidFill>
              </a:rPr>
              <a:t>Исследование PIRLS </a:t>
            </a:r>
            <a:r>
              <a:rPr lang="ru-RU" sz="2000" b="1" dirty="0" smtClean="0">
                <a:solidFill>
                  <a:srgbClr val="0000FF"/>
                </a:solidFill>
              </a:rPr>
              <a:t>проводится один раз в пять лет. В исследовании оцениваются два вида чтения, которые чаще других используются учащимися во время учебных занятий и вне школы: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     - чтение с целью приобретения читательского литературного опыта;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     - чтение с целью освоения и использования информации.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     Для проверки двух вышеперечисленных видов читательской грамотности обучающимся выдаются два текста из научно-популярных (информационных) и художественных произведений</a:t>
            </a:r>
          </a:p>
          <a:p>
            <a:pPr algn="just"/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Segoe Script" pitchFamily="34" charset="0"/>
              </a:rPr>
              <a:t>P I R L S</a:t>
            </a:r>
            <a:r>
              <a:rPr lang="ru-RU" sz="8000" b="1" dirty="0" smtClean="0">
                <a:solidFill>
                  <a:srgbClr val="C00000"/>
                </a:solidFill>
                <a:latin typeface="Segoe Script" pitchFamily="34" charset="0"/>
              </a:rPr>
              <a:t>:</a:t>
            </a:r>
            <a:endParaRPr lang="ru-RU" sz="8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pic>
        <p:nvPicPr>
          <p:cNvPr id="15362" name="Picture 2" descr="C:\Users\User\Desktop\Основные изменения в ПИРЛ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59"/>
            <a:ext cx="9144000" cy="55721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3.  Методические рекомендации по реализации проекта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«Читающая школа».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     Чтобы вызвать у детей интерес к чтению книг необходимо соблюдать методические принципы отбора книг, рекомендуемых детям.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           Во-первых, при отборе книг нужно руководствоваться воспитательными целями.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           Во-вторых, необходимо жанровое и тематическое разнообразие: проза и стихи; художественная и научно-популярная литература; книги о сегодняшнем дне и о прошедшем; произведения писателей-классиков и современных авторов; фольклор – сказки, загадки; книга и журнал, газета, произведения казахстанских, русских и других авторов и переводы.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           В-третьих, нужно учитывать возрастные особенности детей, принцип доступности. Знакомство с книгой и чтением начинается с дошкольного возраста.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Новогодняя коллекция книг от издательства «РОСМЭН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714884"/>
            <a:ext cx="1681161" cy="19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бложка детской книги картинки: Красивая обложка детской книги | Ridero.Ru  — pcvector.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714884"/>
            <a:ext cx="1571636" cy="1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нига &amp;quot;Приключения Незнайки и его друзей. Остров Незнайки&amp;quot; Носов Н Н -  купить книгу в интернет-магазине «Москва» ISBN: 978-5-389-18546-3, 105293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714884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Малыш и Карлсон (в 3 книгах). А Линдгрен, цена 428 грн. - Prom.ua  (ID#1212280874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643446"/>
            <a:ext cx="182403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1462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Художественная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литературы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для детей: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14620"/>
            <a:ext cx="9144000" cy="414338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Четвертый принцип отбора книг для детей – принцип индивидуального интереса, самостоятельности учащегося в выборе книги.     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  Пятый принцип: детям нужно рекомендовать только подлинно художественные, образцовые книги, отличающиеся высокими художественными достоинствами.  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Книга &amp;quot;Самые лучшие русские народные сказки&amp;quot; - купить книгу в  интернет-магазине «Москва» ISBN: 978-5-04-110447-4, 10480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14290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ллюстрированное издание: 2730 книг - скачать в fb2, txt на андроид или  читать онлай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71480"/>
            <a:ext cx="169544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етские книги на все времена: выбор редакции | Высоцкая Lif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714884"/>
            <a:ext cx="1785950" cy="197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Роль </a:t>
            </a:r>
            <a:r>
              <a:rPr lang="ru-RU" sz="3200" b="1" i="1" u="sng" dirty="0" smtClean="0">
                <a:solidFill>
                  <a:srgbClr val="FF0000"/>
                </a:solidFill>
                <a:latin typeface="Segoe Script" pitchFamily="34" charset="0"/>
              </a:rPr>
              <a:t>семьи </a:t>
            </a:r>
            <a:r>
              <a:rPr lang="ru-RU" sz="3200" b="1" dirty="0" smtClean="0">
                <a:solidFill>
                  <a:srgbClr val="0000FF"/>
                </a:solidFill>
              </a:rPr>
              <a:t>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i="1" u="sng" dirty="0" smtClean="0">
                <a:solidFill>
                  <a:srgbClr val="FF0000"/>
                </a:solidFill>
                <a:latin typeface="Segoe Script" pitchFamily="34" charset="0"/>
              </a:rPr>
              <a:t>дошкольных образовательных учреждений </a:t>
            </a:r>
            <a:br>
              <a:rPr lang="ru-RU" sz="3200" b="1" i="1" u="sng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00FF"/>
                </a:solidFill>
              </a:rPr>
              <a:t> привитии детям интереса и любви к чтению. 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</a:t>
            </a:r>
            <a:r>
              <a:rPr lang="ru-RU" b="1" i="1" u="sng" dirty="0" smtClean="0">
                <a:solidFill>
                  <a:srgbClr val="FF0000"/>
                </a:solidFill>
                <a:latin typeface="Segoe Script" pitchFamily="34" charset="0"/>
              </a:rPr>
              <a:t>Семья</a:t>
            </a:r>
            <a:r>
              <a:rPr lang="ru-RU" b="1" dirty="0" smtClean="0">
                <a:solidFill>
                  <a:srgbClr val="0000FF"/>
                </a:solidFill>
              </a:rPr>
              <a:t> – это социальный институт, ядром которого является любовь и принятие. Поэтому семья занимает особое место в развитии читательских способностей ребёнка.</a:t>
            </a:r>
          </a:p>
          <a:p>
            <a:pPr>
              <a:buNone/>
            </a:pP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Папа мама я читающая семья Фотографии из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643314"/>
            <a:ext cx="521497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Segoe Script" pitchFamily="34" charset="0"/>
              </a:rPr>
              <a:t>Только благодаря совместному труду семьи, детского сада и школы можно привить ребенку любовь к книге.</a:t>
            </a:r>
            <a:endParaRPr lang="ru-RU" sz="3200" b="1" i="1" u="sng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00FF"/>
                </a:solidFill>
              </a:rPr>
              <a:t>Книга помогает овладеть речью – ключом к познанию окружающего мира, природы, предметов, человеческих отношений. Частое чтение литературных текстов детям раннего возраста, умелое сочетание его с жизненными наблюдениями и видами деятельности способствуют пониманию ребенком окружающего мира, учат его понимать и любить прекрасное. Для того чтобы формировать у детей интерес к чтению книг было эффективнее, следует учитывать следующие педагогические условия: - установление последовательности (периодичности) формирования у детей интереса к художественной литературе; - совместная работа дошкольной организации и родителей по формированию у детей интереса к книге и ее чтению.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 Цель, задачи, ключевые направления программы: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800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sz="5400" b="1" i="1" u="sng" dirty="0" smtClean="0">
                <a:solidFill>
                  <a:srgbClr val="FF0000"/>
                </a:solidFill>
                <a:latin typeface="Segoe Script" pitchFamily="34" charset="0"/>
              </a:rPr>
              <a:t>Целью Программы </a:t>
            </a:r>
            <a:r>
              <a:rPr lang="ru-RU" b="1" dirty="0" smtClean="0">
                <a:solidFill>
                  <a:srgbClr val="0000FF"/>
                </a:solidFill>
              </a:rPr>
              <a:t>является: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трансформация образовательной среды школ, сознания всех участников образовательного процесса, формирование нравственного уклада обучающихся, обеспечивающего создание комфортной среды для их развития, стимулирующей при этом стремление к академическому превосходству в союзе с повышением моральных и нравственных ценностей. 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Можно сказать, что дошкольный возраст - самый активный период для вовлечения ребёнка в читательскую деятельность.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0000FF"/>
                </a:solidFill>
              </a:rPr>
              <a:t>    У ребёнка формируется интерес к книге, закладывается основа всесторонней учебной деятельности.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  Формирование у детей навыков чтения – очень сложный и трудоемкий процесс. Поэтому начатая работа в детском саду должна быть продолжена в начальных классах общеобразовательной школы. Чтение – мощное средство обучения, воспитания и развития в умственном, языковом, нравственном, культурном, эстетическом, информационном плане.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Обои Маленькая девочка среди игрушек читает книгу на рабочий сто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572008"/>
            <a:ext cx="471490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32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3600" b="1" i="1" u="sng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3600" b="1" i="1" u="sng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3600" b="1" i="1" u="sng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3600" b="1" i="1" u="sng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3600" b="1" i="1" u="sng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3600" b="1" i="1" u="sng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3600" b="1" i="1" u="sng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3600" b="1" i="1" u="sng" dirty="0" smtClean="0">
                <a:solidFill>
                  <a:srgbClr val="FF0000"/>
                </a:solidFill>
                <a:latin typeface="Segoe Script" pitchFamily="34" charset="0"/>
              </a:rPr>
              <a:t>Чтение должно быть в радость!</a:t>
            </a:r>
            <a:endParaRPr lang="ru-RU" sz="3600" b="1" i="1" u="sng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71810"/>
            <a:ext cx="9144000" cy="378619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   Овладение чтением – это долгий и сложный процесс, требующий для ребенка больших затрат времени и сил. До тех пор, пока ребенок не научится читать быстро и с пониманием смысла, думать во время чтения и сопереживать своим героям, этот процесс не принесет ему значительной радости и удовольствия.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Can Reading Fix Our Problems? | Forge R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71736" y="21429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Segoe Script" pitchFamily="34" charset="0"/>
              </a:rPr>
              <a:t>Чтение </a:t>
            </a:r>
            <a:r>
              <a:rPr lang="ru-RU" sz="2400" b="1" dirty="0" smtClean="0">
                <a:solidFill>
                  <a:srgbClr val="0000FF"/>
                </a:solidFill>
              </a:rPr>
              <a:t> – одно из самых удивительных явлений, изобретенных человеком. Книга поддерживает наш внутренний мир и усиливает его человеческие качества. Сказки, поэмы, эпосы  предков, являются началом воспитания, дошли и до нас, в виде книг.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Чтение развивает творческое мышление.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Расширяет кругозор.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Развивает интеллект.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Помогает организовать досуг.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Влияет на улучшение состояния здоровья.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Развивает </a:t>
            </a:r>
            <a:r>
              <a:rPr lang="ru-RU" sz="2400" b="1" dirty="0" err="1" smtClean="0">
                <a:solidFill>
                  <a:srgbClr val="0000FF"/>
                </a:solidFill>
              </a:rPr>
              <a:t>эмпатию</a:t>
            </a:r>
            <a:r>
              <a:rPr lang="ru-RU" sz="2400" b="1" dirty="0" smtClean="0">
                <a:solidFill>
                  <a:srgbClr val="0000FF"/>
                </a:solidFill>
              </a:rPr>
              <a:t> (способность понимать душу и состояние других людей).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Способствует продвижению в карьере.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 Формирует желание быть модным.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Появляется стремление к саморазвитию.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Помогает усовершенствованию грамотности.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Улучшает дикцию.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solidFill>
                  <a:srgbClr val="0000FF"/>
                </a:solidFill>
              </a:rPr>
              <a:t>В процессе чтения художественной литературы,</a:t>
            </a:r>
            <a:r>
              <a:rPr lang="ru-RU" sz="2700" b="1" dirty="0" smtClean="0">
                <a:solidFill>
                  <a:srgbClr val="0000FF"/>
                </a:solidFill>
              </a:rPr>
              <a:t> следует обратить внимание на такие </a:t>
            </a:r>
            <a:r>
              <a:rPr lang="ru-RU" sz="2700" b="1" u="sng" dirty="0" smtClean="0">
                <a:solidFill>
                  <a:srgbClr val="0000FF"/>
                </a:solidFill>
              </a:rPr>
              <a:t>факторы</a:t>
            </a:r>
            <a:r>
              <a:rPr lang="ru-RU" sz="2700" b="1" dirty="0" smtClean="0">
                <a:solidFill>
                  <a:srgbClr val="0000FF"/>
                </a:solidFill>
              </a:rPr>
              <a:t>, как </a:t>
            </a:r>
            <a:r>
              <a:rPr lang="ru-RU" sz="2700" b="1" i="1" u="sng" dirty="0" smtClean="0">
                <a:solidFill>
                  <a:srgbClr val="0000FF"/>
                </a:solidFill>
                <a:latin typeface="Segoe Script" pitchFamily="34" charset="0"/>
              </a:rPr>
              <a:t>интеллектуальные, определяющие характер этого процесса, эстетические, личностные и практические.</a:t>
            </a:r>
            <a:endParaRPr lang="ru-RU" b="1" i="1" u="sng" dirty="0">
              <a:solidFill>
                <a:srgbClr val="0000FF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В процессе восприятия художественной литературы обучающимися общеобразовательной школы можно выделить три этапа чтения: </a:t>
            </a:r>
          </a:p>
          <a:p>
            <a:pPr marL="457200" indent="-457200" algn="just">
              <a:buAutoNum type="arabicParenR"/>
            </a:pPr>
            <a:r>
              <a:rPr lang="ru-RU" sz="2400" b="1" dirty="0" smtClean="0">
                <a:solidFill>
                  <a:srgbClr val="0000FF"/>
                </a:solidFill>
              </a:rPr>
              <a:t>Непосредственное восприятие, т.е. «проникновение» в текст, воображение и переживание образа литературного произведения, осуществляется образно-эмоциональное восприятие.</a:t>
            </a:r>
          </a:p>
          <a:p>
            <a:pPr marL="457200" indent="-457200" algn="just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2)  Понимание и общая оценка прочитанного, здесь речь идет об абстрактно-логическом уровне восприятия. </a:t>
            </a:r>
          </a:p>
          <a:p>
            <a:pPr marL="457200" indent="-457200" algn="just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3) Влияние художественной литературы после прочтения произведения на личность читателей.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  <a:latin typeface="Segoe Script" pitchFamily="34" charset="0"/>
              </a:rPr>
              <a:t>Механизмы реализации проекта: общешкольный план реализации проекта, составленный на основе  разработки Программы для </a:t>
            </a:r>
            <a:r>
              <a:rPr lang="ru-RU" sz="4000" b="1" i="1" u="sng" dirty="0" err="1" smtClean="0">
                <a:solidFill>
                  <a:srgbClr val="FF0000"/>
                </a:solidFill>
                <a:latin typeface="Segoe Script" pitchFamily="34" charset="0"/>
              </a:rPr>
              <a:t>реалализации</a:t>
            </a:r>
            <a:r>
              <a:rPr lang="ru-RU" sz="4000" b="1" i="1" u="sng" dirty="0" smtClean="0">
                <a:solidFill>
                  <a:srgbClr val="FF0000"/>
                </a:solidFill>
                <a:latin typeface="Segoe Script" pitchFamily="34" charset="0"/>
              </a:rPr>
              <a:t> ценностно-ориентированного подхода к воспитанию обучающихся.</a:t>
            </a:r>
            <a:endParaRPr lang="ru-RU" sz="4000" b="1" i="1" u="sng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00FF"/>
                </a:solidFill>
              </a:rPr>
              <a:t>Для учителей-предметников и классных руководителей:</a:t>
            </a:r>
            <a:br>
              <a:rPr lang="ru-RU" sz="2700" b="1" dirty="0" smtClean="0">
                <a:solidFill>
                  <a:srgbClr val="0000FF"/>
                </a:solidFill>
              </a:rPr>
            </a:br>
            <a:r>
              <a:rPr lang="ru-RU" sz="2700" b="1" dirty="0" smtClean="0">
                <a:solidFill>
                  <a:srgbClr val="0000FF"/>
                </a:solidFill>
              </a:rPr>
              <a:t> 1) на уровне начального образования. </a:t>
            </a:r>
            <a:endParaRPr lang="ru-RU" sz="27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● </a:t>
            </a:r>
            <a:r>
              <a:rPr lang="ru-RU" sz="2000" b="1" dirty="0" smtClean="0">
                <a:solidFill>
                  <a:srgbClr val="FF0000"/>
                </a:solidFill>
              </a:rPr>
              <a:t>Игровые приемы </a:t>
            </a:r>
            <a:r>
              <a:rPr lang="ru-RU" sz="2000" b="1" dirty="0" smtClean="0">
                <a:solidFill>
                  <a:srgbClr val="0000FF"/>
                </a:solidFill>
              </a:rPr>
              <a:t>также играют важную роль в формировании интереса к чтению книг.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Например, при чтении произведений поэтов, писателей можно использовать следующие методы: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«поэтическая эстафета»: взрослый произносит первые строки, а дети (или один ребенок) продолжают стихотворение;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«весёлая рифма»: читаются стихи, делается пауза там, где ребенок угадывает слово.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●   </a:t>
            </a:r>
            <a:r>
              <a:rPr lang="ru-RU" sz="2000" b="1" dirty="0" smtClean="0">
                <a:solidFill>
                  <a:srgbClr val="FF0000"/>
                </a:solidFill>
              </a:rPr>
              <a:t>Кроме того, для формирования у школьников любви к чтению необходимо: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 проводить утренники, вечера сказок, вечера загадок, посвященные творчеству писателя или поэта;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читать воспитателю книги с детьми;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проводить неделю сказок народных и частных авторов;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проводить книжные выставки или сделать книжный уголок;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детям и родителям писать и читать сказки;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организовать родительские собрания на такие темы, как «Чтение в жизни ребёнка», «Как научить ребенка читать самостоятельно?», «Как пробудить интерес к книге?» и т.д.</a:t>
            </a:r>
          </a:p>
          <a:p>
            <a:pPr>
              <a:buNone/>
            </a:pP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Необходимо формировать навыки чтения: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1714488"/>
            <a:ext cx="278608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правильного чтения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215074" y="1643050"/>
            <a:ext cx="271464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понимающего чтения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14678" y="1643050"/>
            <a:ext cx="278608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поискового чтения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14282" y="3500438"/>
            <a:ext cx="285752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быстрого чтения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85720" y="4929198"/>
            <a:ext cx="278608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выразительного чтения</a:t>
            </a:r>
            <a:endParaRPr lang="ru-RU" dirty="0"/>
          </a:p>
        </p:txBody>
      </p:sp>
      <p:pic>
        <p:nvPicPr>
          <p:cNvPr id="15" name="Содержимое 14" descr="Конкурс «Дети читают и пишут стихи» | ВКонтакт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143248"/>
            <a:ext cx="507209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>
            <a:off x="2643174" y="2571744"/>
            <a:ext cx="1214446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429256" y="2428868"/>
            <a:ext cx="1214446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8956132">
            <a:off x="1142976" y="3000372"/>
            <a:ext cx="1214446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8956132">
            <a:off x="1114038" y="4632880"/>
            <a:ext cx="1214446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6819113">
            <a:off x="7437808" y="3049674"/>
            <a:ext cx="1214446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Для формирования читательской компетенции обучающегося приоритетным является литературное чтение. Можно выделить несколько эффективных резервов обучения чтению.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1785926"/>
            <a:ext cx="2071702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1. Важна не длительность, а частота упражнений.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58016" y="1857364"/>
            <a:ext cx="2000264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2. Жужжащее чтение.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7158" y="4500570"/>
            <a:ext cx="1928826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3. Чтение перед сном.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86578" y="4500570"/>
            <a:ext cx="200026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4. Режим щадящего чтения .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2" name="Содержимое 11" descr="Смех мультфильм картинки, стоковые фото Смех мультфильм | Depositphoto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85926"/>
            <a:ext cx="42148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низ 14"/>
          <p:cNvSpPr/>
          <p:nvPr/>
        </p:nvSpPr>
        <p:spPr>
          <a:xfrm rot="20996318">
            <a:off x="785786" y="3571876"/>
            <a:ext cx="928694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444979">
            <a:off x="7456342" y="3596679"/>
            <a:ext cx="928694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Segoe Script" pitchFamily="34" charset="0"/>
              </a:rPr>
              <a:t>Чтение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</a:rPr>
              <a:t>– это вид смыслового чтения, при котором в зависимости от цели осуществляется поиск полной и конкретной информации и ее дальнейшая интерпретация.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Интерес обучающихся начальных классов к чтению можно реализовать в ходе урока, используя словесные, наглядные и практические методы. Для этого используются следующие подходы: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1) Изложение.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2) Составление рисунков (иллюстраций).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3) Оценка и суждение.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4) Сравнение.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5) Игра-викторина.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Виды чтения: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- зрительное чтение – это форма смыслового чтения, направленная на поиск определенной информации или факта;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- ознакомительное чтение – вид смыслового чтения, направленный на выделение из текста основного смысла, основной информации;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- исследовательское чтение – это форма смыслового чтения, которая ищет полную и точную информацию в зависимости от цели и объясняет ее дальше;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-  рефлексивное чтение – внимательное чтение;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-  комментированное чтение, которое сопровождается пояснением, толкованием текста в форме объяснений, рассуждений, предположений;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-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выборочное чтение – рекомендуется для поиска какой-то вполне определенной информации и т.д.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i="1" u="sng" dirty="0" smtClean="0">
                <a:solidFill>
                  <a:srgbClr val="0000FF"/>
                </a:solidFill>
                <a:latin typeface="Segoe Script" pitchFamily="34" charset="0"/>
              </a:rPr>
              <a:t/>
            </a:r>
            <a:br>
              <a:rPr lang="ru-RU" sz="3200" b="1" i="1" u="sng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sz="6000" b="1" i="1" u="sng" dirty="0" smtClean="0">
                <a:solidFill>
                  <a:srgbClr val="FF0000"/>
                </a:solidFill>
                <a:latin typeface="Segoe Script" pitchFamily="34" charset="0"/>
              </a:rPr>
              <a:t>Задачи Программы:</a:t>
            </a:r>
            <a:r>
              <a:rPr lang="ru-RU" sz="6000" b="1" u="sng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ru-RU" sz="6000" b="1" u="sng" dirty="0" smtClean="0">
                <a:solidFill>
                  <a:srgbClr val="0000FF"/>
                </a:solidFill>
                <a:latin typeface="Segoe Script" pitchFamily="34" charset="0"/>
              </a:rPr>
              <a:t/>
            </a:r>
            <a:br>
              <a:rPr lang="ru-RU" sz="6000" b="1" u="sng" dirty="0" smtClean="0">
                <a:solidFill>
                  <a:srgbClr val="0000FF"/>
                </a:solidFill>
                <a:latin typeface="Segoe Script" pitchFamily="34" charset="0"/>
              </a:rPr>
            </a:br>
            <a:endParaRPr lang="ru-RU" sz="6000" b="1" u="sng" dirty="0">
              <a:solidFill>
                <a:srgbClr val="0000FF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0000FF"/>
                </a:solidFill>
              </a:rPr>
              <a:t>обеспечить духовно-нравственное развития обучающихся;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- воспитать в них национальные и общечеловеческие ценности;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- повысить академическую успеваемость;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- оказать содействие в успешной социализации и профессиональной ориентации, формировании экологической культуры, культуры здорового и безопасного образа жизни.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Segoe Script" pitchFamily="34" charset="0"/>
              </a:rPr>
              <a:t>Для родителей 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00FF"/>
                </a:solidFill>
              </a:rPr>
              <a:t>Проведение книжного фестиваля: «Традиции семейного чтения в современном мире», «Читающий отец», «Читающая мать», «Самая читающая семья», «Читающие товарищи».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  <a:solidFill>
            <a:schemeClr val="bg1">
              <a:lumMod val="85000"/>
            </a:schemeClr>
          </a:solid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i="1" u="sng" dirty="0" smtClean="0">
                <a:solidFill>
                  <a:srgbClr val="FF0000"/>
                </a:solidFill>
                <a:latin typeface="Segoe Script" pitchFamily="34" charset="0"/>
              </a:rPr>
              <a:t>Формы работы: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защита проектов семейного чтения;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составление учебных планов;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выставка рисунков, поделок;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прослушивание аудиозаписей;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книги нашего детства;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любимая книга семьи;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наша домашняя библиотека.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sz="5100" b="1" i="1" u="sng" dirty="0" smtClean="0">
                <a:solidFill>
                  <a:srgbClr val="FF0000"/>
                </a:solidFill>
                <a:latin typeface="Segoe Script" pitchFamily="34" charset="0"/>
              </a:rPr>
              <a:t>«Что и как должны читать дети!»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Проведение родительского часа грамотности «Читающий родитель – читающий ребенок» «Создание духовного климата семьи, способствующего формированию читающего ребенка» (Приложение 6).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Организация участия читающей семьи в конкурсе «Самая читающая семья». Разработка правил;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Разработка методических рекомендаций для проведения родительских собраний по вопросу привлечения обучающихся к чтению. </a:t>
            </a:r>
          </a:p>
          <a:p>
            <a:pPr>
              <a:buNone/>
            </a:pPr>
            <a:r>
              <a:rPr lang="ru-RU" sz="5100" b="1" i="1" u="sng" dirty="0" smtClean="0">
                <a:solidFill>
                  <a:schemeClr val="bg1">
                    <a:lumMod val="85000"/>
                  </a:schemeClr>
                </a:solidFill>
                <a:latin typeface="Segoe Script" pitchFamily="34" charset="0"/>
              </a:rPr>
              <a:t>       </a:t>
            </a:r>
            <a:r>
              <a:rPr lang="ru-RU" sz="5100" b="1" i="1" u="sng" dirty="0" smtClean="0">
                <a:solidFill>
                  <a:srgbClr val="FF0000"/>
                </a:solidFill>
                <a:latin typeface="Segoe Script" pitchFamily="34" charset="0"/>
              </a:rPr>
              <a:t>Цель родительского собрания </a:t>
            </a:r>
            <a:r>
              <a:rPr lang="ru-RU" b="1" dirty="0" smtClean="0">
                <a:solidFill>
                  <a:srgbClr val="0000FF"/>
                </a:solidFill>
              </a:rPr>
              <a:t>– раскрытие сути семейного чтения.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0030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  <a:latin typeface="Segoe Script" pitchFamily="34" charset="0"/>
              </a:rPr>
              <a:t>Задачи:</a:t>
            </a:r>
            <a:br>
              <a:rPr lang="ru-RU" b="1" i="1" dirty="0" smtClean="0">
                <a:solidFill>
                  <a:srgbClr val="FF0000"/>
                </a:solidFill>
                <a:latin typeface="Segoe Script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9144000" cy="435769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-    показать роль семейного чтения в духовно-нравственном становлении подрастающего поколения;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</a:rPr>
              <a:t>привлечение внимания родителей к проблеме семейного чтения, формирование эмоционального отношения, привлечение их к семейному чтению;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-  воспитание уважительного отношения к отечественной культуре через книгу;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-  развитие стремления родителей к сохранению семейных традиций.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Памятки родителя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628654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Внеурочная деятельность: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          Внеурочная деятельность – это работа, проводимая на основе деятельности детей, которая играет руководящую роль в самоуправлении, классных руководителей.      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          Внеурочная работа по назначению, содержанию и методам близка к учебному процессу, что является ее продолжением во внеурочное время.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          Решающая роль в ее планировании и организации принадлежит педагогам.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Заключение.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   Формирование читательской активности будет эффективным только при условии применения в школе современных эффективных технологий и методов обучения. Способность современных учащихся читать и использовать художественную литературу в жизни, находить в произведении ответы на жизненно важные вопросы, вступать в отношения с окружающей средой, формировать ее деловые способности, обогащать духовную душу. </a:t>
            </a:r>
          </a:p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b="1" dirty="0" smtClean="0">
                <a:solidFill>
                  <a:srgbClr val="0000FF"/>
                </a:solidFill>
              </a:rPr>
              <a:t>Основная задача педагога – пробудить у ребенка внутреннюю, личную инициативу, сформировать сознательное отношение к диалогу с автором.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4400" b="1" i="1" u="sng" dirty="0" smtClean="0">
                <a:solidFill>
                  <a:srgbClr val="FF0000"/>
                </a:solidFill>
                <a:latin typeface="Segoe Script" pitchFamily="34" charset="0"/>
              </a:rPr>
              <a:t>Спасибо за внимание! </a:t>
            </a:r>
          </a:p>
          <a:p>
            <a:pPr algn="ctr">
              <a:buNone/>
            </a:pPr>
            <a:endParaRPr lang="ru-RU" sz="4400" b="1" i="1" u="sng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Картинки дети читают книги | Restostyle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09762"/>
            <a:ext cx="7143800" cy="394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  <a:latin typeface="Segoe Script" pitchFamily="34" charset="0"/>
              </a:rPr>
              <a:t>Ключевыми направлениями </a:t>
            </a:r>
            <a:r>
              <a:rPr lang="ru-RU" sz="3600" b="1" dirty="0" smtClean="0">
                <a:solidFill>
                  <a:srgbClr val="0000FF"/>
                </a:solidFill>
              </a:rPr>
              <a:t>Программы являются реализация следующих проектов: 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0000FF"/>
                </a:solidFill>
              </a:rPr>
              <a:t>«Семья – средняя школа»;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2) «Читающая школа»;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3) </a:t>
            </a:r>
            <a:r>
              <a:rPr lang="ru-RU" sz="2800" b="1" dirty="0" err="1" smtClean="0">
                <a:solidFill>
                  <a:srgbClr val="0000FF"/>
                </a:solidFill>
              </a:rPr>
              <a:t>Дәстүр </a:t>
            </a:r>
            <a:r>
              <a:rPr lang="ru-RU" sz="2800" b="1" dirty="0" smtClean="0">
                <a:solidFill>
                  <a:srgbClr val="0000FF"/>
                </a:solidFill>
              </a:rPr>
              <a:t>мен </a:t>
            </a:r>
            <a:r>
              <a:rPr lang="ru-RU" sz="2800" b="1" dirty="0" err="1" smtClean="0">
                <a:solidFill>
                  <a:srgbClr val="0000FF"/>
                </a:solidFill>
              </a:rPr>
              <a:t>ғұрып</a:t>
            </a:r>
            <a:r>
              <a:rPr lang="ru-RU" sz="2800" b="1" dirty="0" smtClean="0">
                <a:solidFill>
                  <a:srgbClr val="0000FF"/>
                </a:solidFill>
              </a:rPr>
              <a:t>»;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4) «</a:t>
            </a:r>
            <a:r>
              <a:rPr lang="ru-RU" sz="2800" b="1" dirty="0" err="1" smtClean="0">
                <a:solidFill>
                  <a:srgbClr val="0000FF"/>
                </a:solidFill>
              </a:rPr>
              <a:t>Құқықтық </a:t>
            </a:r>
            <a:r>
              <a:rPr lang="ru-RU" sz="2800" b="1" dirty="0" smtClean="0">
                <a:solidFill>
                  <a:srgbClr val="0000FF"/>
                </a:solidFill>
              </a:rPr>
              <a:t>сана – </a:t>
            </a:r>
            <a:r>
              <a:rPr lang="ru-RU" sz="2800" b="1" dirty="0" err="1" smtClean="0">
                <a:solidFill>
                  <a:srgbClr val="0000FF"/>
                </a:solidFill>
              </a:rPr>
              <a:t>қауымға </a:t>
            </a:r>
            <a:r>
              <a:rPr lang="ru-RU" sz="2800" b="1" dirty="0" smtClean="0">
                <a:solidFill>
                  <a:srgbClr val="0000FF"/>
                </a:solidFill>
              </a:rPr>
              <a:t>пана»;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5) «</a:t>
            </a:r>
            <a:r>
              <a:rPr lang="ru-RU" sz="2800" b="1" dirty="0" err="1" smtClean="0">
                <a:solidFill>
                  <a:srgbClr val="0000FF"/>
                </a:solidFill>
              </a:rPr>
              <a:t>Еңбек </a:t>
            </a:r>
            <a:r>
              <a:rPr lang="ru-RU" sz="2800" b="1" dirty="0" smtClean="0">
                <a:solidFill>
                  <a:srgbClr val="0000FF"/>
                </a:solidFill>
              </a:rPr>
              <a:t>– </a:t>
            </a:r>
            <a:r>
              <a:rPr lang="ru-RU" sz="2800" b="1" dirty="0" err="1" smtClean="0">
                <a:solidFill>
                  <a:srgbClr val="0000FF"/>
                </a:solidFill>
              </a:rPr>
              <a:t>елдің мұраты</a:t>
            </a:r>
            <a:r>
              <a:rPr lang="ru-RU" sz="2800" b="1" dirty="0" smtClean="0">
                <a:solidFill>
                  <a:srgbClr val="0000FF"/>
                </a:solidFill>
              </a:rPr>
              <a:t>»;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6) «</a:t>
            </a:r>
            <a:r>
              <a:rPr lang="ru-RU" sz="2800" b="1" dirty="0" err="1" smtClean="0">
                <a:solidFill>
                  <a:srgbClr val="0000FF"/>
                </a:solidFill>
              </a:rPr>
              <a:t>Үнем </a:t>
            </a:r>
            <a:r>
              <a:rPr lang="ru-RU" sz="2800" b="1" dirty="0" smtClean="0">
                <a:solidFill>
                  <a:srgbClr val="0000FF"/>
                </a:solidFill>
              </a:rPr>
              <a:t>– </a:t>
            </a:r>
            <a:r>
              <a:rPr lang="ru-RU" sz="2800" b="1" dirty="0" err="1" smtClean="0">
                <a:solidFill>
                  <a:srgbClr val="0000FF"/>
                </a:solidFill>
              </a:rPr>
              <a:t>қоғам қуаты</a:t>
            </a:r>
            <a:r>
              <a:rPr lang="ru-RU" sz="2800" b="1" dirty="0" smtClean="0">
                <a:solidFill>
                  <a:srgbClr val="0000FF"/>
                </a:solidFill>
              </a:rPr>
              <a:t>»;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7) «Экологическая культура с малых лет»;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8) «</a:t>
            </a:r>
            <a:r>
              <a:rPr lang="ru-RU" sz="2800" b="1" dirty="0" err="1" smtClean="0">
                <a:solidFill>
                  <a:srgbClr val="0000FF"/>
                </a:solidFill>
              </a:rPr>
              <a:t>Қоғамға қызмет</a:t>
            </a:r>
            <a:r>
              <a:rPr lang="ru-RU" sz="2800" b="1" dirty="0" smtClean="0">
                <a:solidFill>
                  <a:srgbClr val="0000FF"/>
                </a:solidFill>
              </a:rPr>
              <a:t>»;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9) «Организация психологической службы и школьных служб примирения»;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10) «Один день из жизни школы». 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Реализация данных проектов позволит расширить потенциал воспитательного, жизненного пространства обучающихся, реализовать актуальные потребности и способности личности. Программа реализуется организацией образования </a:t>
            </a:r>
            <a:r>
              <a:rPr lang="ru-RU" sz="2200" b="1" i="1" u="sng" dirty="0" smtClean="0">
                <a:solidFill>
                  <a:srgbClr val="FF0000"/>
                </a:solidFill>
                <a:latin typeface="Segoe Script" pitchFamily="34" charset="0"/>
              </a:rPr>
              <a:t>в постоянном взаимодействии и тесном сотрудничестве с семьями обучающихся,</a:t>
            </a:r>
            <a:r>
              <a:rPr lang="ru-RU" sz="2200" b="1" i="1" u="sng" dirty="0" smtClean="0">
                <a:solidFill>
                  <a:srgbClr val="0000FF"/>
                </a:solidFill>
                <a:latin typeface="Segoe Script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с другими объектами социализации – социальными партнерами организации образования.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User\Desktop\99999999999999999999999999999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</a:rPr>
              <a:t>Результаты социологического исследования детского чтения говорят о том, что наблюдается тенденция к уменьшению чтения детьми книг по мере взросления. </a:t>
            </a:r>
            <a:endParaRPr lang="ru-RU" sz="31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Segoe Script" pitchFamily="34" charset="0"/>
              </a:rPr>
              <a:t>Причинами снижения интереса к чтению </a:t>
            </a:r>
            <a:r>
              <a:rPr lang="ru-RU" b="1" dirty="0" smtClean="0">
                <a:solidFill>
                  <a:srgbClr val="0000FF"/>
                </a:solidFill>
              </a:rPr>
              <a:t>являются:          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Users\User\Desktop\88888888888899999999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357430"/>
            <a:ext cx="1643074" cy="192882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 rot="20362048">
            <a:off x="531350" y="2815224"/>
            <a:ext cx="3143272" cy="1465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(1) усиление влияния средств массовой информации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 rot="20239399">
            <a:off x="372751" y="4781961"/>
            <a:ext cx="3022201" cy="1508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(2) резкое изменение общественной жизни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 rot="20287982">
            <a:off x="3117999" y="2990305"/>
            <a:ext cx="4206029" cy="1658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(3) изменение позиции взрослого к совместной читательской деятельности с детьми, поступившими в первый класс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20438453">
            <a:off x="3847916" y="4703173"/>
            <a:ext cx="4204032" cy="1722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(4) отсутствие системы целенаправленного формирования читательской деятельности школьников и др. 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928662" y="2500306"/>
            <a:ext cx="357190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2428868"/>
            <a:ext cx="357190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8596" y="4500570"/>
            <a:ext cx="357190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714744" y="5072074"/>
            <a:ext cx="357190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0000FF"/>
                </a:solidFill>
              </a:rPr>
              <a:t>Требования к человеку 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в новом информационном 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обществе возрастают.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u="sng" dirty="0" smtClean="0">
                <a:solidFill>
                  <a:schemeClr val="bg1">
                    <a:lumMod val="85000"/>
                  </a:schemeClr>
                </a:solidFill>
                <a:latin typeface="Segoe Script" pitchFamily="34" charset="0"/>
              </a:rPr>
              <a:t>   </a:t>
            </a:r>
            <a:r>
              <a:rPr lang="ru-RU" sz="2400" b="1" i="1" u="sng" dirty="0" smtClean="0">
                <a:solidFill>
                  <a:srgbClr val="0000FF"/>
                </a:solidFill>
                <a:latin typeface="Segoe Script" pitchFamily="34" charset="0"/>
              </a:rPr>
              <a:t>В рамках </a:t>
            </a:r>
            <a:r>
              <a:rPr lang="ru-RU" sz="2400" b="1" i="1" u="sng" dirty="0" smtClean="0">
                <a:solidFill>
                  <a:srgbClr val="FF0000"/>
                </a:solidFill>
                <a:latin typeface="Segoe Script" pitchFamily="34" charset="0"/>
              </a:rPr>
              <a:t>международного</a:t>
            </a:r>
            <a:r>
              <a:rPr lang="ru-RU" sz="2400" b="1" i="1" u="sng" dirty="0" smtClean="0">
                <a:solidFill>
                  <a:srgbClr val="0000FF"/>
                </a:solidFill>
                <a:latin typeface="Segoe Script" pitchFamily="34" charset="0"/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  <a:latin typeface="Segoe Script" pitchFamily="34" charset="0"/>
              </a:rPr>
              <a:t>исследования </a:t>
            </a:r>
            <a:r>
              <a:rPr lang="ru-RU" sz="2400" b="1" dirty="0" smtClean="0">
                <a:solidFill>
                  <a:srgbClr val="FF0000"/>
                </a:solidFill>
              </a:rPr>
              <a:t>PISA </a:t>
            </a:r>
            <a:r>
              <a:rPr lang="ru-RU" sz="2400" b="1" dirty="0" smtClean="0">
                <a:solidFill>
                  <a:srgbClr val="0000FF"/>
                </a:solidFill>
              </a:rPr>
              <a:t>образовательных достижений 15-летних обучающихся важным является развитие читательской грамотности в школах с помощью уникальных критериев оценки функциональных компетенций учащихся. Однако, </a:t>
            </a:r>
            <a:r>
              <a:rPr lang="ru-RU" sz="2400" b="1" i="1" u="sng" dirty="0" smtClean="0">
                <a:solidFill>
                  <a:srgbClr val="FF0000"/>
                </a:solidFill>
                <a:latin typeface="Segoe Script" pitchFamily="34" charset="0"/>
              </a:rPr>
              <a:t>казахстанские школьники показывают низкие результаты по читательской грамотности </a:t>
            </a:r>
            <a:r>
              <a:rPr lang="ru-RU" sz="2400" b="1" dirty="0" smtClean="0">
                <a:solidFill>
                  <a:srgbClr val="0000FF"/>
                </a:solidFill>
              </a:rPr>
              <a:t>по результатам международных исследований. Так, например, средний балл Казахстана в PISA-2018 составил 387 баллов по читательской грамотности, что значительно ниже средних показателей по странам ОЭСР (487 баллов соответственно). Более чем половине казахстанских обучающихся не удалось достичь 2-го минимального уровня грамотности по читательской (64,2%).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C:\Users\User\Desktop\ПИ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371477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0000FF"/>
                </a:solidFill>
                <a:latin typeface="Segoe Script" pitchFamily="34" charset="0"/>
              </a:rPr>
              <a:t>Чтение </a:t>
            </a:r>
            <a:r>
              <a:rPr lang="ru-RU" sz="3200" b="1" dirty="0" smtClean="0">
                <a:solidFill>
                  <a:srgbClr val="0000FF"/>
                </a:solidFill>
              </a:rPr>
              <a:t> – это базовый компонент воспитания, образования и развития культуры.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User\Desktop\ЧТЕНИЕ - ЭТ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2992</Words>
  <PresentationFormat>Экран (4:3)</PresentationFormat>
  <Paragraphs>215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Программа реализации ценностно-ориентированного подхода к воспитанию обучающихся </vt:lpstr>
      <vt:lpstr>В программе реализации ценностно-ориентированного подхода в воспитании обучающихся разработано и представлено 10 методических проектов.</vt:lpstr>
      <vt:lpstr>1.  Цель, задачи, ключевые направления программы:</vt:lpstr>
      <vt:lpstr> Задачи Программы:  </vt:lpstr>
      <vt:lpstr>Ключевыми направлениями Программы являются реализация следующих проектов: </vt:lpstr>
      <vt:lpstr>Реализация данных проектов позволит расширить потенциал воспитательного, жизненного пространства обучающихся, реализовать актуальные потребности и способности личности. Программа реализуется организацией образования в постоянном взаимодействии и тесном сотрудничестве с семьями обучающихся, с другими объектами социализации – социальными партнерами организации образования.</vt:lpstr>
      <vt:lpstr>Результаты социологического исследования детского чтения говорят о том, что наблюдается тенденция к уменьшению чтения детьми книг по мере взросления. </vt:lpstr>
      <vt:lpstr>Требования к человеку  в новом информационном  обществе возрастают.</vt:lpstr>
      <vt:lpstr>Чтение  – это базовый компонент воспитания, образования и развития культуры.</vt:lpstr>
      <vt:lpstr>Международный и отечественный опыт по повышению интереса к чтению.</vt:lpstr>
      <vt:lpstr>Тенденция потери интереса к чтению в последние годы - приводит к утрате особой роли, авторитета, статуса книги в обществе.</vt:lpstr>
      <vt:lpstr>В мировой практике накоплен большой опыт по решению проблем учебного кризиса.</vt:lpstr>
      <vt:lpstr>Одна из кампаний последних лет – проведение конкурса «Выиграем борьбу за чтение». С 1989 г. во Франции проводится праздник чтения, который стал очень популярным.</vt:lpstr>
      <vt:lpstr>Таким образом, определилась новая задача библиотек – выходить навстречу читателям. Такую библиотеку  во Франции называют «Библиотека вне стен».</vt:lpstr>
      <vt:lpstr>Проект «Читающая школа» направлен на решение главной проблемы современного кризиса детского чтения – слабой учебной среды.</vt:lpstr>
      <vt:lpstr>Как и во многих развитых странах мира, в Казахстане стараются противостоять негативным явлениям. Об этом свидетельствует Государственная поддержка чтения и государственная образовательная и культурная политика Республики Казахстан.</vt:lpstr>
      <vt:lpstr>В соответствии с поручением Главы государства Касым-Жомарта Токаева, данным на заседании Национального совета общественного доверия, Министерство образования и науки утвердило проект «Читающая школа». В рамках проекта в регионах страны реализуется множество мероприятий. </vt:lpstr>
      <vt:lpstr>Примеры из практики регионов:</vt:lpstr>
      <vt:lpstr>В Жамбылской области онлайн-конкурс: «Лучшая Читающая школа» проводится по четырем номинациям: </vt:lpstr>
      <vt:lpstr>2.  Обзор международных исследований  по читательской грамотности.</vt:lpstr>
      <vt:lpstr>Понятие «Функциональная грамотность» впервые появилось в конце 60-х годов прошлого века в документах Организации Объединенных Наций  по образованию, науке и культуре  United Nations Educational, Scientific and Cultural Organizationс  (далее – UNESCO). </vt:lpstr>
      <vt:lpstr>Для оценки грамотности чтения используются художественная литература, научно-популярные тексты, официальные документы, сведения об общественно значимых ситуациях, таблицы, графики, диаграммы и карты, то есть материалы, представленные  в различных форматах.</vt:lpstr>
      <vt:lpstr>Проект:</vt:lpstr>
      <vt:lpstr>     Проект: PIRLS.</vt:lpstr>
      <vt:lpstr>P I R L S:</vt:lpstr>
      <vt:lpstr>3.  Методические рекомендации по реализации проекта  «Читающая школа».</vt:lpstr>
      <vt:lpstr>   Художественная          литературы           для детей:</vt:lpstr>
      <vt:lpstr>Роль семьи и дошкольных образовательных учреждений  в привитии детям интереса и любви к чтению. </vt:lpstr>
      <vt:lpstr>Только благодаря совместному труду семьи, детского сада и школы можно привить ребенку любовь к книге.</vt:lpstr>
      <vt:lpstr>Можно сказать, что дошкольный возраст - самый активный период для вовлечения ребёнка в читательскую деятельность.</vt:lpstr>
      <vt:lpstr>    Чтение должно быть в радость!</vt:lpstr>
      <vt:lpstr>Чтение  – одно из самых удивительных явлений, изобретенных человеком. Книга поддерживает наш внутренний мир и усиливает его человеческие качества. Сказки, поэмы, эпосы  предков, являются началом воспитания, дошли и до нас, в виде книг. </vt:lpstr>
      <vt:lpstr>В процессе чтения художественной литературы, следует обратить внимание на такие факторы, как интеллектуальные, определяющие характер этого процесса, эстетические, личностные и практические.</vt:lpstr>
      <vt:lpstr>Механизмы реализации проекта: общешкольный план реализации проекта, составленный на основе  разработки Программы для реалализации ценностно-ориентированного подхода к воспитанию обучающихся.</vt:lpstr>
      <vt:lpstr>Для учителей-предметников и классных руководителей:  1) на уровне начального образования. </vt:lpstr>
      <vt:lpstr>Необходимо формировать навыки чтения:</vt:lpstr>
      <vt:lpstr>Для формирования читательской компетенции обучающегося приоритетным является литературное чтение. Можно выделить несколько эффективных резервов обучения чтению.</vt:lpstr>
      <vt:lpstr>Чтение  – это вид смыслового чтения, при котором в зависимости от цели осуществляется поиск полной и конкретной информации и ее дальнейшая интерпретация.</vt:lpstr>
      <vt:lpstr>Виды чтения:</vt:lpstr>
      <vt:lpstr>Для родителей : Проведение книжного фестиваля: «Традиции семейного чтения в современном мире», «Читающий отец», «Читающая мать», «Самая читающая семья», «Читающие товарищи».</vt:lpstr>
      <vt:lpstr>Задачи: </vt:lpstr>
      <vt:lpstr>Внеурочная деятельность:</vt:lpstr>
      <vt:lpstr>Заключение.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Рома</cp:lastModifiedBy>
  <cp:revision>288</cp:revision>
  <dcterms:created xsi:type="dcterms:W3CDTF">2021-11-01T16:26:42Z</dcterms:created>
  <dcterms:modified xsi:type="dcterms:W3CDTF">2021-11-02T08:35:18Z</dcterms:modified>
</cp:coreProperties>
</file>