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media/image1.jpeg" ContentType="image/jpeg"/>
  <Override PartName="/ppt/media/image9.jpeg" ContentType="image/jpeg"/>
  <Override PartName="/ppt/media/image2.jpeg" ContentType="image/jpeg"/>
  <Override PartName="/ppt/media/image3.jpeg" ContentType="image/jpeg"/>
  <Override PartName="/ppt/media/image13.wmf" ContentType="image/x-wmf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png" ContentType="image/png"/>
  <Override PartName="/ppt/media/image47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  <Override PartName="/ppt/media/image30.jpeg" ContentType="image/jpeg"/>
  <Override PartName="/ppt/media/image32.png" ContentType="image/png"/>
  <Override PartName="/ppt/media/image31.jpeg" ContentType="image/jpeg"/>
  <Override PartName="/ppt/media/image33.jpeg" ContentType="image/jpeg"/>
  <Override PartName="/ppt/media/image34.jpeg" ContentType="image/jpeg"/>
  <Override PartName="/ppt/media/image35.jpeg" ContentType="image/jpeg"/>
  <Override PartName="/ppt/media/image36.jpeg" ContentType="image/jpeg"/>
  <Override PartName="/ppt/media/image37.jpeg" ContentType="image/jpeg"/>
  <Override PartName="/ppt/media/image38.jpeg" ContentType="image/jpeg"/>
  <Override PartName="/ppt/media/image39.jpeg" ContentType="image/jpeg"/>
  <Override PartName="/ppt/media/image40.jpeg" ContentType="image/jpeg"/>
  <Override PartName="/ppt/media/image41.jpeg" ContentType="image/jpeg"/>
  <Override PartName="/ppt/media/image42.jpeg" ContentType="image/jpeg"/>
  <Override PartName="/ppt/media/image43.jpeg" ContentType="image/jpeg"/>
  <Override PartName="/ppt/media/image44.jpeg" ContentType="image/jpeg"/>
  <Override PartName="/ppt/media/image45.jpeg" ContentType="image/jpeg"/>
  <Override PartName="/ppt/media/image46.jpeg" ContentType="image/jpeg"/>
  <Override PartName="/ppt/media/image48.jpeg" ContentType="image/jpeg"/>
  <Override PartName="/ppt/media/image49.jpeg" ContentType="image/jpeg"/>
  <Override PartName="/ppt/media/image50.jpeg" ContentType="image/jpeg"/>
  <Override PartName="/ppt/media/image51.jpeg" ContentType="image/jpeg"/>
  <Override PartName="/ppt/media/image5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1945080" y="624240"/>
            <a:ext cx="6588720" cy="593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1945080" y="624240"/>
            <a:ext cx="6588720" cy="593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subTitle"/>
          </p:nvPr>
        </p:nvSpPr>
        <p:spPr>
          <a:xfrm>
            <a:off x="1945080" y="624240"/>
            <a:ext cx="6588720" cy="593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subTitle"/>
          </p:nvPr>
        </p:nvSpPr>
        <p:spPr>
          <a:xfrm>
            <a:off x="1945080" y="624240"/>
            <a:ext cx="6588720" cy="593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1945080" y="624240"/>
            <a:ext cx="6588720" cy="593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228600"/>
            <a:ext cx="1980720" cy="6638400"/>
            <a:chOff x="0" y="228600"/>
            <a:chExt cx="1980720" cy="6638400"/>
          </a:xfrm>
        </p:grpSpPr>
        <p:sp>
          <p:nvSpPr>
            <p:cNvPr id="1" name="CustomShape 2"/>
            <p:cNvSpPr/>
            <p:nvPr/>
          </p:nvSpPr>
          <p:spPr>
            <a:xfrm>
              <a:off x="0" y="2575080"/>
              <a:ext cx="6948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89280" y="3156480"/>
              <a:ext cx="44892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560520" y="5447160"/>
              <a:ext cx="42300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66720" y="6503760"/>
              <a:ext cx="1188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69840" y="3201120"/>
              <a:ext cx="57060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15480" y="228600"/>
              <a:ext cx="734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54360" y="2944080"/>
              <a:ext cx="5400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534960" y="5478840"/>
              <a:ext cx="13176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538560" y="1398960"/>
              <a:ext cx="14421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640800" y="6530040"/>
              <a:ext cx="11232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534960" y="5359320"/>
              <a:ext cx="2556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590400" y="6244560"/>
              <a:ext cx="16524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" name="Group 14"/>
          <p:cNvGrpSpPr/>
          <p:nvPr/>
        </p:nvGrpSpPr>
        <p:grpSpPr>
          <a:xfrm>
            <a:off x="20520" y="360"/>
            <a:ext cx="1951920" cy="6852600"/>
            <a:chOff x="20520" y="360"/>
            <a:chExt cx="1951920" cy="6852600"/>
          </a:xfrm>
        </p:grpSpPr>
        <p:sp>
          <p:nvSpPr>
            <p:cNvPr id="14" name="CustomShape 15"/>
            <p:cNvSpPr/>
            <p:nvPr/>
          </p:nvSpPr>
          <p:spPr>
            <a:xfrm>
              <a:off x="20520" y="360"/>
              <a:ext cx="4093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453600" y="4316400"/>
              <a:ext cx="35028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31600" y="5862600"/>
              <a:ext cx="3567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429840" y="4364280"/>
              <a:ext cx="45684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385560" y="1289160"/>
              <a:ext cx="14400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918720" y="6571440"/>
              <a:ext cx="11088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414000" y="4107600"/>
              <a:ext cx="6804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804600" y="3145680"/>
              <a:ext cx="116784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887040" y="6600240"/>
              <a:ext cx="9972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804600" y="5897160"/>
              <a:ext cx="11376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804600" y="5772600"/>
              <a:ext cx="3132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831600" y="6322680"/>
              <a:ext cx="174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PlaceHolder 28"/>
          <p:cNvSpPr>
            <a:spLocks noGrp="1"/>
          </p:cNvSpPr>
          <p:nvPr>
            <p:ph type="title"/>
          </p:nvPr>
        </p:nvSpPr>
        <p:spPr>
          <a:xfrm>
            <a:off x="1942560" y="2514600"/>
            <a:ext cx="6600240" cy="226260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262626"/>
                </a:solidFill>
                <a:latin typeface="Century Gothic"/>
              </a:rPr>
              <a:t>Образец заголовка</a:t>
            </a:r>
            <a:endParaRPr b="0" lang="ru-RU" sz="5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29"/>
          <p:cNvSpPr>
            <a:spLocks noGrp="1"/>
          </p:cNvSpPr>
          <p:nvPr>
            <p:ph type="dt"/>
          </p:nvPr>
        </p:nvSpPr>
        <p:spPr>
          <a:xfrm>
            <a:off x="7772400" y="6135120"/>
            <a:ext cx="766080" cy="36972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29" name="PlaceHolder 30"/>
          <p:cNvSpPr>
            <a:spLocks noGrp="1"/>
          </p:cNvSpPr>
          <p:nvPr>
            <p:ph type="ftr"/>
          </p:nvPr>
        </p:nvSpPr>
        <p:spPr>
          <a:xfrm>
            <a:off x="1942560" y="6135840"/>
            <a:ext cx="57160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0" name="CustomShape 31"/>
          <p:cNvSpPr/>
          <p:nvPr/>
        </p:nvSpPr>
        <p:spPr>
          <a:xfrm>
            <a:off x="-31680" y="4321080"/>
            <a:ext cx="1395000" cy="781560"/>
          </a:xfrm>
          <a:custGeom>
            <a:avLst/>
            <a:gdLst/>
            <a:ah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PlaceHolder 32"/>
          <p:cNvSpPr>
            <a:spLocks noGrp="1"/>
          </p:cNvSpPr>
          <p:nvPr>
            <p:ph type="sldNum"/>
          </p:nvPr>
        </p:nvSpPr>
        <p:spPr>
          <a:xfrm>
            <a:off x="423360" y="4529520"/>
            <a:ext cx="584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4367EDC-0314-4B90-A22B-26A9B2A40C60}" type="slidenum">
              <a:rPr b="0" lang="ru-RU" sz="2000" spc="-1" strike="noStrike">
                <a:solidFill>
                  <a:srgbClr val="feffff"/>
                </a:solidFill>
                <a:latin typeface="Times New Roman"/>
              </a:rPr>
              <a:t>&lt;номер&gt;</a:t>
            </a:fld>
            <a:endParaRPr b="0" lang="ru-RU" sz="2000" spc="-1" strike="noStrike">
              <a:latin typeface="Times New Roman"/>
            </a:endParaRPr>
          </a:p>
        </p:txBody>
      </p:sp>
      <p:sp>
        <p:nvSpPr>
          <p:cNvPr id="32" name="PlaceHolder 3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404040"/>
                </a:solidFill>
                <a:latin typeface="Century Gothic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404040"/>
                </a:solidFill>
                <a:latin typeface="Century Gothic"/>
              </a:rPr>
              <a:t>Второй уровень структуры</a:t>
            </a:r>
            <a:endParaRPr b="0" lang="ru-RU" sz="14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Третий уровень структуры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Четвёртый уровень структуры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Пятый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Шестой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Седьмой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1"/>
          <p:cNvGrpSpPr/>
          <p:nvPr/>
        </p:nvGrpSpPr>
        <p:grpSpPr>
          <a:xfrm>
            <a:off x="0" y="228600"/>
            <a:ext cx="1980720" cy="6638400"/>
            <a:chOff x="0" y="228600"/>
            <a:chExt cx="1980720" cy="6638400"/>
          </a:xfrm>
        </p:grpSpPr>
        <p:sp>
          <p:nvSpPr>
            <p:cNvPr id="70" name="CustomShape 2"/>
            <p:cNvSpPr/>
            <p:nvPr/>
          </p:nvSpPr>
          <p:spPr>
            <a:xfrm>
              <a:off x="0" y="2575080"/>
              <a:ext cx="6948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3"/>
            <p:cNvSpPr/>
            <p:nvPr/>
          </p:nvSpPr>
          <p:spPr>
            <a:xfrm>
              <a:off x="89280" y="3156480"/>
              <a:ext cx="44892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4"/>
            <p:cNvSpPr/>
            <p:nvPr/>
          </p:nvSpPr>
          <p:spPr>
            <a:xfrm>
              <a:off x="560520" y="5447160"/>
              <a:ext cx="42300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5"/>
            <p:cNvSpPr/>
            <p:nvPr/>
          </p:nvSpPr>
          <p:spPr>
            <a:xfrm>
              <a:off x="666720" y="6503760"/>
              <a:ext cx="1188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6"/>
            <p:cNvSpPr/>
            <p:nvPr/>
          </p:nvSpPr>
          <p:spPr>
            <a:xfrm>
              <a:off x="69840" y="3201120"/>
              <a:ext cx="57060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7"/>
            <p:cNvSpPr/>
            <p:nvPr/>
          </p:nvSpPr>
          <p:spPr>
            <a:xfrm>
              <a:off x="15480" y="228600"/>
              <a:ext cx="734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8"/>
            <p:cNvSpPr/>
            <p:nvPr/>
          </p:nvSpPr>
          <p:spPr>
            <a:xfrm>
              <a:off x="54360" y="2944080"/>
              <a:ext cx="5400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9"/>
            <p:cNvSpPr/>
            <p:nvPr/>
          </p:nvSpPr>
          <p:spPr>
            <a:xfrm>
              <a:off x="534960" y="5478840"/>
              <a:ext cx="13176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10"/>
            <p:cNvSpPr/>
            <p:nvPr/>
          </p:nvSpPr>
          <p:spPr>
            <a:xfrm>
              <a:off x="538560" y="1398960"/>
              <a:ext cx="14421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11"/>
            <p:cNvSpPr/>
            <p:nvPr/>
          </p:nvSpPr>
          <p:spPr>
            <a:xfrm>
              <a:off x="640800" y="6530040"/>
              <a:ext cx="11232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12"/>
            <p:cNvSpPr/>
            <p:nvPr/>
          </p:nvSpPr>
          <p:spPr>
            <a:xfrm>
              <a:off x="534960" y="5359320"/>
              <a:ext cx="2556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13"/>
            <p:cNvSpPr/>
            <p:nvPr/>
          </p:nvSpPr>
          <p:spPr>
            <a:xfrm>
              <a:off x="590400" y="6244560"/>
              <a:ext cx="16524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2" name="Group 14"/>
          <p:cNvGrpSpPr/>
          <p:nvPr/>
        </p:nvGrpSpPr>
        <p:grpSpPr>
          <a:xfrm>
            <a:off x="20520" y="360"/>
            <a:ext cx="1951920" cy="6852600"/>
            <a:chOff x="20520" y="360"/>
            <a:chExt cx="1951920" cy="6852600"/>
          </a:xfrm>
        </p:grpSpPr>
        <p:sp>
          <p:nvSpPr>
            <p:cNvPr id="83" name="CustomShape 15"/>
            <p:cNvSpPr/>
            <p:nvPr/>
          </p:nvSpPr>
          <p:spPr>
            <a:xfrm>
              <a:off x="20520" y="360"/>
              <a:ext cx="4093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16"/>
            <p:cNvSpPr/>
            <p:nvPr/>
          </p:nvSpPr>
          <p:spPr>
            <a:xfrm>
              <a:off x="453600" y="4316400"/>
              <a:ext cx="35028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17"/>
            <p:cNvSpPr/>
            <p:nvPr/>
          </p:nvSpPr>
          <p:spPr>
            <a:xfrm>
              <a:off x="831600" y="5862600"/>
              <a:ext cx="3567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18"/>
            <p:cNvSpPr/>
            <p:nvPr/>
          </p:nvSpPr>
          <p:spPr>
            <a:xfrm>
              <a:off x="429840" y="4364280"/>
              <a:ext cx="45684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19"/>
            <p:cNvSpPr/>
            <p:nvPr/>
          </p:nvSpPr>
          <p:spPr>
            <a:xfrm>
              <a:off x="385560" y="1289160"/>
              <a:ext cx="14400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20"/>
            <p:cNvSpPr/>
            <p:nvPr/>
          </p:nvSpPr>
          <p:spPr>
            <a:xfrm>
              <a:off x="918720" y="6571440"/>
              <a:ext cx="11088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21"/>
            <p:cNvSpPr/>
            <p:nvPr/>
          </p:nvSpPr>
          <p:spPr>
            <a:xfrm>
              <a:off x="414000" y="4107600"/>
              <a:ext cx="6804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22"/>
            <p:cNvSpPr/>
            <p:nvPr/>
          </p:nvSpPr>
          <p:spPr>
            <a:xfrm>
              <a:off x="804600" y="3145680"/>
              <a:ext cx="116784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23"/>
            <p:cNvSpPr/>
            <p:nvPr/>
          </p:nvSpPr>
          <p:spPr>
            <a:xfrm>
              <a:off x="887040" y="6600240"/>
              <a:ext cx="9972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24"/>
            <p:cNvSpPr/>
            <p:nvPr/>
          </p:nvSpPr>
          <p:spPr>
            <a:xfrm>
              <a:off x="804600" y="5897160"/>
              <a:ext cx="11376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CustomShape 25"/>
            <p:cNvSpPr/>
            <p:nvPr/>
          </p:nvSpPr>
          <p:spPr>
            <a:xfrm>
              <a:off x="804600" y="5772600"/>
              <a:ext cx="3132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CustomShape 26"/>
            <p:cNvSpPr/>
            <p:nvPr/>
          </p:nvSpPr>
          <p:spPr>
            <a:xfrm>
              <a:off x="831600" y="6322680"/>
              <a:ext cx="174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5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6" name="PlaceHolder 28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262626"/>
                </a:solidFill>
                <a:latin typeface="Century Gothic"/>
              </a:rPr>
              <a:t>Образец заголовка</a:t>
            </a:r>
            <a:endParaRPr b="0" lang="ru-RU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7" name="PlaceHolder 29"/>
          <p:cNvSpPr>
            <a:spLocks noGrp="1"/>
          </p:cNvSpPr>
          <p:nvPr>
            <p:ph type="body"/>
          </p:nvPr>
        </p:nvSpPr>
        <p:spPr>
          <a:xfrm>
            <a:off x="1942560" y="2133720"/>
            <a:ext cx="6591600" cy="377712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800" spc="-1" strike="noStrike">
                <a:solidFill>
                  <a:srgbClr val="404040"/>
                </a:solidFill>
                <a:latin typeface="Century Gothic"/>
              </a:rPr>
              <a:t>Образец текста</a:t>
            </a:r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600" spc="-1" strike="noStrike">
                <a:solidFill>
                  <a:srgbClr val="404040"/>
                </a:solidFill>
                <a:latin typeface="Century Gothic"/>
              </a:rPr>
              <a:t>Второй уровень</a:t>
            </a:r>
            <a:endParaRPr b="0" lang="ru-RU" sz="1600" spc="-1" strike="noStrike">
              <a:solidFill>
                <a:srgbClr val="404040"/>
              </a:solid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400" spc="-1" strike="noStrike">
                <a:solidFill>
                  <a:srgbClr val="404040"/>
                </a:solidFill>
                <a:latin typeface="Century Gothic"/>
              </a:rPr>
              <a:t>Третий уровень</a:t>
            </a:r>
            <a:endParaRPr b="0" lang="ru-RU" sz="1400" spc="-1" strike="noStrike">
              <a:solidFill>
                <a:srgbClr val="404040"/>
              </a:solid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Четвертый уровень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Пятый уровень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8" name="PlaceHolder 30"/>
          <p:cNvSpPr>
            <a:spLocks noGrp="1"/>
          </p:cNvSpPr>
          <p:nvPr>
            <p:ph type="dt"/>
          </p:nvPr>
        </p:nvSpPr>
        <p:spPr>
          <a:xfrm>
            <a:off x="7772400" y="6135120"/>
            <a:ext cx="766080" cy="36972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99" name="PlaceHolder 31"/>
          <p:cNvSpPr>
            <a:spLocks noGrp="1"/>
          </p:cNvSpPr>
          <p:nvPr>
            <p:ph type="ftr"/>
          </p:nvPr>
        </p:nvSpPr>
        <p:spPr>
          <a:xfrm>
            <a:off x="1942560" y="6135840"/>
            <a:ext cx="57160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00" name="CustomShape 32"/>
          <p:cNvSpPr/>
          <p:nvPr/>
        </p:nvSpPr>
        <p:spPr>
          <a:xfrm flipV="1">
            <a:off x="0" y="711000"/>
            <a:ext cx="1357920" cy="507600"/>
          </a:xfrm>
          <a:custGeom>
            <a:avLst/>
            <a:gdLst/>
            <a:ah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PlaceHolder 33"/>
          <p:cNvSpPr>
            <a:spLocks noGrp="1"/>
          </p:cNvSpPr>
          <p:nvPr>
            <p:ph type="sldNum"/>
          </p:nvPr>
        </p:nvSpPr>
        <p:spPr>
          <a:xfrm>
            <a:off x="511200" y="787680"/>
            <a:ext cx="584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EFC845C-9062-4536-82B3-60AFB34B17EC}" type="slidenum">
              <a:rPr b="0" lang="ru-RU" sz="2000" spc="-1" strike="noStrike">
                <a:solidFill>
                  <a:srgbClr val="feffff"/>
                </a:solidFill>
                <a:latin typeface="Times New Roman"/>
              </a:rPr>
              <a:t>&lt;номер&gt;</a:t>
            </a:fld>
            <a:endParaRPr b="0" lang="ru-RU" sz="2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1"/>
          <p:cNvGrpSpPr/>
          <p:nvPr/>
        </p:nvGrpSpPr>
        <p:grpSpPr>
          <a:xfrm>
            <a:off x="0" y="228600"/>
            <a:ext cx="1980720" cy="6638400"/>
            <a:chOff x="0" y="228600"/>
            <a:chExt cx="1980720" cy="6638400"/>
          </a:xfrm>
        </p:grpSpPr>
        <p:sp>
          <p:nvSpPr>
            <p:cNvPr id="139" name="CustomShape 2"/>
            <p:cNvSpPr/>
            <p:nvPr/>
          </p:nvSpPr>
          <p:spPr>
            <a:xfrm>
              <a:off x="0" y="2575080"/>
              <a:ext cx="6948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CustomShape 3"/>
            <p:cNvSpPr/>
            <p:nvPr/>
          </p:nvSpPr>
          <p:spPr>
            <a:xfrm>
              <a:off x="89280" y="3156480"/>
              <a:ext cx="44892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4"/>
            <p:cNvSpPr/>
            <p:nvPr/>
          </p:nvSpPr>
          <p:spPr>
            <a:xfrm>
              <a:off x="560520" y="5447160"/>
              <a:ext cx="42300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CustomShape 5"/>
            <p:cNvSpPr/>
            <p:nvPr/>
          </p:nvSpPr>
          <p:spPr>
            <a:xfrm>
              <a:off x="666720" y="6503760"/>
              <a:ext cx="1188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CustomShape 6"/>
            <p:cNvSpPr/>
            <p:nvPr/>
          </p:nvSpPr>
          <p:spPr>
            <a:xfrm>
              <a:off x="69840" y="3201120"/>
              <a:ext cx="57060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CustomShape 7"/>
            <p:cNvSpPr/>
            <p:nvPr/>
          </p:nvSpPr>
          <p:spPr>
            <a:xfrm>
              <a:off x="15480" y="228600"/>
              <a:ext cx="734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5" name="CustomShape 8"/>
            <p:cNvSpPr/>
            <p:nvPr/>
          </p:nvSpPr>
          <p:spPr>
            <a:xfrm>
              <a:off x="54360" y="2944080"/>
              <a:ext cx="5400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6" name="CustomShape 9"/>
            <p:cNvSpPr/>
            <p:nvPr/>
          </p:nvSpPr>
          <p:spPr>
            <a:xfrm>
              <a:off x="534960" y="5478840"/>
              <a:ext cx="13176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7" name="CustomShape 10"/>
            <p:cNvSpPr/>
            <p:nvPr/>
          </p:nvSpPr>
          <p:spPr>
            <a:xfrm>
              <a:off x="538560" y="1398960"/>
              <a:ext cx="14421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CustomShape 11"/>
            <p:cNvSpPr/>
            <p:nvPr/>
          </p:nvSpPr>
          <p:spPr>
            <a:xfrm>
              <a:off x="640800" y="6530040"/>
              <a:ext cx="11232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CustomShape 12"/>
            <p:cNvSpPr/>
            <p:nvPr/>
          </p:nvSpPr>
          <p:spPr>
            <a:xfrm>
              <a:off x="534960" y="5359320"/>
              <a:ext cx="2556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CustomShape 13"/>
            <p:cNvSpPr/>
            <p:nvPr/>
          </p:nvSpPr>
          <p:spPr>
            <a:xfrm>
              <a:off x="590400" y="6244560"/>
              <a:ext cx="16524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51" name="Group 14"/>
          <p:cNvGrpSpPr/>
          <p:nvPr/>
        </p:nvGrpSpPr>
        <p:grpSpPr>
          <a:xfrm>
            <a:off x="20520" y="360"/>
            <a:ext cx="1951920" cy="6852600"/>
            <a:chOff x="20520" y="360"/>
            <a:chExt cx="1951920" cy="6852600"/>
          </a:xfrm>
        </p:grpSpPr>
        <p:sp>
          <p:nvSpPr>
            <p:cNvPr id="152" name="CustomShape 15"/>
            <p:cNvSpPr/>
            <p:nvPr/>
          </p:nvSpPr>
          <p:spPr>
            <a:xfrm>
              <a:off x="20520" y="360"/>
              <a:ext cx="4093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CustomShape 16"/>
            <p:cNvSpPr/>
            <p:nvPr/>
          </p:nvSpPr>
          <p:spPr>
            <a:xfrm>
              <a:off x="453600" y="4316400"/>
              <a:ext cx="35028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4" name="CustomShape 17"/>
            <p:cNvSpPr/>
            <p:nvPr/>
          </p:nvSpPr>
          <p:spPr>
            <a:xfrm>
              <a:off x="831600" y="5862600"/>
              <a:ext cx="3567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CustomShape 18"/>
            <p:cNvSpPr/>
            <p:nvPr/>
          </p:nvSpPr>
          <p:spPr>
            <a:xfrm>
              <a:off x="429840" y="4364280"/>
              <a:ext cx="45684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CustomShape 19"/>
            <p:cNvSpPr/>
            <p:nvPr/>
          </p:nvSpPr>
          <p:spPr>
            <a:xfrm>
              <a:off x="385560" y="1289160"/>
              <a:ext cx="14400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20"/>
            <p:cNvSpPr/>
            <p:nvPr/>
          </p:nvSpPr>
          <p:spPr>
            <a:xfrm>
              <a:off x="918720" y="6571440"/>
              <a:ext cx="11088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CustomShape 21"/>
            <p:cNvSpPr/>
            <p:nvPr/>
          </p:nvSpPr>
          <p:spPr>
            <a:xfrm>
              <a:off x="414000" y="4107600"/>
              <a:ext cx="6804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CustomShape 22"/>
            <p:cNvSpPr/>
            <p:nvPr/>
          </p:nvSpPr>
          <p:spPr>
            <a:xfrm>
              <a:off x="804600" y="3145680"/>
              <a:ext cx="116784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0" name="CustomShape 23"/>
            <p:cNvSpPr/>
            <p:nvPr/>
          </p:nvSpPr>
          <p:spPr>
            <a:xfrm>
              <a:off x="887040" y="6600240"/>
              <a:ext cx="9972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CustomShape 24"/>
            <p:cNvSpPr/>
            <p:nvPr/>
          </p:nvSpPr>
          <p:spPr>
            <a:xfrm>
              <a:off x="804600" y="5897160"/>
              <a:ext cx="11376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" name="CustomShape 25"/>
            <p:cNvSpPr/>
            <p:nvPr/>
          </p:nvSpPr>
          <p:spPr>
            <a:xfrm>
              <a:off x="804600" y="5772600"/>
              <a:ext cx="3132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CustomShape 26"/>
            <p:cNvSpPr/>
            <p:nvPr/>
          </p:nvSpPr>
          <p:spPr>
            <a:xfrm>
              <a:off x="831600" y="6322680"/>
              <a:ext cx="174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64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5" name="PlaceHolder 28"/>
          <p:cNvSpPr>
            <a:spLocks noGrp="1"/>
          </p:cNvSpPr>
          <p:nvPr>
            <p:ph type="dt"/>
          </p:nvPr>
        </p:nvSpPr>
        <p:spPr>
          <a:xfrm>
            <a:off x="7772400" y="6135120"/>
            <a:ext cx="766080" cy="36972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66" name="PlaceHolder 29"/>
          <p:cNvSpPr>
            <a:spLocks noGrp="1"/>
          </p:cNvSpPr>
          <p:nvPr>
            <p:ph type="ftr"/>
          </p:nvPr>
        </p:nvSpPr>
        <p:spPr>
          <a:xfrm>
            <a:off x="1942560" y="6135840"/>
            <a:ext cx="57160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67" name="CustomShape 30"/>
          <p:cNvSpPr/>
          <p:nvPr/>
        </p:nvSpPr>
        <p:spPr>
          <a:xfrm flipV="1">
            <a:off x="0" y="711000"/>
            <a:ext cx="1357920" cy="507600"/>
          </a:xfrm>
          <a:custGeom>
            <a:avLst/>
            <a:gdLst/>
            <a:ah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PlaceHolder 31"/>
          <p:cNvSpPr>
            <a:spLocks noGrp="1"/>
          </p:cNvSpPr>
          <p:nvPr>
            <p:ph type="sldNum"/>
          </p:nvPr>
        </p:nvSpPr>
        <p:spPr>
          <a:xfrm>
            <a:off x="511200" y="787680"/>
            <a:ext cx="584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CF7D0AD-E575-4973-9C71-0A0CF9E37472}" type="slidenum">
              <a:rPr b="0" lang="ru-RU" sz="2000" spc="-1" strike="noStrike">
                <a:solidFill>
                  <a:srgbClr val="feffff"/>
                </a:solidFill>
                <a:latin typeface="Times New Roman"/>
              </a:rPr>
              <a:t>&lt;номер&gt;</a:t>
            </a:fld>
            <a:endParaRPr b="0" lang="ru-RU" sz="2000" spc="-1" strike="noStrike">
              <a:latin typeface="Times New Roman"/>
            </a:endParaRPr>
          </a:p>
        </p:txBody>
      </p:sp>
      <p:sp>
        <p:nvSpPr>
          <p:cNvPr id="169" name="PlaceHolder 3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Для правки текста заглавия щёлкните мышью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0" name="PlaceHolder 3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404040"/>
                </a:solidFill>
                <a:latin typeface="Century Gothic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404040"/>
                </a:solidFill>
                <a:latin typeface="Century Gothic"/>
              </a:rPr>
              <a:t>Второй уровень структуры</a:t>
            </a:r>
            <a:endParaRPr b="0" lang="ru-RU" sz="14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Третий уровень структуры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Четвёртый уровень структуры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Пятый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Шестой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Седьмой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roup 1"/>
          <p:cNvGrpSpPr/>
          <p:nvPr/>
        </p:nvGrpSpPr>
        <p:grpSpPr>
          <a:xfrm>
            <a:off x="0" y="228600"/>
            <a:ext cx="1980720" cy="6638400"/>
            <a:chOff x="0" y="228600"/>
            <a:chExt cx="1980720" cy="6638400"/>
          </a:xfrm>
        </p:grpSpPr>
        <p:sp>
          <p:nvSpPr>
            <p:cNvPr id="208" name="CustomShape 2"/>
            <p:cNvSpPr/>
            <p:nvPr/>
          </p:nvSpPr>
          <p:spPr>
            <a:xfrm>
              <a:off x="0" y="2575080"/>
              <a:ext cx="6948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9" name="CustomShape 3"/>
            <p:cNvSpPr/>
            <p:nvPr/>
          </p:nvSpPr>
          <p:spPr>
            <a:xfrm>
              <a:off x="89280" y="3156480"/>
              <a:ext cx="44892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0" name="CustomShape 4"/>
            <p:cNvSpPr/>
            <p:nvPr/>
          </p:nvSpPr>
          <p:spPr>
            <a:xfrm>
              <a:off x="560520" y="5447160"/>
              <a:ext cx="42300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1" name="CustomShape 5"/>
            <p:cNvSpPr/>
            <p:nvPr/>
          </p:nvSpPr>
          <p:spPr>
            <a:xfrm>
              <a:off x="666720" y="6503760"/>
              <a:ext cx="1188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2" name="CustomShape 6"/>
            <p:cNvSpPr/>
            <p:nvPr/>
          </p:nvSpPr>
          <p:spPr>
            <a:xfrm>
              <a:off x="69840" y="3201120"/>
              <a:ext cx="57060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3" name="CustomShape 7"/>
            <p:cNvSpPr/>
            <p:nvPr/>
          </p:nvSpPr>
          <p:spPr>
            <a:xfrm>
              <a:off x="15480" y="228600"/>
              <a:ext cx="734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4" name="CustomShape 8"/>
            <p:cNvSpPr/>
            <p:nvPr/>
          </p:nvSpPr>
          <p:spPr>
            <a:xfrm>
              <a:off x="54360" y="2944080"/>
              <a:ext cx="5400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5" name="CustomShape 9"/>
            <p:cNvSpPr/>
            <p:nvPr/>
          </p:nvSpPr>
          <p:spPr>
            <a:xfrm>
              <a:off x="534960" y="5478840"/>
              <a:ext cx="13176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6" name="CustomShape 10"/>
            <p:cNvSpPr/>
            <p:nvPr/>
          </p:nvSpPr>
          <p:spPr>
            <a:xfrm>
              <a:off x="538560" y="1398960"/>
              <a:ext cx="14421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7" name="CustomShape 11"/>
            <p:cNvSpPr/>
            <p:nvPr/>
          </p:nvSpPr>
          <p:spPr>
            <a:xfrm>
              <a:off x="640800" y="6530040"/>
              <a:ext cx="11232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8" name="CustomShape 12"/>
            <p:cNvSpPr/>
            <p:nvPr/>
          </p:nvSpPr>
          <p:spPr>
            <a:xfrm>
              <a:off x="534960" y="5359320"/>
              <a:ext cx="2556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9" name="CustomShape 13"/>
            <p:cNvSpPr/>
            <p:nvPr/>
          </p:nvSpPr>
          <p:spPr>
            <a:xfrm>
              <a:off x="590400" y="6244560"/>
              <a:ext cx="16524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20" name="Group 14"/>
          <p:cNvGrpSpPr/>
          <p:nvPr/>
        </p:nvGrpSpPr>
        <p:grpSpPr>
          <a:xfrm>
            <a:off x="20520" y="360"/>
            <a:ext cx="1951920" cy="6852600"/>
            <a:chOff x="20520" y="360"/>
            <a:chExt cx="1951920" cy="6852600"/>
          </a:xfrm>
        </p:grpSpPr>
        <p:sp>
          <p:nvSpPr>
            <p:cNvPr id="221" name="CustomShape 15"/>
            <p:cNvSpPr/>
            <p:nvPr/>
          </p:nvSpPr>
          <p:spPr>
            <a:xfrm>
              <a:off x="20520" y="360"/>
              <a:ext cx="4093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2" name="CustomShape 16"/>
            <p:cNvSpPr/>
            <p:nvPr/>
          </p:nvSpPr>
          <p:spPr>
            <a:xfrm>
              <a:off x="453600" y="4316400"/>
              <a:ext cx="35028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3" name="CustomShape 17"/>
            <p:cNvSpPr/>
            <p:nvPr/>
          </p:nvSpPr>
          <p:spPr>
            <a:xfrm>
              <a:off x="831600" y="5862600"/>
              <a:ext cx="3567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4" name="CustomShape 18"/>
            <p:cNvSpPr/>
            <p:nvPr/>
          </p:nvSpPr>
          <p:spPr>
            <a:xfrm>
              <a:off x="429840" y="4364280"/>
              <a:ext cx="45684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5" name="CustomShape 19"/>
            <p:cNvSpPr/>
            <p:nvPr/>
          </p:nvSpPr>
          <p:spPr>
            <a:xfrm>
              <a:off x="385560" y="1289160"/>
              <a:ext cx="14400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6" name="CustomShape 20"/>
            <p:cNvSpPr/>
            <p:nvPr/>
          </p:nvSpPr>
          <p:spPr>
            <a:xfrm>
              <a:off x="918720" y="6571440"/>
              <a:ext cx="11088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7" name="CustomShape 21"/>
            <p:cNvSpPr/>
            <p:nvPr/>
          </p:nvSpPr>
          <p:spPr>
            <a:xfrm>
              <a:off x="414000" y="4107600"/>
              <a:ext cx="6804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8" name="CustomShape 22"/>
            <p:cNvSpPr/>
            <p:nvPr/>
          </p:nvSpPr>
          <p:spPr>
            <a:xfrm>
              <a:off x="804600" y="3145680"/>
              <a:ext cx="116784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9" name="CustomShape 23"/>
            <p:cNvSpPr/>
            <p:nvPr/>
          </p:nvSpPr>
          <p:spPr>
            <a:xfrm>
              <a:off x="887040" y="6600240"/>
              <a:ext cx="9972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0" name="CustomShape 24"/>
            <p:cNvSpPr/>
            <p:nvPr/>
          </p:nvSpPr>
          <p:spPr>
            <a:xfrm>
              <a:off x="804600" y="5897160"/>
              <a:ext cx="11376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1" name="CustomShape 25"/>
            <p:cNvSpPr/>
            <p:nvPr/>
          </p:nvSpPr>
          <p:spPr>
            <a:xfrm>
              <a:off x="804600" y="5772600"/>
              <a:ext cx="3132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2" name="CustomShape 26"/>
            <p:cNvSpPr/>
            <p:nvPr/>
          </p:nvSpPr>
          <p:spPr>
            <a:xfrm>
              <a:off x="831600" y="6322680"/>
              <a:ext cx="174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33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4" name="PlaceHolder 28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262626"/>
                </a:solidFill>
                <a:latin typeface="Century Gothic"/>
              </a:rPr>
              <a:t>Образец заголовка</a:t>
            </a:r>
            <a:endParaRPr b="0" lang="ru-RU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5" name="PlaceHolder 29"/>
          <p:cNvSpPr>
            <a:spLocks noGrp="1"/>
          </p:cNvSpPr>
          <p:nvPr>
            <p:ph type="dt"/>
          </p:nvPr>
        </p:nvSpPr>
        <p:spPr>
          <a:xfrm>
            <a:off x="7772400" y="6135120"/>
            <a:ext cx="766080" cy="36972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236" name="PlaceHolder 30"/>
          <p:cNvSpPr>
            <a:spLocks noGrp="1"/>
          </p:cNvSpPr>
          <p:nvPr>
            <p:ph type="ftr"/>
          </p:nvPr>
        </p:nvSpPr>
        <p:spPr>
          <a:xfrm>
            <a:off x="1942560" y="6135840"/>
            <a:ext cx="57160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237" name="CustomShape 31"/>
          <p:cNvSpPr/>
          <p:nvPr/>
        </p:nvSpPr>
        <p:spPr>
          <a:xfrm flipV="1">
            <a:off x="0" y="711000"/>
            <a:ext cx="1357920" cy="507600"/>
          </a:xfrm>
          <a:custGeom>
            <a:avLst/>
            <a:gdLst/>
            <a:ah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PlaceHolder 32"/>
          <p:cNvSpPr>
            <a:spLocks noGrp="1"/>
          </p:cNvSpPr>
          <p:nvPr>
            <p:ph type="sldNum"/>
          </p:nvPr>
        </p:nvSpPr>
        <p:spPr>
          <a:xfrm>
            <a:off x="511200" y="787680"/>
            <a:ext cx="584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A70BA35-ACF7-43B4-995C-F7E142BA88CB}" type="slidenum">
              <a:rPr b="0" lang="ru-RU" sz="2000" spc="-1" strike="noStrike">
                <a:solidFill>
                  <a:srgbClr val="feffff"/>
                </a:solidFill>
                <a:latin typeface="Times New Roman"/>
              </a:rPr>
              <a:t>&lt;номер&gt;</a:t>
            </a:fld>
            <a:endParaRPr b="0" lang="ru-RU" sz="2000" spc="-1" strike="noStrike">
              <a:latin typeface="Times New Roman"/>
            </a:endParaRPr>
          </a:p>
        </p:txBody>
      </p:sp>
      <p:sp>
        <p:nvSpPr>
          <p:cNvPr id="239" name="PlaceHolder 3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404040"/>
                </a:solidFill>
                <a:latin typeface="Century Gothic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404040"/>
                </a:solidFill>
                <a:latin typeface="Century Gothic"/>
              </a:rPr>
              <a:t>Второй уровень структуры</a:t>
            </a:r>
            <a:endParaRPr b="0" lang="ru-RU" sz="14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Третий уровень структуры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Четвёртый уровень структуры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Пятый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Шестой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Седьмой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Group 1"/>
          <p:cNvGrpSpPr/>
          <p:nvPr/>
        </p:nvGrpSpPr>
        <p:grpSpPr>
          <a:xfrm>
            <a:off x="0" y="228600"/>
            <a:ext cx="1980720" cy="6638400"/>
            <a:chOff x="0" y="228600"/>
            <a:chExt cx="1980720" cy="6638400"/>
          </a:xfrm>
        </p:grpSpPr>
        <p:sp>
          <p:nvSpPr>
            <p:cNvPr id="277" name="CustomShape 2"/>
            <p:cNvSpPr/>
            <p:nvPr/>
          </p:nvSpPr>
          <p:spPr>
            <a:xfrm>
              <a:off x="0" y="2575080"/>
              <a:ext cx="6948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8" name="CustomShape 3"/>
            <p:cNvSpPr/>
            <p:nvPr/>
          </p:nvSpPr>
          <p:spPr>
            <a:xfrm>
              <a:off x="89280" y="3156480"/>
              <a:ext cx="44892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9" name="CustomShape 4"/>
            <p:cNvSpPr/>
            <p:nvPr/>
          </p:nvSpPr>
          <p:spPr>
            <a:xfrm>
              <a:off x="560520" y="5447160"/>
              <a:ext cx="42300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0" name="CustomShape 5"/>
            <p:cNvSpPr/>
            <p:nvPr/>
          </p:nvSpPr>
          <p:spPr>
            <a:xfrm>
              <a:off x="666720" y="6503760"/>
              <a:ext cx="1188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1" name="CustomShape 6"/>
            <p:cNvSpPr/>
            <p:nvPr/>
          </p:nvSpPr>
          <p:spPr>
            <a:xfrm>
              <a:off x="69840" y="3201120"/>
              <a:ext cx="57060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2" name="CustomShape 7"/>
            <p:cNvSpPr/>
            <p:nvPr/>
          </p:nvSpPr>
          <p:spPr>
            <a:xfrm>
              <a:off x="15480" y="228600"/>
              <a:ext cx="734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3" name="CustomShape 8"/>
            <p:cNvSpPr/>
            <p:nvPr/>
          </p:nvSpPr>
          <p:spPr>
            <a:xfrm>
              <a:off x="54360" y="2944080"/>
              <a:ext cx="5400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4" name="CustomShape 9"/>
            <p:cNvSpPr/>
            <p:nvPr/>
          </p:nvSpPr>
          <p:spPr>
            <a:xfrm>
              <a:off x="534960" y="5478840"/>
              <a:ext cx="13176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5" name="CustomShape 10"/>
            <p:cNvSpPr/>
            <p:nvPr/>
          </p:nvSpPr>
          <p:spPr>
            <a:xfrm>
              <a:off x="538560" y="1398960"/>
              <a:ext cx="14421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6" name="CustomShape 11"/>
            <p:cNvSpPr/>
            <p:nvPr/>
          </p:nvSpPr>
          <p:spPr>
            <a:xfrm>
              <a:off x="640800" y="6530040"/>
              <a:ext cx="11232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7" name="CustomShape 12"/>
            <p:cNvSpPr/>
            <p:nvPr/>
          </p:nvSpPr>
          <p:spPr>
            <a:xfrm>
              <a:off x="534960" y="5359320"/>
              <a:ext cx="2556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8" name="CustomShape 13"/>
            <p:cNvSpPr/>
            <p:nvPr/>
          </p:nvSpPr>
          <p:spPr>
            <a:xfrm>
              <a:off x="590400" y="6244560"/>
              <a:ext cx="16524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89" name="Group 14"/>
          <p:cNvGrpSpPr/>
          <p:nvPr/>
        </p:nvGrpSpPr>
        <p:grpSpPr>
          <a:xfrm>
            <a:off x="20520" y="360"/>
            <a:ext cx="1951920" cy="6852600"/>
            <a:chOff x="20520" y="360"/>
            <a:chExt cx="1951920" cy="6852600"/>
          </a:xfrm>
        </p:grpSpPr>
        <p:sp>
          <p:nvSpPr>
            <p:cNvPr id="290" name="CustomShape 15"/>
            <p:cNvSpPr/>
            <p:nvPr/>
          </p:nvSpPr>
          <p:spPr>
            <a:xfrm>
              <a:off x="20520" y="360"/>
              <a:ext cx="4093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1" name="CustomShape 16"/>
            <p:cNvSpPr/>
            <p:nvPr/>
          </p:nvSpPr>
          <p:spPr>
            <a:xfrm>
              <a:off x="453600" y="4316400"/>
              <a:ext cx="35028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2" name="CustomShape 17"/>
            <p:cNvSpPr/>
            <p:nvPr/>
          </p:nvSpPr>
          <p:spPr>
            <a:xfrm>
              <a:off x="831600" y="5862600"/>
              <a:ext cx="3567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3" name="CustomShape 18"/>
            <p:cNvSpPr/>
            <p:nvPr/>
          </p:nvSpPr>
          <p:spPr>
            <a:xfrm>
              <a:off x="429840" y="4364280"/>
              <a:ext cx="45684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4" name="CustomShape 19"/>
            <p:cNvSpPr/>
            <p:nvPr/>
          </p:nvSpPr>
          <p:spPr>
            <a:xfrm>
              <a:off x="385560" y="1289160"/>
              <a:ext cx="14400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5" name="CustomShape 20"/>
            <p:cNvSpPr/>
            <p:nvPr/>
          </p:nvSpPr>
          <p:spPr>
            <a:xfrm>
              <a:off x="918720" y="6571440"/>
              <a:ext cx="11088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6" name="CustomShape 21"/>
            <p:cNvSpPr/>
            <p:nvPr/>
          </p:nvSpPr>
          <p:spPr>
            <a:xfrm>
              <a:off x="414000" y="4107600"/>
              <a:ext cx="6804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7" name="CustomShape 22"/>
            <p:cNvSpPr/>
            <p:nvPr/>
          </p:nvSpPr>
          <p:spPr>
            <a:xfrm>
              <a:off x="804600" y="3145680"/>
              <a:ext cx="116784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8" name="CustomShape 23"/>
            <p:cNvSpPr/>
            <p:nvPr/>
          </p:nvSpPr>
          <p:spPr>
            <a:xfrm>
              <a:off x="887040" y="6600240"/>
              <a:ext cx="9972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9" name="CustomShape 24"/>
            <p:cNvSpPr/>
            <p:nvPr/>
          </p:nvSpPr>
          <p:spPr>
            <a:xfrm>
              <a:off x="804600" y="5897160"/>
              <a:ext cx="11376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0" name="CustomShape 25"/>
            <p:cNvSpPr/>
            <p:nvPr/>
          </p:nvSpPr>
          <p:spPr>
            <a:xfrm>
              <a:off x="804600" y="5772600"/>
              <a:ext cx="3132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1" name="CustomShape 26"/>
            <p:cNvSpPr/>
            <p:nvPr/>
          </p:nvSpPr>
          <p:spPr>
            <a:xfrm>
              <a:off x="831600" y="6322680"/>
              <a:ext cx="174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02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03" name="PlaceHolder 28"/>
          <p:cNvSpPr>
            <a:spLocks noGrp="1"/>
          </p:cNvSpPr>
          <p:nvPr>
            <p:ph type="title"/>
          </p:nvPr>
        </p:nvSpPr>
        <p:spPr>
          <a:xfrm>
            <a:off x="246240" y="930240"/>
            <a:ext cx="7772040" cy="114264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262626"/>
                </a:solidFill>
                <a:latin typeface="Century Gothic"/>
              </a:rPr>
              <a:t>Образец заголовка</a:t>
            </a:r>
            <a:endParaRPr b="0" lang="ru-RU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4" name="PlaceHolder 29"/>
          <p:cNvSpPr>
            <a:spLocks noGrp="1"/>
          </p:cNvSpPr>
          <p:nvPr>
            <p:ph type="body"/>
          </p:nvPr>
        </p:nvSpPr>
        <p:spPr>
          <a:xfrm>
            <a:off x="685800" y="2147760"/>
            <a:ext cx="3809520" cy="4114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800" spc="-1" strike="noStrike">
                <a:solidFill>
                  <a:srgbClr val="404040"/>
                </a:solidFill>
                <a:latin typeface="Century Gothic"/>
              </a:rPr>
              <a:t>Образец текста</a:t>
            </a:r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600" spc="-1" strike="noStrike">
                <a:solidFill>
                  <a:srgbClr val="404040"/>
                </a:solidFill>
                <a:latin typeface="Century Gothic"/>
              </a:rPr>
              <a:t>Второй уровень</a:t>
            </a:r>
            <a:endParaRPr b="0" lang="ru-RU" sz="1600" spc="-1" strike="noStrike">
              <a:solidFill>
                <a:srgbClr val="404040"/>
              </a:solid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400" spc="-1" strike="noStrike">
                <a:solidFill>
                  <a:srgbClr val="404040"/>
                </a:solidFill>
                <a:latin typeface="Century Gothic"/>
              </a:rPr>
              <a:t>Третий уровень</a:t>
            </a:r>
            <a:endParaRPr b="0" lang="ru-RU" sz="1400" spc="-1" strike="noStrike">
              <a:solidFill>
                <a:srgbClr val="404040"/>
              </a:solid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Четвертый уровень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Пятый уровень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05" name="PlaceHolder 30"/>
          <p:cNvSpPr>
            <a:spLocks noGrp="1"/>
          </p:cNvSpPr>
          <p:nvPr>
            <p:ph type="body"/>
          </p:nvPr>
        </p:nvSpPr>
        <p:spPr>
          <a:xfrm>
            <a:off x="4648320" y="2147760"/>
            <a:ext cx="3809520" cy="41144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404040"/>
                </a:solidFill>
                <a:latin typeface="Century Gothic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404040"/>
                </a:solidFill>
                <a:latin typeface="Century Gothic"/>
              </a:rPr>
              <a:t>Второй уровень структуры</a:t>
            </a:r>
            <a:endParaRPr b="0" lang="ru-RU" sz="24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404040"/>
                </a:solidFill>
                <a:latin typeface="Century Gothic"/>
              </a:rPr>
              <a:t>Третий уровень структуры</a:t>
            </a:r>
            <a:endParaRPr b="0" lang="ru-RU" sz="24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404040"/>
                </a:solidFill>
                <a:latin typeface="Century Gothic"/>
              </a:rPr>
              <a:t>Четвёртый уровень структуры</a:t>
            </a:r>
            <a:endParaRPr b="0" lang="ru-RU" sz="24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404040"/>
                </a:solidFill>
                <a:latin typeface="Century Gothic"/>
              </a:rPr>
              <a:t>Пятый уровень структуры</a:t>
            </a:r>
            <a:endParaRPr b="0" lang="ru-RU" sz="24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404040"/>
                </a:solidFill>
                <a:latin typeface="Century Gothic"/>
              </a:rPr>
              <a:t>Шестой уровень структуры</a:t>
            </a:r>
            <a:endParaRPr b="0" lang="ru-RU" sz="24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404040"/>
                </a:solidFill>
                <a:latin typeface="Century Gothic"/>
              </a:rPr>
              <a:t>Седьмой уровень структуры</a:t>
            </a:r>
            <a:endParaRPr b="0" lang="ru-RU" sz="24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06" name="PlaceHolder 31"/>
          <p:cNvSpPr>
            <a:spLocks noGrp="1"/>
          </p:cNvSpPr>
          <p:nvPr>
            <p:ph type="dt"/>
          </p:nvPr>
        </p:nvSpPr>
        <p:spPr>
          <a:xfrm>
            <a:off x="685800" y="6324480"/>
            <a:ext cx="1904760" cy="45684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07" name="PlaceHolder 32"/>
          <p:cNvSpPr>
            <a:spLocks noGrp="1"/>
          </p:cNvSpPr>
          <p:nvPr>
            <p:ph type="ftr"/>
          </p:nvPr>
        </p:nvSpPr>
        <p:spPr>
          <a:xfrm>
            <a:off x="3124080" y="6324480"/>
            <a:ext cx="2895120" cy="45684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08" name="PlaceHolder 33"/>
          <p:cNvSpPr>
            <a:spLocks noGrp="1"/>
          </p:cNvSpPr>
          <p:nvPr>
            <p:ph type="sldNum"/>
          </p:nvPr>
        </p:nvSpPr>
        <p:spPr>
          <a:xfrm>
            <a:off x="6553080" y="6324480"/>
            <a:ext cx="1904760" cy="4568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FBFC659-950F-47C0-AB28-39071D383FC3}" type="slidenum">
              <a:rPr b="0" lang="ru-RU" sz="2000" spc="-1" strike="noStrike">
                <a:solidFill>
                  <a:srgbClr val="feffff"/>
                </a:solidFill>
                <a:latin typeface="Times New Roman"/>
              </a:rPr>
              <a:t>&lt;номер&gt;</a:t>
            </a:fld>
            <a:endParaRPr b="0" lang="ru-RU" sz="2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image" Target="../media/image20.jpeg"/><Relationship Id="rId3" Type="http://schemas.openxmlformats.org/officeDocument/2006/relationships/slideLayout" Target="../slideLayouts/slideLayout4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image" Target="../media/image22.jpeg"/><Relationship Id="rId3" Type="http://schemas.openxmlformats.org/officeDocument/2006/relationships/image" Target="../media/image23.png"/><Relationship Id="rId4" Type="http://schemas.openxmlformats.org/officeDocument/2006/relationships/image" Target="../media/image24.jpeg"/><Relationship Id="rId5" Type="http://schemas.openxmlformats.org/officeDocument/2006/relationships/image" Target="../media/image25.jpeg"/><Relationship Id="rId6" Type="http://schemas.openxmlformats.org/officeDocument/2006/relationships/slideLayout" Target="../slideLayouts/slideLayout4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image" Target="../media/image27.jpeg"/><Relationship Id="rId3" Type="http://schemas.openxmlformats.org/officeDocument/2006/relationships/image" Target="../media/image28.jpeg"/><Relationship Id="rId4" Type="http://schemas.openxmlformats.org/officeDocument/2006/relationships/slideLayout" Target="../slideLayouts/slideLayout4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9.jpeg"/><Relationship Id="rId2" Type="http://schemas.openxmlformats.org/officeDocument/2006/relationships/image" Target="../media/image30.jpeg"/><Relationship Id="rId3" Type="http://schemas.openxmlformats.org/officeDocument/2006/relationships/image" Target="../media/image31.jpeg"/><Relationship Id="rId4" Type="http://schemas.openxmlformats.org/officeDocument/2006/relationships/slideLayout" Target="../slideLayouts/slideLayout4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slideLayout" Target="../slideLayouts/slideLayout4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3.jpeg"/><Relationship Id="rId2" Type="http://schemas.openxmlformats.org/officeDocument/2006/relationships/image" Target="../media/image34.jpeg"/><Relationship Id="rId3" Type="http://schemas.openxmlformats.org/officeDocument/2006/relationships/slideLayout" Target="../slideLayouts/slideLayout4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5.jpeg"/><Relationship Id="rId2" Type="http://schemas.openxmlformats.org/officeDocument/2006/relationships/image" Target="../media/image36.jpeg"/><Relationship Id="rId3" Type="http://schemas.openxmlformats.org/officeDocument/2006/relationships/image" Target="../media/image37.jpeg"/><Relationship Id="rId4" Type="http://schemas.openxmlformats.org/officeDocument/2006/relationships/image" Target="../media/image38.jpeg"/><Relationship Id="rId5" Type="http://schemas.openxmlformats.org/officeDocument/2006/relationships/slideLayout" Target="../slideLayouts/slideLayout4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39.jpeg"/><Relationship Id="rId2" Type="http://schemas.openxmlformats.org/officeDocument/2006/relationships/slideLayout" Target="../slideLayouts/slideLayout4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40.jpeg"/><Relationship Id="rId2" Type="http://schemas.openxmlformats.org/officeDocument/2006/relationships/image" Target="../media/image41.jpeg"/><Relationship Id="rId3" Type="http://schemas.openxmlformats.org/officeDocument/2006/relationships/slideLayout" Target="../slideLayouts/slideLayout4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42.jpeg"/><Relationship Id="rId2" Type="http://schemas.openxmlformats.org/officeDocument/2006/relationships/image" Target="../media/image43.jpeg"/><Relationship Id="rId3" Type="http://schemas.openxmlformats.org/officeDocument/2006/relationships/slideLayout" Target="../slideLayouts/slideLayout4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44.jpeg"/><Relationship Id="rId2" Type="http://schemas.openxmlformats.org/officeDocument/2006/relationships/slideLayout" Target="../slideLayouts/slideLayout4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45.jpeg"/><Relationship Id="rId2" Type="http://schemas.openxmlformats.org/officeDocument/2006/relationships/image" Target="../media/image46.jpeg"/><Relationship Id="rId3" Type="http://schemas.openxmlformats.org/officeDocument/2006/relationships/image" Target="../media/image47.jpeg"/><Relationship Id="rId4" Type="http://schemas.openxmlformats.org/officeDocument/2006/relationships/image" Target="../media/image48.jpeg"/><Relationship Id="rId5" Type="http://schemas.openxmlformats.org/officeDocument/2006/relationships/image" Target="../media/image49.jpeg"/><Relationship Id="rId6" Type="http://schemas.openxmlformats.org/officeDocument/2006/relationships/slideLayout" Target="../slideLayouts/slideLayout4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50.jpeg"/><Relationship Id="rId2" Type="http://schemas.openxmlformats.org/officeDocument/2006/relationships/image" Target="../media/image51.jpeg"/><Relationship Id="rId3" Type="http://schemas.openxmlformats.org/officeDocument/2006/relationships/slideLayout" Target="../slideLayouts/slideLayout4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52.jpeg"/><Relationship Id="rId2" Type="http://schemas.openxmlformats.org/officeDocument/2006/relationships/slideLayout" Target="../slideLayouts/slideLayout4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hyperlink" Target="https://chto-eto-takoe.ru/os" TargetMode="External"/><Relationship Id="rId2" Type="http://schemas.openxmlformats.org/officeDocument/2006/relationships/slideLayout" Target="../slideLayouts/slideLayout4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9" Type="http://schemas.openxmlformats.org/officeDocument/2006/relationships/image" Target="../media/image9.jpeg"/><Relationship Id="rId10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slideLayout" Target="../slideLayouts/slideLayout4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slideLayout" Target="../slideLayouts/slideLayout4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15.jpeg"/><Relationship Id="rId3" Type="http://schemas.openxmlformats.org/officeDocument/2006/relationships/slideLayout" Target="../slideLayouts/slideLayout4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4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4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extShape 1"/>
          <p:cNvSpPr txBox="1"/>
          <p:nvPr/>
        </p:nvSpPr>
        <p:spPr>
          <a:xfrm>
            <a:off x="611640" y="2772720"/>
            <a:ext cx="7632360" cy="1151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56000"/>
          </a:bodyPr>
          <a:p>
            <a:pPr algn="ctr">
              <a:lnSpc>
                <a:spcPct val="100000"/>
              </a:lnSpc>
            </a:pPr>
            <a:r>
              <a:rPr b="0" lang="ru-RU" sz="5400" spc="-1" strike="noStrike">
                <a:solidFill>
                  <a:srgbClr val="262626"/>
                </a:solidFill>
                <a:latin typeface="Times New Roman"/>
              </a:rPr>
              <a:t>Периферийные устройства компьютера</a:t>
            </a:r>
            <a:endParaRPr b="0" lang="ru-RU" sz="5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6" name="TextShape 2"/>
          <p:cNvSpPr txBox="1"/>
          <p:nvPr/>
        </p:nvSpPr>
        <p:spPr>
          <a:xfrm>
            <a:off x="4967640" y="5445360"/>
            <a:ext cx="4176000" cy="2591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  <p:sp>
        <p:nvSpPr>
          <p:cNvPr id="347" name="CustomShape 3"/>
          <p:cNvSpPr/>
          <p:nvPr/>
        </p:nvSpPr>
        <p:spPr>
          <a:xfrm>
            <a:off x="1262520" y="421200"/>
            <a:ext cx="633060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ОГБПОУ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“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Кораблинский агротехнологический</a:t>
            </a:r>
            <a:br/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техникум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”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1431720" y="1112760"/>
            <a:ext cx="7772040" cy="3646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2000"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Флэш-карты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8" name="CustomShape 2"/>
          <p:cNvSpPr/>
          <p:nvPr/>
        </p:nvSpPr>
        <p:spPr>
          <a:xfrm>
            <a:off x="2993760" y="35532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09" name="CustomShape 3"/>
          <p:cNvSpPr/>
          <p:nvPr/>
        </p:nvSpPr>
        <p:spPr>
          <a:xfrm>
            <a:off x="808920" y="1714320"/>
            <a:ext cx="5562360" cy="1155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Флэш-карты – это м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икросхемы, сохраняющие данные после отключения питания. При соединении с персональным компьютером при помощи порта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USB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определяются как съемный диск. На них можно без трудностей записывать любую информацию, и также легко стирать.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10" name="CustomShape 4"/>
          <p:cNvSpPr/>
          <p:nvPr/>
        </p:nvSpPr>
        <p:spPr>
          <a:xfrm>
            <a:off x="971640" y="3526200"/>
            <a:ext cx="4876560" cy="303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b="1" i="1" lang="ru-RU" sz="1400" spc="-1" strike="noStrike" u="sng">
                <a:solidFill>
                  <a:srgbClr val="000000"/>
                </a:solidFill>
                <a:uFillTx/>
                <a:latin typeface="Times New Roman"/>
              </a:rPr>
              <a:t>Технические характеристики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11" name="CustomShape 5"/>
          <p:cNvSpPr/>
          <p:nvPr/>
        </p:nvSpPr>
        <p:spPr>
          <a:xfrm>
            <a:off x="1411920" y="4486680"/>
            <a:ext cx="6552720" cy="1724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Энергонезависимость – т.е. не нуждается в батарейках; </a:t>
            </a:r>
            <a:endParaRPr b="0" lang="ru-RU" sz="1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Компактность, удобство и надежность транспортировки;</a:t>
            </a:r>
            <a:endParaRPr b="0" lang="ru-RU" sz="1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Универсальность – совместимость со многими современными устройствами;</a:t>
            </a:r>
            <a:endParaRPr b="0" lang="ru-RU" sz="1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Долговечность;</a:t>
            </a:r>
            <a:endParaRPr b="0" lang="ru-RU" sz="1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Объем памяти от 64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Mb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до 2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Gb.</a:t>
            </a:r>
            <a:endParaRPr b="0" lang="ru-RU" sz="1400" spc="-1" strike="noStrike">
              <a:latin typeface="Arial"/>
            </a:endParaRPr>
          </a:p>
        </p:txBody>
      </p:sp>
      <p:pic>
        <p:nvPicPr>
          <p:cNvPr id="412" name="Picture 8" descr="D:\Танюха\Flash\ispimage2.jpg"/>
          <p:cNvPicPr/>
          <p:nvPr/>
        </p:nvPicPr>
        <p:blipFill>
          <a:blip r:embed="rId1"/>
          <a:stretch/>
        </p:blipFill>
        <p:spPr>
          <a:xfrm>
            <a:off x="6444360" y="1371600"/>
            <a:ext cx="1828440" cy="1828440"/>
          </a:xfrm>
          <a:prstGeom prst="rect">
            <a:avLst/>
          </a:prstGeom>
          <a:ln>
            <a:noFill/>
          </a:ln>
        </p:spPr>
      </p:pic>
      <p:pic>
        <p:nvPicPr>
          <p:cNvPr id="413" name="Picture 9" descr="D:\Танюха\Flash\ispimage.jpg"/>
          <p:cNvPicPr/>
          <p:nvPr/>
        </p:nvPicPr>
        <p:blipFill>
          <a:blip r:embed="rId2"/>
          <a:stretch/>
        </p:blipFill>
        <p:spPr>
          <a:xfrm>
            <a:off x="6444360" y="3921840"/>
            <a:ext cx="1371240" cy="1141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TextShape 1"/>
          <p:cNvSpPr txBox="1"/>
          <p:nvPr/>
        </p:nvSpPr>
        <p:spPr>
          <a:xfrm>
            <a:off x="1438200" y="917640"/>
            <a:ext cx="7772040" cy="3646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2000"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Периферийные устройства вывода информации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5" name="CustomShape 2"/>
          <p:cNvSpPr/>
          <p:nvPr/>
        </p:nvSpPr>
        <p:spPr>
          <a:xfrm>
            <a:off x="2819520" y="26388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16" name="CustomShape 3"/>
          <p:cNvSpPr/>
          <p:nvPr/>
        </p:nvSpPr>
        <p:spPr>
          <a:xfrm>
            <a:off x="970560" y="1613160"/>
            <a:ext cx="769572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К периферийным устройствам ввода относятся: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17" name="CustomShape 4"/>
          <p:cNvSpPr/>
          <p:nvPr/>
        </p:nvSpPr>
        <p:spPr>
          <a:xfrm>
            <a:off x="247680" y="2352600"/>
            <a:ext cx="2971440" cy="303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Мониторы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18" name="CustomShape 5"/>
          <p:cNvSpPr/>
          <p:nvPr/>
        </p:nvSpPr>
        <p:spPr>
          <a:xfrm>
            <a:off x="3724200" y="265752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19" name="Picture 6" descr="photo02"/>
          <p:cNvPicPr/>
          <p:nvPr/>
        </p:nvPicPr>
        <p:blipFill>
          <a:blip r:embed="rId1"/>
          <a:stretch/>
        </p:blipFill>
        <p:spPr>
          <a:xfrm>
            <a:off x="657360" y="2599200"/>
            <a:ext cx="2057040" cy="1872720"/>
          </a:xfrm>
          <a:prstGeom prst="rect">
            <a:avLst/>
          </a:prstGeom>
          <a:ln>
            <a:noFill/>
          </a:ln>
        </p:spPr>
      </p:pic>
      <p:sp>
        <p:nvSpPr>
          <p:cNvPr id="420" name="CustomShape 6"/>
          <p:cNvSpPr/>
          <p:nvPr/>
        </p:nvSpPr>
        <p:spPr>
          <a:xfrm>
            <a:off x="3392280" y="2914560"/>
            <a:ext cx="297144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Принтеры</a:t>
            </a:r>
            <a:r>
              <a:rPr b="1" lang="ru-RU" sz="1800" spc="-1" strike="noStrike">
                <a:solidFill>
                  <a:srgbClr val="000000"/>
                </a:solidFill>
                <a:latin typeface="Arial Unicode MS"/>
                <a:ea typeface="Arial Unicode MS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21" name="CustomShape 7"/>
          <p:cNvSpPr/>
          <p:nvPr/>
        </p:nvSpPr>
        <p:spPr>
          <a:xfrm>
            <a:off x="4095720" y="299556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22" name="Picture 10" descr="i"/>
          <p:cNvPicPr/>
          <p:nvPr/>
        </p:nvPicPr>
        <p:blipFill>
          <a:blip r:embed="rId2"/>
          <a:stretch/>
        </p:blipFill>
        <p:spPr>
          <a:xfrm>
            <a:off x="3952800" y="3248280"/>
            <a:ext cx="1904760" cy="1734840"/>
          </a:xfrm>
          <a:prstGeom prst="rect">
            <a:avLst/>
          </a:prstGeom>
          <a:ln>
            <a:noFill/>
          </a:ln>
        </p:spPr>
      </p:pic>
      <p:sp>
        <p:nvSpPr>
          <p:cNvPr id="423" name="CustomShape 8"/>
          <p:cNvSpPr/>
          <p:nvPr/>
        </p:nvSpPr>
        <p:spPr>
          <a:xfrm>
            <a:off x="6123240" y="2506680"/>
            <a:ext cx="2971440" cy="303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Плоттеры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24" name="CustomShape 9"/>
          <p:cNvSpPr/>
          <p:nvPr/>
        </p:nvSpPr>
        <p:spPr>
          <a:xfrm>
            <a:off x="3952800" y="280980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25" name="Picture 13" descr="plotter"/>
          <p:cNvPicPr/>
          <p:nvPr/>
        </p:nvPicPr>
        <p:blipFill>
          <a:blip r:embed="rId3"/>
          <a:stretch/>
        </p:blipFill>
        <p:spPr>
          <a:xfrm>
            <a:off x="6816960" y="2738880"/>
            <a:ext cx="1599840" cy="1599840"/>
          </a:xfrm>
          <a:prstGeom prst="rect">
            <a:avLst/>
          </a:prstGeom>
          <a:ln>
            <a:noFill/>
          </a:ln>
        </p:spPr>
      </p:pic>
      <p:sp>
        <p:nvSpPr>
          <p:cNvPr id="426" name="CustomShape 10"/>
          <p:cNvSpPr/>
          <p:nvPr/>
        </p:nvSpPr>
        <p:spPr>
          <a:xfrm>
            <a:off x="933480" y="4837320"/>
            <a:ext cx="2971440" cy="303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Проекционная техника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27" name="CustomShape 11"/>
          <p:cNvSpPr/>
          <p:nvPr/>
        </p:nvSpPr>
        <p:spPr>
          <a:xfrm>
            <a:off x="5694840" y="4642200"/>
            <a:ext cx="2971440" cy="303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Аудиосистема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28" name="CustomShape 12"/>
          <p:cNvSpPr/>
          <p:nvPr/>
        </p:nvSpPr>
        <p:spPr>
          <a:xfrm>
            <a:off x="3905280" y="289080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29" name="Picture 17" descr="i"/>
          <p:cNvPicPr/>
          <p:nvPr/>
        </p:nvPicPr>
        <p:blipFill>
          <a:blip r:embed="rId4"/>
          <a:stretch/>
        </p:blipFill>
        <p:spPr>
          <a:xfrm>
            <a:off x="1486080" y="5109480"/>
            <a:ext cx="1980720" cy="1598400"/>
          </a:xfrm>
          <a:prstGeom prst="rect">
            <a:avLst/>
          </a:prstGeom>
          <a:ln>
            <a:noFill/>
          </a:ln>
        </p:spPr>
      </p:pic>
      <p:sp>
        <p:nvSpPr>
          <p:cNvPr id="430" name="CustomShape 13"/>
          <p:cNvSpPr/>
          <p:nvPr/>
        </p:nvSpPr>
        <p:spPr>
          <a:xfrm>
            <a:off x="3886200" y="2852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31" name="Picture 19" descr="i"/>
          <p:cNvPicPr/>
          <p:nvPr/>
        </p:nvPicPr>
        <p:blipFill>
          <a:blip r:embed="rId5"/>
          <a:stretch/>
        </p:blipFill>
        <p:spPr>
          <a:xfrm>
            <a:off x="6253200" y="5022000"/>
            <a:ext cx="2057040" cy="1728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TextShape 1"/>
          <p:cNvSpPr txBox="1"/>
          <p:nvPr/>
        </p:nvSpPr>
        <p:spPr>
          <a:xfrm>
            <a:off x="1455120" y="961920"/>
            <a:ext cx="7772040" cy="441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Монитор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3" name="CustomShape 2"/>
          <p:cNvSpPr/>
          <p:nvPr/>
        </p:nvSpPr>
        <p:spPr>
          <a:xfrm>
            <a:off x="2859840" y="22860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34" name="CustomShape 3"/>
          <p:cNvSpPr/>
          <p:nvPr/>
        </p:nvSpPr>
        <p:spPr>
          <a:xfrm>
            <a:off x="974160" y="2564640"/>
            <a:ext cx="4571640" cy="2308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Существуют несколько типов мониторов: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Цифровые мониторы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. 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Аналоговые мониторы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Мультичастотные мониторы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. 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Жидкокристаллические дисплеи.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Газоплазменные мониторы.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35" name="CustomShape 4"/>
          <p:cNvSpPr/>
          <p:nvPr/>
        </p:nvSpPr>
        <p:spPr>
          <a:xfrm>
            <a:off x="611640" y="1508400"/>
            <a:ext cx="8305560" cy="820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Монитор является необходимым устройством вывода информации. Монитор (или дисплей) позволяет вывести на экран алфавитно-цифровую или графическую информацию в удобном для чтения и контроля пользователем виде.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436" name="CustomShape 5"/>
          <p:cNvSpPr/>
          <p:nvPr/>
        </p:nvSpPr>
        <p:spPr>
          <a:xfrm>
            <a:off x="3724200" y="265752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37" name="Picture 8" descr="photo02"/>
          <p:cNvPicPr/>
          <p:nvPr/>
        </p:nvPicPr>
        <p:blipFill>
          <a:blip r:embed="rId1"/>
          <a:stretch/>
        </p:blipFill>
        <p:spPr>
          <a:xfrm>
            <a:off x="5874120" y="2898000"/>
            <a:ext cx="1828440" cy="1663200"/>
          </a:xfrm>
          <a:prstGeom prst="rect">
            <a:avLst/>
          </a:prstGeom>
          <a:ln>
            <a:noFill/>
          </a:ln>
        </p:spPr>
      </p:pic>
      <p:sp>
        <p:nvSpPr>
          <p:cNvPr id="438" name="CustomShape 6"/>
          <p:cNvSpPr/>
          <p:nvPr/>
        </p:nvSpPr>
        <p:spPr>
          <a:xfrm>
            <a:off x="4014720" y="256716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39" name="Picture 10" descr="eizo_685ex_bs"/>
          <p:cNvPicPr/>
          <p:nvPr/>
        </p:nvPicPr>
        <p:blipFill>
          <a:blip r:embed="rId2"/>
          <a:stretch/>
        </p:blipFill>
        <p:spPr>
          <a:xfrm>
            <a:off x="4579200" y="4611600"/>
            <a:ext cx="1523520" cy="2057040"/>
          </a:xfrm>
          <a:prstGeom prst="rect">
            <a:avLst/>
          </a:prstGeom>
          <a:ln>
            <a:noFill/>
          </a:ln>
        </p:spPr>
      </p:pic>
      <p:sp>
        <p:nvSpPr>
          <p:cNvPr id="440" name="CustomShape 7"/>
          <p:cNvSpPr/>
          <p:nvPr/>
        </p:nvSpPr>
        <p:spPr>
          <a:xfrm>
            <a:off x="3976560" y="29480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41" name="Picture 12" descr="i2"/>
          <p:cNvPicPr/>
          <p:nvPr/>
        </p:nvPicPr>
        <p:blipFill>
          <a:blip r:embed="rId3"/>
          <a:stretch/>
        </p:blipFill>
        <p:spPr>
          <a:xfrm>
            <a:off x="6759360" y="4893120"/>
            <a:ext cx="1828440" cy="1477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TextShape 1"/>
          <p:cNvSpPr txBox="1"/>
          <p:nvPr/>
        </p:nvSpPr>
        <p:spPr>
          <a:xfrm>
            <a:off x="1547640" y="713880"/>
            <a:ext cx="7772040" cy="517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Принтер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3" name="CustomShape 2"/>
          <p:cNvSpPr/>
          <p:nvPr/>
        </p:nvSpPr>
        <p:spPr>
          <a:xfrm>
            <a:off x="455040" y="1641240"/>
            <a:ext cx="8381520" cy="1187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Принтер это широко распространенное устройство вывода информации на бумагу, его название образовано от английского глагола to print - печатать. Принтер не входит в базовую конфигурацию ПК.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Существуют различные типы принтеров: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44" name="CustomShape 3"/>
          <p:cNvSpPr/>
          <p:nvPr/>
        </p:nvSpPr>
        <p:spPr>
          <a:xfrm>
            <a:off x="395640" y="3241800"/>
            <a:ext cx="4343040" cy="3610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6000" indent="-21600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Типовой принтер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 работает аналогично электрической печатающей машинке. 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Матричные (игольчатые) принтеры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 - это самые дешевые аппараты, обеспечивающие удовлетворительное качество печати для широкого круга рутинных операций.</a:t>
            </a:r>
            <a:endParaRPr b="0" lang="ru-RU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Струйные принтеры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обеспечивают более высокое качество печати. Они особенно удобны для вывода цветных графических изображений.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45" name="CustomShape 4"/>
          <p:cNvSpPr/>
          <p:nvPr/>
        </p:nvSpPr>
        <p:spPr>
          <a:xfrm>
            <a:off x="4739040" y="3241800"/>
            <a:ext cx="4114440" cy="2947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6000" indent="-21600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Лазерные принтеры -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 имеют еще более высокое качество печати, приближенное к фотографическому. Они стоят намного дороже, однако скорость печати в 4-5 раз выше, чем у матричных и струйных принтеров. </a:t>
            </a:r>
            <a:endParaRPr b="0" lang="ru-RU" sz="1800" spc="-1" strike="noStrike"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·</a:t>
            </a:r>
            <a:r>
              <a:rPr b="1" i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Светодиодные принтеры</a:t>
            </a:r>
            <a:r>
              <a:rPr b="0" i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альтернатива лазерным. Разработчик - фирма OKI.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46" name="CustomShape 5"/>
          <p:cNvSpPr/>
          <p:nvPr/>
        </p:nvSpPr>
        <p:spPr>
          <a:xfrm>
            <a:off x="2771640" y="22932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TextShape 1"/>
          <p:cNvSpPr txBox="1"/>
          <p:nvPr/>
        </p:nvSpPr>
        <p:spPr>
          <a:xfrm>
            <a:off x="3809880" y="1055520"/>
            <a:ext cx="7772040" cy="517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Принтер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8" name="CustomShape 2"/>
          <p:cNvSpPr/>
          <p:nvPr/>
        </p:nvSpPr>
        <p:spPr>
          <a:xfrm>
            <a:off x="3995640" y="2852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49" name="Picture 4" descr="i2"/>
          <p:cNvPicPr/>
          <p:nvPr/>
        </p:nvPicPr>
        <p:blipFill>
          <a:blip r:embed="rId1"/>
          <a:stretch/>
        </p:blipFill>
        <p:spPr>
          <a:xfrm>
            <a:off x="609480" y="1676520"/>
            <a:ext cx="2133360" cy="2133360"/>
          </a:xfrm>
          <a:prstGeom prst="rect">
            <a:avLst/>
          </a:prstGeom>
          <a:ln>
            <a:noFill/>
          </a:ln>
        </p:spPr>
      </p:pic>
      <p:sp>
        <p:nvSpPr>
          <p:cNvPr id="450" name="CustomShape 3"/>
          <p:cNvSpPr/>
          <p:nvPr/>
        </p:nvSpPr>
        <p:spPr>
          <a:xfrm>
            <a:off x="4095720" y="299556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51" name="Picture 6" descr="i"/>
          <p:cNvPicPr/>
          <p:nvPr/>
        </p:nvPicPr>
        <p:blipFill>
          <a:blip r:embed="rId2"/>
          <a:stretch/>
        </p:blipFill>
        <p:spPr>
          <a:xfrm>
            <a:off x="6553080" y="1676520"/>
            <a:ext cx="2057040" cy="1872720"/>
          </a:xfrm>
          <a:prstGeom prst="rect">
            <a:avLst/>
          </a:prstGeom>
          <a:ln>
            <a:noFill/>
          </a:ln>
        </p:spPr>
      </p:pic>
      <p:sp>
        <p:nvSpPr>
          <p:cNvPr id="452" name="CustomShape 4"/>
          <p:cNvSpPr/>
          <p:nvPr/>
        </p:nvSpPr>
        <p:spPr>
          <a:xfrm>
            <a:off x="3986280" y="284328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53" name="Picture 8" descr="i1"/>
          <p:cNvPicPr/>
          <p:nvPr/>
        </p:nvPicPr>
        <p:blipFill>
          <a:blip r:embed="rId3"/>
          <a:stretch/>
        </p:blipFill>
        <p:spPr>
          <a:xfrm>
            <a:off x="3429000" y="3276720"/>
            <a:ext cx="2133360" cy="2133360"/>
          </a:xfrm>
          <a:prstGeom prst="rect">
            <a:avLst/>
          </a:prstGeom>
          <a:ln>
            <a:noFill/>
          </a:ln>
        </p:spPr>
      </p:pic>
      <p:sp>
        <p:nvSpPr>
          <p:cNvPr id="454" name="CustomShape 5"/>
          <p:cNvSpPr/>
          <p:nvPr/>
        </p:nvSpPr>
        <p:spPr>
          <a:xfrm>
            <a:off x="609480" y="3581280"/>
            <a:ext cx="2285640" cy="45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Лазерный 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455" name="CustomShape 6"/>
          <p:cNvSpPr/>
          <p:nvPr/>
        </p:nvSpPr>
        <p:spPr>
          <a:xfrm>
            <a:off x="3352680" y="5181480"/>
            <a:ext cx="2285640" cy="45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Матричный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456" name="CustomShape 7"/>
          <p:cNvSpPr/>
          <p:nvPr/>
        </p:nvSpPr>
        <p:spPr>
          <a:xfrm>
            <a:off x="6324480" y="3505320"/>
            <a:ext cx="2285640" cy="45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Струйный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457" name="CustomShape 8"/>
          <p:cNvSpPr/>
          <p:nvPr/>
        </p:nvSpPr>
        <p:spPr>
          <a:xfrm>
            <a:off x="2324160" y="32688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58" name="CustomShape 9"/>
          <p:cNvSpPr/>
          <p:nvPr/>
        </p:nvSpPr>
        <p:spPr>
          <a:xfrm>
            <a:off x="2895480" y="2343240"/>
            <a:ext cx="3504960" cy="45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Типы принтеров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459" name="Line 10"/>
          <p:cNvSpPr/>
          <p:nvPr/>
        </p:nvSpPr>
        <p:spPr>
          <a:xfrm flipH="1">
            <a:off x="2590560" y="2819160"/>
            <a:ext cx="1219320" cy="304920"/>
          </a:xfrm>
          <a:prstGeom prst="line">
            <a:avLst/>
          </a:prstGeom>
          <a:ln w="936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60" name="Line 11"/>
          <p:cNvSpPr/>
          <p:nvPr/>
        </p:nvSpPr>
        <p:spPr>
          <a:xfrm>
            <a:off x="4495680" y="2819160"/>
            <a:ext cx="0" cy="914400"/>
          </a:xfrm>
          <a:prstGeom prst="line">
            <a:avLst/>
          </a:prstGeom>
          <a:ln w="936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61" name="Line 12"/>
          <p:cNvSpPr/>
          <p:nvPr/>
        </p:nvSpPr>
        <p:spPr>
          <a:xfrm>
            <a:off x="5486400" y="2819160"/>
            <a:ext cx="1218960" cy="381240"/>
          </a:xfrm>
          <a:prstGeom prst="line">
            <a:avLst/>
          </a:prstGeom>
          <a:ln w="936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TextShape 1"/>
          <p:cNvSpPr txBox="1"/>
          <p:nvPr/>
        </p:nvSpPr>
        <p:spPr>
          <a:xfrm>
            <a:off x="1475640" y="749520"/>
            <a:ext cx="7772040" cy="441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Плоттер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3" name="CustomShape 2"/>
          <p:cNvSpPr/>
          <p:nvPr/>
        </p:nvSpPr>
        <p:spPr>
          <a:xfrm>
            <a:off x="419040" y="1478880"/>
            <a:ext cx="8076960" cy="1736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Это устройство применяется только в определенных областях: чертежи, схемы, графики, диаграммы и т.п. Широкое применение нашли плоттеры совместно с программами систем автоматического проектирования, где частью результатов работы программы становится конструкторская или технологическая документация. Незаменимы плоттеры и при разработках архитектурных проектов.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464" name="Picture 4" descr="plotter"/>
          <p:cNvPicPr/>
          <p:nvPr/>
        </p:nvPicPr>
        <p:blipFill>
          <a:blip r:embed="rId1"/>
          <a:stretch/>
        </p:blipFill>
        <p:spPr>
          <a:xfrm>
            <a:off x="3733920" y="3345840"/>
            <a:ext cx="1523520" cy="1523520"/>
          </a:xfrm>
          <a:prstGeom prst="rect">
            <a:avLst/>
          </a:prstGeom>
          <a:ln>
            <a:noFill/>
          </a:ln>
        </p:spPr>
      </p:pic>
      <p:sp>
        <p:nvSpPr>
          <p:cNvPr id="465" name="CustomShape 3"/>
          <p:cNvSpPr/>
          <p:nvPr/>
        </p:nvSpPr>
        <p:spPr>
          <a:xfrm>
            <a:off x="419040" y="5085360"/>
            <a:ext cx="8152920" cy="1187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Поле черчения плоттера соответствует форматам А0-А4, хотя есть устройства, работающие с рулоном  не ограничивающие длину выводимого чертежа (он может иметь длину несколько метров). То есть различают планшетные и барабанные плоттеры.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66" name="CustomShape 4"/>
          <p:cNvSpPr/>
          <p:nvPr/>
        </p:nvSpPr>
        <p:spPr>
          <a:xfrm>
            <a:off x="2483640" y="15588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TextShape 1"/>
          <p:cNvSpPr txBox="1"/>
          <p:nvPr/>
        </p:nvSpPr>
        <p:spPr>
          <a:xfrm>
            <a:off x="1597680" y="847080"/>
            <a:ext cx="7772040" cy="517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Проекционная техника и аудиосистема.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8" name="CustomShape 2"/>
          <p:cNvSpPr/>
          <p:nvPr/>
        </p:nvSpPr>
        <p:spPr>
          <a:xfrm>
            <a:off x="2745000" y="21420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69" name="CustomShape 3"/>
          <p:cNvSpPr/>
          <p:nvPr/>
        </p:nvSpPr>
        <p:spPr>
          <a:xfrm>
            <a:off x="2948760" y="1832040"/>
            <a:ext cx="5790960" cy="1461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Мультимедиа-проекторы прочно вошли в нашу жизнь в конце XX столетия, и сейчас без них невозможно представить многие сферы человеческой Деятельности. Это учебный процесс, презентации, шоу-бизнес и домашнее кино.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70" name="CustomShape 4"/>
          <p:cNvSpPr/>
          <p:nvPr/>
        </p:nvSpPr>
        <p:spPr>
          <a:xfrm>
            <a:off x="3905280" y="289080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71" name="Picture 5" descr="i"/>
          <p:cNvPicPr/>
          <p:nvPr/>
        </p:nvPicPr>
        <p:blipFill>
          <a:blip r:embed="rId1"/>
          <a:stretch/>
        </p:blipFill>
        <p:spPr>
          <a:xfrm>
            <a:off x="457200" y="1600200"/>
            <a:ext cx="2285640" cy="1844280"/>
          </a:xfrm>
          <a:prstGeom prst="rect">
            <a:avLst/>
          </a:prstGeom>
          <a:ln>
            <a:noFill/>
          </a:ln>
        </p:spPr>
      </p:pic>
      <p:sp>
        <p:nvSpPr>
          <p:cNvPr id="472" name="CustomShape 5"/>
          <p:cNvSpPr/>
          <p:nvPr/>
        </p:nvSpPr>
        <p:spPr>
          <a:xfrm>
            <a:off x="457200" y="3962520"/>
            <a:ext cx="5181120" cy="2284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Но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многие пользователи не ограничиваются просмотром видеофильмов и играми с объемным звучанием. Настоящие аудиофилы предпочитают качественный стереозвук с, помимо объемного звучания, глубоким басом, не говоря уже об энтузиастах, которые занимаются созданием музыки при помощи своих персональных компьютеров.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73" name="CustomShape 6"/>
          <p:cNvSpPr/>
          <p:nvPr/>
        </p:nvSpPr>
        <p:spPr>
          <a:xfrm>
            <a:off x="3886200" y="2852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74" name="Picture 8" descr="i"/>
          <p:cNvPicPr/>
          <p:nvPr/>
        </p:nvPicPr>
        <p:blipFill>
          <a:blip r:embed="rId2"/>
          <a:stretch/>
        </p:blipFill>
        <p:spPr>
          <a:xfrm>
            <a:off x="5650560" y="3986280"/>
            <a:ext cx="2666520" cy="2241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TextShape 1"/>
          <p:cNvSpPr txBox="1"/>
          <p:nvPr/>
        </p:nvSpPr>
        <p:spPr>
          <a:xfrm>
            <a:off x="1468800" y="737640"/>
            <a:ext cx="7772040" cy="441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Периферийные устройства ввода информации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6" name="CustomShape 2"/>
          <p:cNvSpPr/>
          <p:nvPr/>
        </p:nvSpPr>
        <p:spPr>
          <a:xfrm>
            <a:off x="3943440" y="290052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77" name="Picture 4" descr="2"/>
          <p:cNvPicPr/>
          <p:nvPr/>
        </p:nvPicPr>
        <p:blipFill>
          <a:blip r:embed="rId1"/>
          <a:stretch/>
        </p:blipFill>
        <p:spPr>
          <a:xfrm>
            <a:off x="553680" y="1365480"/>
            <a:ext cx="2514240" cy="2114280"/>
          </a:xfrm>
          <a:prstGeom prst="rect">
            <a:avLst/>
          </a:prstGeom>
          <a:ln>
            <a:noFill/>
          </a:ln>
        </p:spPr>
      </p:pic>
      <p:sp>
        <p:nvSpPr>
          <p:cNvPr id="478" name="CustomShape 3"/>
          <p:cNvSpPr/>
          <p:nvPr/>
        </p:nvSpPr>
        <p:spPr>
          <a:xfrm>
            <a:off x="4033800" y="294336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79" name="Picture 6" descr="Планшетный"/>
          <p:cNvPicPr/>
          <p:nvPr/>
        </p:nvPicPr>
        <p:blipFill>
          <a:blip r:embed="rId2"/>
          <a:stretch/>
        </p:blipFill>
        <p:spPr>
          <a:xfrm>
            <a:off x="706320" y="3778920"/>
            <a:ext cx="2361960" cy="2131560"/>
          </a:xfrm>
          <a:prstGeom prst="rect">
            <a:avLst/>
          </a:prstGeom>
          <a:ln>
            <a:noFill/>
          </a:ln>
        </p:spPr>
      </p:pic>
      <p:sp>
        <p:nvSpPr>
          <p:cNvPr id="480" name="CustomShape 4"/>
          <p:cNvSpPr/>
          <p:nvPr/>
        </p:nvSpPr>
        <p:spPr>
          <a:xfrm>
            <a:off x="3914640" y="3014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81" name="Picture 8" descr="i2"/>
          <p:cNvPicPr/>
          <p:nvPr/>
        </p:nvPicPr>
        <p:blipFill>
          <a:blip r:embed="rId3"/>
          <a:stretch/>
        </p:blipFill>
        <p:spPr>
          <a:xfrm>
            <a:off x="5758560" y="4402080"/>
            <a:ext cx="2133360" cy="1344240"/>
          </a:xfrm>
          <a:prstGeom prst="rect">
            <a:avLst/>
          </a:prstGeom>
          <a:ln>
            <a:noFill/>
          </a:ln>
        </p:spPr>
      </p:pic>
      <p:sp>
        <p:nvSpPr>
          <p:cNvPr id="482" name="CustomShape 5"/>
          <p:cNvSpPr/>
          <p:nvPr/>
        </p:nvSpPr>
        <p:spPr>
          <a:xfrm>
            <a:off x="3938760" y="29192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83" name="Picture 10" descr="Барабанный"/>
          <p:cNvPicPr/>
          <p:nvPr/>
        </p:nvPicPr>
        <p:blipFill>
          <a:blip r:embed="rId4"/>
          <a:stretch/>
        </p:blipFill>
        <p:spPr>
          <a:xfrm>
            <a:off x="5355000" y="1506240"/>
            <a:ext cx="2666520" cy="2144520"/>
          </a:xfrm>
          <a:prstGeom prst="rect">
            <a:avLst/>
          </a:prstGeom>
          <a:ln>
            <a:noFill/>
          </a:ln>
        </p:spPr>
      </p:pic>
      <p:sp>
        <p:nvSpPr>
          <p:cNvPr id="484" name="CustomShape 6"/>
          <p:cNvSpPr/>
          <p:nvPr/>
        </p:nvSpPr>
        <p:spPr>
          <a:xfrm>
            <a:off x="3088800" y="3332880"/>
            <a:ext cx="2514240" cy="943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400"/>
              </a:spcBef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Устройства вывода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485" name="CustomShape 7"/>
          <p:cNvSpPr/>
          <p:nvPr/>
        </p:nvSpPr>
        <p:spPr>
          <a:xfrm>
            <a:off x="609480" y="3124080"/>
            <a:ext cx="2133360" cy="336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6" name="CustomShape 8"/>
          <p:cNvSpPr/>
          <p:nvPr/>
        </p:nvSpPr>
        <p:spPr>
          <a:xfrm>
            <a:off x="461160" y="3124080"/>
            <a:ext cx="251424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Клавиатура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87" name="CustomShape 9"/>
          <p:cNvSpPr/>
          <p:nvPr/>
        </p:nvSpPr>
        <p:spPr>
          <a:xfrm>
            <a:off x="5758560" y="3674880"/>
            <a:ext cx="220932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Сканер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88" name="CustomShape 10"/>
          <p:cNvSpPr/>
          <p:nvPr/>
        </p:nvSpPr>
        <p:spPr>
          <a:xfrm>
            <a:off x="685800" y="5810040"/>
            <a:ext cx="220932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Сканер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89" name="CustomShape 11"/>
          <p:cNvSpPr/>
          <p:nvPr/>
        </p:nvSpPr>
        <p:spPr>
          <a:xfrm>
            <a:off x="5791320" y="5878800"/>
            <a:ext cx="2209320" cy="63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Графический планшет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90" name="CustomShape 12"/>
          <p:cNvSpPr/>
          <p:nvPr/>
        </p:nvSpPr>
        <p:spPr>
          <a:xfrm>
            <a:off x="2483640" y="10800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TextShape 1"/>
          <p:cNvSpPr txBox="1"/>
          <p:nvPr/>
        </p:nvSpPr>
        <p:spPr>
          <a:xfrm>
            <a:off x="1619640" y="754200"/>
            <a:ext cx="7772040" cy="441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Клавиатура</a:t>
            </a:r>
            <a:endParaRPr b="0" lang="ru-RU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2" name="CustomShape 2"/>
          <p:cNvSpPr/>
          <p:nvPr/>
        </p:nvSpPr>
        <p:spPr>
          <a:xfrm>
            <a:off x="270000" y="1460520"/>
            <a:ext cx="8534160" cy="1187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Главным устройством   ввода  большинства  компьютерных систем является  </a:t>
            </a:r>
            <a:r>
              <a:rPr b="1" i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клавиатура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.  До  тех  пор,  пока   система  распознавания голоса не смогут надежно воспринимать человеческую речь,  главенствующее положение клавиатуры  вряд  ли изменится.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493" name="Picture 4" descr="2"/>
          <p:cNvPicPr/>
          <p:nvPr/>
        </p:nvPicPr>
        <p:blipFill>
          <a:blip r:embed="rId1"/>
          <a:stretch/>
        </p:blipFill>
        <p:spPr>
          <a:xfrm>
            <a:off x="380880" y="3048120"/>
            <a:ext cx="2285640" cy="1922040"/>
          </a:xfrm>
          <a:prstGeom prst="rect">
            <a:avLst/>
          </a:prstGeom>
          <a:ln>
            <a:noFill/>
          </a:ln>
        </p:spPr>
      </p:pic>
      <p:sp>
        <p:nvSpPr>
          <p:cNvPr id="494" name="CustomShape 3"/>
          <p:cNvSpPr/>
          <p:nvPr/>
        </p:nvSpPr>
        <p:spPr>
          <a:xfrm>
            <a:off x="2937240" y="2892240"/>
            <a:ext cx="5866920" cy="1736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До недавнего времени использовалась стандартная клавиатура, 101/102 клавиши (первая модель клавиатуры содержала лишь 83 клавиши), но с развитием персональных компьютеров производители старались развивать и основное устройство ввода информации.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95" name="CustomShape 4"/>
          <p:cNvSpPr/>
          <p:nvPr/>
        </p:nvSpPr>
        <p:spPr>
          <a:xfrm>
            <a:off x="422640" y="5006520"/>
            <a:ext cx="8229240" cy="913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Это и привело к созданию мультимедийных клавиатур, с гораздо большим количеством кнопок, которые в наши дни все больше и больше набирают популярность.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96" name="CustomShape 5"/>
          <p:cNvSpPr/>
          <p:nvPr/>
        </p:nvSpPr>
        <p:spPr>
          <a:xfrm>
            <a:off x="2666880" y="8604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TextShape 1"/>
          <p:cNvSpPr txBox="1"/>
          <p:nvPr/>
        </p:nvSpPr>
        <p:spPr>
          <a:xfrm>
            <a:off x="1429920" y="751680"/>
            <a:ext cx="7772040" cy="3646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2000"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Сканер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8" name="CustomShape 2"/>
          <p:cNvSpPr/>
          <p:nvPr/>
        </p:nvSpPr>
        <p:spPr>
          <a:xfrm>
            <a:off x="411840" y="1523880"/>
            <a:ext cx="8534160" cy="63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Для непосредственного считывания графической информации с бумажного или иного носителя в ПК применяется оптические сканеры</a:t>
            </a:r>
            <a:r>
              <a:rPr b="1" lang="ru-RU" sz="1800" spc="-1" strike="noStrike" u="sng">
                <a:solidFill>
                  <a:srgbClr val="000000"/>
                </a:solidFill>
                <a:uFillTx/>
                <a:latin typeface="Times New Roman"/>
              </a:rPr>
              <a:t>.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99" name="CustomShape 3"/>
          <p:cNvSpPr/>
          <p:nvPr/>
        </p:nvSpPr>
        <p:spPr>
          <a:xfrm>
            <a:off x="4124160" y="298116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00" name="Picture 4" descr="Лазерный"/>
          <p:cNvPicPr/>
          <p:nvPr/>
        </p:nvPicPr>
        <p:blipFill>
          <a:blip r:embed="rId1"/>
          <a:stretch/>
        </p:blipFill>
        <p:spPr>
          <a:xfrm>
            <a:off x="1603800" y="2572560"/>
            <a:ext cx="1294920" cy="1294920"/>
          </a:xfrm>
          <a:prstGeom prst="rect">
            <a:avLst/>
          </a:prstGeom>
          <a:ln>
            <a:noFill/>
          </a:ln>
        </p:spPr>
      </p:pic>
      <p:sp>
        <p:nvSpPr>
          <p:cNvPr id="501" name="CustomShape 4"/>
          <p:cNvSpPr/>
          <p:nvPr/>
        </p:nvSpPr>
        <p:spPr>
          <a:xfrm>
            <a:off x="3739320" y="2542680"/>
            <a:ext cx="5206680" cy="1307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i="1" lang="ru-RU" sz="1600" spc="-1" strike="noStrike">
                <a:solidFill>
                  <a:srgbClr val="000000"/>
                </a:solidFill>
                <a:latin typeface="Times New Roman"/>
              </a:rPr>
              <a:t>Ручные сканеры</a:t>
            </a: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 - самые простые и дешевые. Основной недостаток в том, что человек сам перемещает сканер по объекту, и качество полученного изображения зависит от умения и твердости руки.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502" name="CustomShape 5"/>
          <p:cNvSpPr/>
          <p:nvPr/>
        </p:nvSpPr>
        <p:spPr>
          <a:xfrm>
            <a:off x="1429920" y="4335480"/>
            <a:ext cx="4843080" cy="1550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i="1" lang="ru-RU" sz="1600" spc="-1" strike="noStrike">
                <a:solidFill>
                  <a:srgbClr val="000000"/>
                </a:solidFill>
                <a:latin typeface="Times New Roman"/>
              </a:rPr>
              <a:t>Барабанные сканеры</a:t>
            </a: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  применяются в профессиональной типографической деятельности. Принцип заключается в том, что оригинал на барабане освещается источником света, а фотосенсоры переводят отраженное излучение в цифровое значение.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503" name="CustomShape 6"/>
          <p:cNvSpPr/>
          <p:nvPr/>
        </p:nvSpPr>
        <p:spPr>
          <a:xfrm>
            <a:off x="3938760" y="29192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04" name="Picture 10" descr="Барабанный"/>
          <p:cNvPicPr/>
          <p:nvPr/>
        </p:nvPicPr>
        <p:blipFill>
          <a:blip r:embed="rId2"/>
          <a:stretch/>
        </p:blipFill>
        <p:spPr>
          <a:xfrm>
            <a:off x="6660360" y="4066920"/>
            <a:ext cx="2285640" cy="1837800"/>
          </a:xfrm>
          <a:prstGeom prst="rect">
            <a:avLst/>
          </a:prstGeom>
          <a:ln>
            <a:noFill/>
          </a:ln>
        </p:spPr>
      </p:pic>
      <p:sp>
        <p:nvSpPr>
          <p:cNvPr id="505" name="CustomShape 7"/>
          <p:cNvSpPr/>
          <p:nvPr/>
        </p:nvSpPr>
        <p:spPr>
          <a:xfrm>
            <a:off x="2666880" y="16020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Shape 1"/>
          <p:cNvSpPr txBox="1"/>
          <p:nvPr/>
        </p:nvSpPr>
        <p:spPr>
          <a:xfrm>
            <a:off x="2123640" y="332640"/>
            <a:ext cx="7884000" cy="5949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13000"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Устройства ввода информации: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Внешние накопители    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Магнитооптические накопители 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Модемы 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Модемы </a:t>
            </a:r>
            <a:r>
              <a:rPr b="1" lang="en-US" sz="4800" spc="-1" strike="noStrike">
                <a:solidFill>
                  <a:srgbClr val="404040"/>
                </a:solidFill>
                <a:latin typeface="Times New Roman"/>
              </a:rPr>
              <a:t>xDSL</a:t>
            </a: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 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Аналоговые модемы 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Флэш-карты 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Устройства вывода информации: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Монитор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Принтер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Принтер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Плоттер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Проекционная техника и аудиосистема.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Клавиатура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Сканер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Сканер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Графический планшет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Дополнительные периферийные устройства компьютера: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Мышь и джойстик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en-US" sz="4800" spc="-1" strike="noStrike">
                <a:solidFill>
                  <a:srgbClr val="404040"/>
                </a:solidFill>
                <a:latin typeface="Times New Roman"/>
              </a:rPr>
              <a:t>Web-</a:t>
            </a: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камера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Интерфейс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Виды принтеров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4800" spc="-1" strike="noStrike">
                <a:solidFill>
                  <a:srgbClr val="404040"/>
                </a:solidFill>
                <a:latin typeface="Times New Roman"/>
              </a:rPr>
              <a:t>Что такое Драйвер </a:t>
            </a: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ru-RU" sz="4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125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TextShape 1"/>
          <p:cNvSpPr txBox="1"/>
          <p:nvPr/>
        </p:nvSpPr>
        <p:spPr>
          <a:xfrm>
            <a:off x="1562040" y="727200"/>
            <a:ext cx="7772040" cy="441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Сканер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7" name="CustomShape 2"/>
          <p:cNvSpPr/>
          <p:nvPr/>
        </p:nvSpPr>
        <p:spPr>
          <a:xfrm>
            <a:off x="0" y="2971800"/>
            <a:ext cx="3733560" cy="336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8" name="CustomShape 3"/>
          <p:cNvSpPr/>
          <p:nvPr/>
        </p:nvSpPr>
        <p:spPr>
          <a:xfrm>
            <a:off x="1855080" y="3139920"/>
            <a:ext cx="4987800" cy="1307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i="1" lang="ru-RU" sz="1600" spc="-1" strike="noStrike">
                <a:solidFill>
                  <a:srgbClr val="000000"/>
                </a:solidFill>
                <a:latin typeface="Times New Roman"/>
              </a:rPr>
              <a:t>Планшетные сканеры</a:t>
            </a:r>
            <a:r>
              <a:rPr b="1" i="1" lang="ru-RU" sz="1600" spc="-1" strike="noStrike">
                <a:solidFill>
                  <a:srgbClr val="000000"/>
                </a:solidFill>
                <a:latin typeface="Times New Roman"/>
              </a:rPr>
              <a:t>.</a:t>
            </a: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 Сканируемый объект помещается на стеклянный лист, изображение построчно с равномерной скоростью считывается головкой чтения с CCD - сенсорами, расположенной снизу.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509" name="CustomShape 4"/>
          <p:cNvSpPr/>
          <p:nvPr/>
        </p:nvSpPr>
        <p:spPr>
          <a:xfrm>
            <a:off x="4033800" y="294336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10" name="Picture 7" descr="Планшетный"/>
          <p:cNvPicPr/>
          <p:nvPr/>
        </p:nvPicPr>
        <p:blipFill>
          <a:blip r:embed="rId1"/>
          <a:stretch/>
        </p:blipFill>
        <p:spPr>
          <a:xfrm>
            <a:off x="6915960" y="2941200"/>
            <a:ext cx="1676160" cy="1512360"/>
          </a:xfrm>
          <a:prstGeom prst="rect">
            <a:avLst/>
          </a:prstGeom>
          <a:ln>
            <a:noFill/>
          </a:ln>
        </p:spPr>
      </p:pic>
      <p:sp>
        <p:nvSpPr>
          <p:cNvPr id="511" name="CustomShape 5"/>
          <p:cNvSpPr/>
          <p:nvPr/>
        </p:nvSpPr>
        <p:spPr>
          <a:xfrm>
            <a:off x="4110120" y="294336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12" name="Picture 9" descr="Проекционный ручн"/>
          <p:cNvPicPr/>
          <p:nvPr/>
        </p:nvPicPr>
        <p:blipFill>
          <a:blip r:embed="rId2"/>
          <a:stretch/>
        </p:blipFill>
        <p:spPr>
          <a:xfrm>
            <a:off x="1855080" y="5006520"/>
            <a:ext cx="1449000" cy="1523520"/>
          </a:xfrm>
          <a:prstGeom prst="rect">
            <a:avLst/>
          </a:prstGeom>
          <a:ln>
            <a:noFill/>
          </a:ln>
        </p:spPr>
      </p:pic>
      <p:sp>
        <p:nvSpPr>
          <p:cNvPr id="513" name="CustomShape 6"/>
          <p:cNvSpPr/>
          <p:nvPr/>
        </p:nvSpPr>
        <p:spPr>
          <a:xfrm>
            <a:off x="4085640" y="5006520"/>
            <a:ext cx="4728960" cy="1550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i="1" lang="ru-RU" sz="1600" spc="-1" strike="noStrike">
                <a:solidFill>
                  <a:srgbClr val="000000"/>
                </a:solidFill>
                <a:latin typeface="Times New Roman"/>
              </a:rPr>
              <a:t>Проекционные сканеры</a:t>
            </a: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. Относительно новое направление. Цветной проекционный сканер является мощным многофункциональным средством для ввода в компьютер любых цветных изображений, включая трехмерные. Он вполне может заменить фотоаппарат.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514" name="CustomShape 7"/>
          <p:cNvSpPr/>
          <p:nvPr/>
        </p:nvSpPr>
        <p:spPr>
          <a:xfrm>
            <a:off x="585000" y="1599840"/>
            <a:ext cx="8229240" cy="1187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Bef>
                <a:spcPts val="901"/>
              </a:spcBef>
            </a:pPr>
            <a:r>
              <a:rPr b="1" lang="ru-RU" sz="1600" spc="-1" strike="noStrike">
                <a:solidFill>
                  <a:srgbClr val="000000"/>
                </a:solidFill>
                <a:latin typeface="Symbol"/>
                <a:ea typeface="Arial Unicode MS"/>
              </a:rPr>
              <a:t>·</a:t>
            </a: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  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      </a:t>
            </a:r>
            <a:r>
              <a:rPr b="0" i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Листовые сканеры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. Их основное отличие от двух предыдущих в том, что при сканировании неподвижно закреплена линейка с CCD - элементами, а лист со сканируемым изображением движется относительно нее с помощью специальных валиков.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15" name="CustomShape 8"/>
          <p:cNvSpPr/>
          <p:nvPr/>
        </p:nvSpPr>
        <p:spPr>
          <a:xfrm>
            <a:off x="2895480" y="16668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TextShape 1"/>
          <p:cNvSpPr txBox="1"/>
          <p:nvPr/>
        </p:nvSpPr>
        <p:spPr>
          <a:xfrm>
            <a:off x="1371600" y="730440"/>
            <a:ext cx="7772040" cy="441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Графический планшет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7" name="CustomShape 2"/>
          <p:cNvSpPr/>
          <p:nvPr/>
        </p:nvSpPr>
        <p:spPr>
          <a:xfrm>
            <a:off x="611640" y="1453320"/>
            <a:ext cx="8305560" cy="1736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Настольные компьютеры для конструкторских и дизайнерских работ уже более десяти лет комплектуются графическими планшетами. Это устройство значительно упрощает ввод в ПК чертежей, схем и рисунков. Сначала планшеты были дорогими приспособлениями и поэтому были рассчитаны на сугубо профессиональное использование. Но уже лет пять выпускаются дешевые домашние модели.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18" name="CustomShape 3"/>
          <p:cNvSpPr/>
          <p:nvPr/>
        </p:nvSpPr>
        <p:spPr>
          <a:xfrm>
            <a:off x="3914640" y="30146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19" name="Picture 4" descr="i2"/>
          <p:cNvPicPr/>
          <p:nvPr/>
        </p:nvPicPr>
        <p:blipFill>
          <a:blip r:embed="rId1"/>
          <a:stretch/>
        </p:blipFill>
        <p:spPr>
          <a:xfrm>
            <a:off x="5023800" y="3311640"/>
            <a:ext cx="1980720" cy="1248840"/>
          </a:xfrm>
          <a:prstGeom prst="rect">
            <a:avLst/>
          </a:prstGeom>
          <a:ln>
            <a:noFill/>
          </a:ln>
        </p:spPr>
      </p:pic>
      <p:sp>
        <p:nvSpPr>
          <p:cNvPr id="520" name="CustomShape 4"/>
          <p:cNvSpPr/>
          <p:nvPr/>
        </p:nvSpPr>
        <p:spPr>
          <a:xfrm>
            <a:off x="1187640" y="4768920"/>
            <a:ext cx="6698520" cy="1652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Графический планшет позволяет легко и быстро рисовать изображения в окне графического редактора.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Прозрачная пленка, покрывающая планшет, позволяет выполнять трассировку оригиналов – т.е. под нее можно положить картинку и, обводя наконечником пера ее линии, повторить рисунок в окне редактора.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521" name="CustomShape 5"/>
          <p:cNvSpPr/>
          <p:nvPr/>
        </p:nvSpPr>
        <p:spPr>
          <a:xfrm>
            <a:off x="2699640" y="14796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</p:spTree>
  </p:cSld>
  <p:transition spd="slow">
    <p:wheel spokes="1"/>
  </p:transition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TextShape 1"/>
          <p:cNvSpPr txBox="1"/>
          <p:nvPr/>
        </p:nvSpPr>
        <p:spPr>
          <a:xfrm>
            <a:off x="1600200" y="685800"/>
            <a:ext cx="7772040" cy="517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Дополнительные периферийные устройства 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3" name="CustomShape 2"/>
          <p:cNvSpPr/>
          <p:nvPr/>
        </p:nvSpPr>
        <p:spPr>
          <a:xfrm>
            <a:off x="3938760" y="295740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24" name="Picture 3" descr="2"/>
          <p:cNvPicPr/>
          <p:nvPr/>
        </p:nvPicPr>
        <p:blipFill>
          <a:blip r:embed="rId1"/>
          <a:stretch/>
        </p:blipFill>
        <p:spPr>
          <a:xfrm>
            <a:off x="533520" y="1600200"/>
            <a:ext cx="2133360" cy="1587240"/>
          </a:xfrm>
          <a:prstGeom prst="rect">
            <a:avLst/>
          </a:prstGeom>
          <a:ln>
            <a:noFill/>
          </a:ln>
        </p:spPr>
      </p:pic>
      <p:sp>
        <p:nvSpPr>
          <p:cNvPr id="525" name="CustomShape 3"/>
          <p:cNvSpPr/>
          <p:nvPr/>
        </p:nvSpPr>
        <p:spPr>
          <a:xfrm>
            <a:off x="4186080" y="297648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26" name="Picture 5" descr="1"/>
          <p:cNvPicPr/>
          <p:nvPr/>
        </p:nvPicPr>
        <p:blipFill>
          <a:blip r:embed="rId2"/>
          <a:stretch/>
        </p:blipFill>
        <p:spPr>
          <a:xfrm>
            <a:off x="6858000" y="1600200"/>
            <a:ext cx="1558440" cy="1828440"/>
          </a:xfrm>
          <a:prstGeom prst="rect">
            <a:avLst/>
          </a:prstGeom>
          <a:ln>
            <a:noFill/>
          </a:ln>
        </p:spPr>
      </p:pic>
      <p:pic>
        <p:nvPicPr>
          <p:cNvPr id="527" name="Picture 7" descr="ispimage"/>
          <p:cNvPicPr/>
          <p:nvPr/>
        </p:nvPicPr>
        <p:blipFill>
          <a:blip r:embed="rId3"/>
          <a:stretch/>
        </p:blipFill>
        <p:spPr>
          <a:xfrm>
            <a:off x="685800" y="4876920"/>
            <a:ext cx="1523520" cy="1523520"/>
          </a:xfrm>
          <a:prstGeom prst="rect">
            <a:avLst/>
          </a:prstGeom>
          <a:ln>
            <a:noFill/>
          </a:ln>
        </p:spPr>
      </p:pic>
      <p:sp>
        <p:nvSpPr>
          <p:cNvPr id="528" name="CustomShape 4"/>
          <p:cNvSpPr/>
          <p:nvPr/>
        </p:nvSpPr>
        <p:spPr>
          <a:xfrm>
            <a:off x="4267080" y="251460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29" name="Picture 9" descr="2"/>
          <p:cNvPicPr/>
          <p:nvPr/>
        </p:nvPicPr>
        <p:blipFill>
          <a:blip r:embed="rId4"/>
          <a:stretch/>
        </p:blipFill>
        <p:spPr>
          <a:xfrm>
            <a:off x="3962520" y="3276720"/>
            <a:ext cx="1393560" cy="1676160"/>
          </a:xfrm>
          <a:prstGeom prst="rect">
            <a:avLst/>
          </a:prstGeom>
          <a:ln>
            <a:noFill/>
          </a:ln>
        </p:spPr>
      </p:pic>
      <p:pic>
        <p:nvPicPr>
          <p:cNvPr id="530" name="Picture 11" descr="421l"/>
          <p:cNvPicPr/>
          <p:nvPr/>
        </p:nvPicPr>
        <p:blipFill>
          <a:blip r:embed="rId5"/>
          <a:stretch/>
        </p:blipFill>
        <p:spPr>
          <a:xfrm>
            <a:off x="6172200" y="4495680"/>
            <a:ext cx="1904760" cy="1812600"/>
          </a:xfrm>
          <a:prstGeom prst="rect">
            <a:avLst/>
          </a:prstGeom>
          <a:ln>
            <a:noFill/>
          </a:ln>
        </p:spPr>
      </p:pic>
      <p:sp>
        <p:nvSpPr>
          <p:cNvPr id="531" name="CustomShape 5"/>
          <p:cNvSpPr/>
          <p:nvPr/>
        </p:nvSpPr>
        <p:spPr>
          <a:xfrm>
            <a:off x="3276720" y="1905120"/>
            <a:ext cx="2895120" cy="45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Манипуляторы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532" name="Line 6"/>
          <p:cNvSpPr/>
          <p:nvPr/>
        </p:nvSpPr>
        <p:spPr>
          <a:xfrm flipH="1">
            <a:off x="2514600" y="2286000"/>
            <a:ext cx="1447560" cy="533160"/>
          </a:xfrm>
          <a:prstGeom prst="line">
            <a:avLst/>
          </a:prstGeom>
          <a:ln w="936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33" name="Line 7"/>
          <p:cNvSpPr/>
          <p:nvPr/>
        </p:nvSpPr>
        <p:spPr>
          <a:xfrm flipH="1">
            <a:off x="2209680" y="2286000"/>
            <a:ext cx="2209680" cy="2819160"/>
          </a:xfrm>
          <a:prstGeom prst="line">
            <a:avLst/>
          </a:prstGeom>
          <a:ln w="936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34" name="Line 8"/>
          <p:cNvSpPr/>
          <p:nvPr/>
        </p:nvSpPr>
        <p:spPr>
          <a:xfrm>
            <a:off x="4724280" y="2286000"/>
            <a:ext cx="0" cy="1066680"/>
          </a:xfrm>
          <a:prstGeom prst="line">
            <a:avLst/>
          </a:prstGeom>
          <a:ln w="936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35" name="Line 9"/>
          <p:cNvSpPr/>
          <p:nvPr/>
        </p:nvSpPr>
        <p:spPr>
          <a:xfrm>
            <a:off x="5333760" y="2286000"/>
            <a:ext cx="1371600" cy="685800"/>
          </a:xfrm>
          <a:prstGeom prst="line">
            <a:avLst/>
          </a:prstGeom>
          <a:ln w="936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36" name="CustomShape 10"/>
          <p:cNvSpPr/>
          <p:nvPr/>
        </p:nvSpPr>
        <p:spPr>
          <a:xfrm>
            <a:off x="2819520" y="5867280"/>
            <a:ext cx="3428640" cy="45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и 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</a:rPr>
              <a:t>Web-</a:t>
            </a: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камеры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537" name="Line 11"/>
          <p:cNvSpPr/>
          <p:nvPr/>
        </p:nvSpPr>
        <p:spPr>
          <a:xfrm flipV="1">
            <a:off x="5562360" y="5638680"/>
            <a:ext cx="838440" cy="380880"/>
          </a:xfrm>
          <a:prstGeom prst="line">
            <a:avLst/>
          </a:prstGeom>
          <a:ln w="9360">
            <a:solidFill>
              <a:schemeClr val="tx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38" name="CustomShape 12"/>
          <p:cNvSpPr/>
          <p:nvPr/>
        </p:nvSpPr>
        <p:spPr>
          <a:xfrm>
            <a:off x="2514600" y="17712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</p:spTree>
  </p:cSld>
  <p:transition spd="slow">
    <p:wheel spokes="1"/>
  </p:transition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TextShape 1"/>
          <p:cNvSpPr txBox="1"/>
          <p:nvPr/>
        </p:nvSpPr>
        <p:spPr>
          <a:xfrm>
            <a:off x="1547640" y="741240"/>
            <a:ext cx="7772040" cy="3646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2000"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Мышь и джойстик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0" name="CustomShape 2"/>
          <p:cNvSpPr/>
          <p:nvPr/>
        </p:nvSpPr>
        <p:spPr>
          <a:xfrm>
            <a:off x="915480" y="1752480"/>
            <a:ext cx="5348520" cy="2010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901"/>
              </a:spcBef>
            </a:pPr>
            <a:r>
              <a:rPr b="0" i="1" lang="ru-RU" sz="1800" spc="-1" strike="noStrike">
                <a:solidFill>
                  <a:srgbClr val="000000"/>
                </a:solidFill>
                <a:latin typeface="Times New Roman"/>
              </a:rPr>
              <a:t>Мышь</a:t>
            </a: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 –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с развитием операционных систем с графическим интерфейсом этот манипулятор стал просто «незаменимой» частью персонального компьютера. Манипулятор «мышь» обеспечивает простое и удобное управление многими функциями ОС и прикладных программ. 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541" name="Picture 4" descr="2"/>
          <p:cNvPicPr/>
          <p:nvPr/>
        </p:nvPicPr>
        <p:blipFill>
          <a:blip r:embed="rId1"/>
          <a:stretch/>
        </p:blipFill>
        <p:spPr>
          <a:xfrm>
            <a:off x="6660360" y="1752480"/>
            <a:ext cx="2133360" cy="1587240"/>
          </a:xfrm>
          <a:prstGeom prst="rect">
            <a:avLst/>
          </a:prstGeom>
          <a:ln>
            <a:noFill/>
          </a:ln>
        </p:spPr>
      </p:pic>
      <p:pic>
        <p:nvPicPr>
          <p:cNvPr id="542" name="Picture 5" descr="ispimage"/>
          <p:cNvPicPr/>
          <p:nvPr/>
        </p:nvPicPr>
        <p:blipFill>
          <a:blip r:embed="rId2"/>
          <a:stretch/>
        </p:blipFill>
        <p:spPr>
          <a:xfrm>
            <a:off x="899640" y="3962520"/>
            <a:ext cx="1904760" cy="1904760"/>
          </a:xfrm>
          <a:prstGeom prst="rect">
            <a:avLst/>
          </a:prstGeom>
          <a:ln>
            <a:noFill/>
          </a:ln>
        </p:spPr>
      </p:pic>
      <p:sp>
        <p:nvSpPr>
          <p:cNvPr id="543" name="CustomShape 3"/>
          <p:cNvSpPr/>
          <p:nvPr/>
        </p:nvSpPr>
        <p:spPr>
          <a:xfrm>
            <a:off x="3466800" y="4667040"/>
            <a:ext cx="5410440" cy="1187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901"/>
              </a:spcBef>
            </a:pPr>
            <a:r>
              <a:rPr b="0" i="1" lang="ru-RU" sz="1800" spc="-1" strike="noStrike">
                <a:solidFill>
                  <a:srgbClr val="000000"/>
                </a:solidFill>
                <a:latin typeface="Times New Roman"/>
              </a:rPr>
              <a:t>Джойстик</a:t>
            </a: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 –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представляет собой подвижную рукоять (или руль) с несколькими кнопками. Это устройство ввода наиболее распространено в области компьютерных игр.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44" name="CustomShape 4"/>
          <p:cNvSpPr/>
          <p:nvPr/>
        </p:nvSpPr>
        <p:spPr>
          <a:xfrm>
            <a:off x="2627640" y="5976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</p:spTree>
  </p:cSld>
  <p:transition spd="slow">
    <p:wheel spokes="1"/>
  </p:transition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TextShape 1"/>
          <p:cNvSpPr txBox="1"/>
          <p:nvPr/>
        </p:nvSpPr>
        <p:spPr>
          <a:xfrm>
            <a:off x="1371600" y="756360"/>
            <a:ext cx="7772040" cy="441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262626"/>
                </a:solidFill>
                <a:latin typeface="Times New Roman"/>
              </a:rPr>
              <a:t>Web-</a:t>
            </a: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камера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6" name="CustomShape 2"/>
          <p:cNvSpPr/>
          <p:nvPr/>
        </p:nvSpPr>
        <p:spPr>
          <a:xfrm>
            <a:off x="632160" y="1676520"/>
            <a:ext cx="8000640" cy="1461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В настоящее время существует большое количество профессиональных цифровых систем видеонаблюдения, решающих разные задачи и соответственно имеющих различные возможности и цену. Но вполне работоспособную систему можно реализовать и на дешевых 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Web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-камерах с интерфейсом 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USB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.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47" name="CustomShape 3"/>
          <p:cNvSpPr/>
          <p:nvPr/>
        </p:nvSpPr>
        <p:spPr>
          <a:xfrm>
            <a:off x="3886200" y="277668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48" name="Picture 4" descr="421l"/>
          <p:cNvPicPr/>
          <p:nvPr/>
        </p:nvPicPr>
        <p:blipFill>
          <a:blip r:embed="rId1"/>
          <a:stretch/>
        </p:blipFill>
        <p:spPr>
          <a:xfrm>
            <a:off x="457200" y="3278520"/>
            <a:ext cx="2209320" cy="2101320"/>
          </a:xfrm>
          <a:prstGeom prst="rect">
            <a:avLst/>
          </a:prstGeom>
          <a:ln>
            <a:noFill/>
          </a:ln>
        </p:spPr>
      </p:pic>
      <p:sp>
        <p:nvSpPr>
          <p:cNvPr id="549" name="CustomShape 4"/>
          <p:cNvSpPr/>
          <p:nvPr/>
        </p:nvSpPr>
        <p:spPr>
          <a:xfrm>
            <a:off x="2771640" y="3641760"/>
            <a:ext cx="5860800" cy="1187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С помощью 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Web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-камеры можно быстро «отсканировать» рисунок или текст, а текст даже впоследствии «распознать» и сохранить в алфавитно-цифровом виде.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50" name="CustomShape 5"/>
          <p:cNvSpPr/>
          <p:nvPr/>
        </p:nvSpPr>
        <p:spPr>
          <a:xfrm>
            <a:off x="1562040" y="5517360"/>
            <a:ext cx="6933960" cy="1187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Если есть доступ в Интернет, то можно использовать стандартные программки типа Windows Messenger или NetMeeting и общаться с собеседником на другом конце света, видя его изображение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51" name="CustomShape 6"/>
          <p:cNvSpPr/>
          <p:nvPr/>
        </p:nvSpPr>
        <p:spPr>
          <a:xfrm>
            <a:off x="2666880" y="154080"/>
            <a:ext cx="46479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</p:spTree>
  </p:cSld>
  <p:transition spd="slow">
    <p:wheel spokes="1"/>
  </p:transition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TextShape 1"/>
          <p:cNvSpPr txBox="1"/>
          <p:nvPr/>
        </p:nvSpPr>
        <p:spPr>
          <a:xfrm>
            <a:off x="1686240" y="188640"/>
            <a:ext cx="634752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262626"/>
                </a:solidFill>
                <a:latin typeface="Times New Roman"/>
              </a:rPr>
              <a:t>Интерфейс</a:t>
            </a:r>
            <a:endParaRPr b="0" lang="ru-RU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3" name="CustomShape 2"/>
          <p:cNvSpPr/>
          <p:nvPr/>
        </p:nvSpPr>
        <p:spPr>
          <a:xfrm>
            <a:off x="683640" y="2277000"/>
            <a:ext cx="8352720" cy="265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Интерфейс-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это, в широком смысле, набор инструментов для взаимодействия человека и компьютерной системы. Этими инструментами чаще всего являются кнопки, галочки, текстовые поля, подсказки, переключатели, выпадающие списки и прочие ухищрения. В дословном переводе с английского слово «interface» означает «[взаимодействие] между лицами».</a:t>
            </a:r>
            <a:endParaRPr b="0" lang="ru-RU" sz="2400" spc="-1" strike="noStrike">
              <a:latin typeface="Arial"/>
            </a:endParaRPr>
          </a:p>
        </p:txBody>
      </p:sp>
    </p:spTree>
  </p:cSld>
  <p:transition spd="slow">
    <p:wheel spokes="1"/>
  </p:transition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TextShape 1"/>
          <p:cNvSpPr txBox="1"/>
          <p:nvPr/>
        </p:nvSpPr>
        <p:spPr>
          <a:xfrm>
            <a:off x="1583280" y="116640"/>
            <a:ext cx="658872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262626"/>
                </a:solidFill>
                <a:latin typeface="Times New Roman"/>
              </a:rPr>
              <a:t>Виды принтеров</a:t>
            </a:r>
            <a:endParaRPr b="0" lang="ru-RU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5" name="CustomShape 2"/>
          <p:cNvSpPr/>
          <p:nvPr/>
        </p:nvSpPr>
        <p:spPr>
          <a:xfrm>
            <a:off x="611640" y="1917000"/>
            <a:ext cx="8532000" cy="438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Матричные принтеры.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 Данный вид принтеров является основоположником в этой сфере. На сегодняшний день они почти нигде не используются, потому что имеют низкую скорость печати, не могут печатать в цвете и издают сильный шум. Но достоинством этих принтеров является тот факт, что расходные материалы на них самые дешевые. Поэтому встретить матричные принтеры можно и сейчас - в почтовых отделениях, железнодорожных или авиакассах.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Струйные принтеры. 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Эти принтеры отличаются высоким качеством печати. Они могут быть как цветные, так и черно-белые. Кроме того, любой цветной струйный принтер может печатать как только цветными чернилами, так и только черными, или и теми, и другими. Стоимость струйных принтеров невысока, но вот расходные материалы на них недешевые, поэтому лучше всего они подходят для домашнего использования. Если вы занимаетесь надомной работой, связанной с распечатыванием текста, например, выполняете технические переводы в больших количествах, то струйный принтер может дороговато обойтись, лучше использовать лазерный.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Лазерные принтеры.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 Лазерные принтеры лучше всего подходят для больших объемов печати. Хоть они и дороги сами по себе, зато экономны в расходных материалах и имеют высокую скорость печати. Наиболее выгодно использовать их в офисах, например в бюро переводов и других, где требуются большие объемы распечатки. Вскоре они оправдают свою стоимость.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</p:txBody>
      </p:sp>
    </p:spTree>
  </p:cSld>
  <p:transition spd="slow">
    <p:wheel spokes="1"/>
  </p:transition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TextShape 1"/>
          <p:cNvSpPr txBox="1"/>
          <p:nvPr/>
        </p:nvSpPr>
        <p:spPr>
          <a:xfrm>
            <a:off x="1403640" y="116640"/>
            <a:ext cx="6347520" cy="1320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262626"/>
                </a:solidFill>
                <a:latin typeface="Times New Roman"/>
              </a:rPr>
              <a:t>Что такое Драйвер </a:t>
            </a:r>
            <a:endParaRPr b="0" lang="ru-RU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7" name="CustomShape 2"/>
          <p:cNvSpPr/>
          <p:nvPr/>
        </p:nvSpPr>
        <p:spPr>
          <a:xfrm>
            <a:off x="509040" y="2061000"/>
            <a:ext cx="8136720" cy="374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Драйвер это компьютерная программа для подключения какого-либо устройства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 к </a:t>
            </a:r>
            <a:r>
              <a:rPr b="1" lang="ru-RU" sz="2000" spc="-1" strike="noStrike" u="sng">
                <a:solidFill>
                  <a:srgbClr val="fb4a18"/>
                </a:solidFill>
                <a:uFillTx/>
                <a:latin typeface="Times New Roman"/>
                <a:hlinkClick r:id="rId1"/>
              </a:rPr>
              <a:t>операционной системе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. Эта программа позволяет системе корректно «распознавать» данное устройство и использовать его по назначению.</a:t>
            </a:r>
            <a:br/>
            <a:br/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Английское слово </a:t>
            </a: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Driver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 в данном случае переводится как «проводник». И в самом деле, драйвер служит «переводчиком» между устройством и операционной системой, если они не понимают друг друга. Большинство современных устройств уже снабжены драйверами для популярных операционных систем, поэтому отдельно скачивать и устанавливать драйверы в подавляющем большинстве случаев не требуется.</a:t>
            </a:r>
            <a:endParaRPr b="0" lang="ru-RU" sz="2000" spc="-1" strike="noStrike">
              <a:latin typeface="Arial"/>
            </a:endParaRPr>
          </a:p>
        </p:txBody>
      </p:sp>
    </p:spTree>
  </p:cSld>
  <p:transition spd="slow">
    <p:wheel spokes="1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CustomShape 1"/>
          <p:cNvSpPr/>
          <p:nvPr/>
        </p:nvSpPr>
        <p:spPr>
          <a:xfrm>
            <a:off x="2476440" y="273600"/>
            <a:ext cx="449532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350" name="CustomShape 2"/>
          <p:cNvSpPr/>
          <p:nvPr/>
        </p:nvSpPr>
        <p:spPr>
          <a:xfrm>
            <a:off x="1676520" y="1232640"/>
            <a:ext cx="8152920" cy="753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Bef>
                <a:spcPts val="901"/>
              </a:spcBef>
            </a:pPr>
            <a:endParaRPr b="0" lang="ru-RU" sz="1800" spc="-1" strike="noStrike">
              <a:latin typeface="Arial"/>
            </a:endParaRPr>
          </a:p>
          <a:p>
            <a:pPr marL="457200" algn="just">
              <a:lnSpc>
                <a:spcPct val="100000"/>
              </a:lnSpc>
              <a:spcBef>
                <a:spcPts val="901"/>
              </a:spcBef>
            </a:pPr>
            <a:endParaRPr b="0" lang="ru-RU" sz="1800" spc="-1" strike="noStrike">
              <a:latin typeface="Arial"/>
            </a:endParaRPr>
          </a:p>
        </p:txBody>
      </p:sp>
      <p:pic>
        <p:nvPicPr>
          <p:cNvPr id="351" name="Picture 4" descr="i2"/>
          <p:cNvPicPr/>
          <p:nvPr/>
        </p:nvPicPr>
        <p:blipFill>
          <a:blip r:embed="rId1"/>
          <a:stretch/>
        </p:blipFill>
        <p:spPr>
          <a:xfrm>
            <a:off x="304920" y="3200400"/>
            <a:ext cx="1257120" cy="885600"/>
          </a:xfrm>
          <a:prstGeom prst="rect">
            <a:avLst/>
          </a:prstGeom>
          <a:ln>
            <a:noFill/>
          </a:ln>
        </p:spPr>
      </p:pic>
      <p:pic>
        <p:nvPicPr>
          <p:cNvPr id="352" name="Picture 5" descr="i4"/>
          <p:cNvPicPr/>
          <p:nvPr/>
        </p:nvPicPr>
        <p:blipFill>
          <a:blip r:embed="rId2"/>
          <a:stretch/>
        </p:blipFill>
        <p:spPr>
          <a:xfrm>
            <a:off x="914400" y="4419720"/>
            <a:ext cx="1294920" cy="833040"/>
          </a:xfrm>
          <a:prstGeom prst="rect">
            <a:avLst/>
          </a:prstGeom>
          <a:ln>
            <a:noFill/>
          </a:ln>
        </p:spPr>
      </p:pic>
      <p:pic>
        <p:nvPicPr>
          <p:cNvPr id="353" name="Picture 6" descr="D:\Танюха\Flash\ispimage2.jpg"/>
          <p:cNvPicPr/>
          <p:nvPr/>
        </p:nvPicPr>
        <p:blipFill>
          <a:blip r:embed="rId3"/>
          <a:stretch/>
        </p:blipFill>
        <p:spPr>
          <a:xfrm>
            <a:off x="2362320" y="5105520"/>
            <a:ext cx="1294920" cy="1294920"/>
          </a:xfrm>
          <a:prstGeom prst="rect">
            <a:avLst/>
          </a:prstGeom>
          <a:ln>
            <a:noFill/>
          </a:ln>
        </p:spPr>
      </p:pic>
      <p:pic>
        <p:nvPicPr>
          <p:cNvPr id="354" name="Picture 8" descr="i"/>
          <p:cNvPicPr/>
          <p:nvPr/>
        </p:nvPicPr>
        <p:blipFill>
          <a:blip r:embed="rId4"/>
          <a:stretch/>
        </p:blipFill>
        <p:spPr>
          <a:xfrm>
            <a:off x="5715000" y="4876920"/>
            <a:ext cx="1371240" cy="1248840"/>
          </a:xfrm>
          <a:prstGeom prst="rect">
            <a:avLst/>
          </a:prstGeom>
          <a:ln>
            <a:noFill/>
          </a:ln>
        </p:spPr>
      </p:pic>
      <p:pic>
        <p:nvPicPr>
          <p:cNvPr id="355" name="Picture 9" descr="i"/>
          <p:cNvPicPr/>
          <p:nvPr/>
        </p:nvPicPr>
        <p:blipFill>
          <a:blip r:embed="rId5"/>
          <a:stretch/>
        </p:blipFill>
        <p:spPr>
          <a:xfrm>
            <a:off x="6781680" y="3962520"/>
            <a:ext cx="1371240" cy="1106280"/>
          </a:xfrm>
          <a:prstGeom prst="rect">
            <a:avLst/>
          </a:prstGeom>
          <a:ln>
            <a:noFill/>
          </a:ln>
        </p:spPr>
      </p:pic>
      <p:pic>
        <p:nvPicPr>
          <p:cNvPr id="356" name="Picture 10" descr="Планшетный"/>
          <p:cNvPicPr/>
          <p:nvPr/>
        </p:nvPicPr>
        <p:blipFill>
          <a:blip r:embed="rId6"/>
          <a:stretch/>
        </p:blipFill>
        <p:spPr>
          <a:xfrm>
            <a:off x="7238880" y="2971800"/>
            <a:ext cx="1371240" cy="1236240"/>
          </a:xfrm>
          <a:prstGeom prst="rect">
            <a:avLst/>
          </a:prstGeom>
          <a:ln>
            <a:noFill/>
          </a:ln>
        </p:spPr>
      </p:pic>
      <p:pic>
        <p:nvPicPr>
          <p:cNvPr id="357" name="Picture 11" descr="photo02"/>
          <p:cNvPicPr/>
          <p:nvPr/>
        </p:nvPicPr>
        <p:blipFill>
          <a:blip r:embed="rId7"/>
          <a:stretch/>
        </p:blipFill>
        <p:spPr>
          <a:xfrm>
            <a:off x="228600" y="5410080"/>
            <a:ext cx="1447560" cy="1317240"/>
          </a:xfrm>
          <a:prstGeom prst="rect">
            <a:avLst/>
          </a:prstGeom>
          <a:ln>
            <a:noFill/>
          </a:ln>
        </p:spPr>
      </p:pic>
      <p:pic>
        <p:nvPicPr>
          <p:cNvPr id="358" name="Picture 12" descr="421l"/>
          <p:cNvPicPr/>
          <p:nvPr/>
        </p:nvPicPr>
        <p:blipFill>
          <a:blip r:embed="rId8"/>
          <a:stretch/>
        </p:blipFill>
        <p:spPr>
          <a:xfrm>
            <a:off x="7467480" y="5257800"/>
            <a:ext cx="1447560" cy="1375920"/>
          </a:xfrm>
          <a:prstGeom prst="rect">
            <a:avLst/>
          </a:prstGeom>
          <a:ln>
            <a:noFill/>
          </a:ln>
        </p:spPr>
      </p:pic>
      <p:pic>
        <p:nvPicPr>
          <p:cNvPr id="359" name="Picture 13" descr="ispimage"/>
          <p:cNvPicPr/>
          <p:nvPr/>
        </p:nvPicPr>
        <p:blipFill>
          <a:blip r:embed="rId9"/>
          <a:stretch/>
        </p:blipFill>
        <p:spPr>
          <a:xfrm>
            <a:off x="3962520" y="5029200"/>
            <a:ext cx="1523520" cy="1523520"/>
          </a:xfrm>
          <a:prstGeom prst="rect">
            <a:avLst/>
          </a:prstGeom>
          <a:ln>
            <a:noFill/>
          </a:ln>
        </p:spPr>
      </p:pic>
      <p:sp>
        <p:nvSpPr>
          <p:cNvPr id="360" name="CustomShape 3"/>
          <p:cNvSpPr/>
          <p:nvPr/>
        </p:nvSpPr>
        <p:spPr>
          <a:xfrm>
            <a:off x="1104840" y="1264320"/>
            <a:ext cx="4571640" cy="352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lvl="1" marL="800280" indent="-342720" algn="ctr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Century Gothic"/>
              <a:buAutoNum type="arabicPeriod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Устройства ввода-вывода информации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800" spc="-1" strike="noStrike">
              <a:latin typeface="Arial"/>
            </a:endParaRPr>
          </a:p>
          <a:p>
            <a:pPr lvl="2" marL="1257480" indent="-342720" algn="ctr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Wingdings" charset="2"/>
              <a:buChar char="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Устройства вывода информации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800" spc="-1" strike="noStrike">
              <a:latin typeface="Arial"/>
            </a:endParaRPr>
          </a:p>
          <a:p>
            <a:pPr lvl="3" marL="1714680" indent="-342720" algn="ctr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Wingdings" charset="2"/>
              <a:buChar char="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Устройства ввода информации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800" spc="-1" strike="noStrike">
              <a:latin typeface="Arial"/>
            </a:endParaRPr>
          </a:p>
          <a:p>
            <a:pPr lvl="4" marL="2171880" indent="-342720" algn="ctr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Wingdings" charset="2"/>
              <a:buChar char="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Дополнительные ПУ</a:t>
            </a:r>
            <a:endParaRPr b="0" lang="ru-RU" sz="1800" spc="-1" strike="noStrike">
              <a:latin typeface="Arial"/>
            </a:endParaRPr>
          </a:p>
          <a:p>
            <a:pPr lvl="4" marL="2171880" indent="-342720" algn="ctr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Wingdings" charset="2"/>
              <a:buChar char="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Интерфейс</a:t>
            </a:r>
            <a:endParaRPr b="0" lang="ru-RU" sz="1800" spc="-1" strike="noStrike">
              <a:latin typeface="Arial"/>
            </a:endParaRPr>
          </a:p>
          <a:p>
            <a:pPr lvl="4" marL="2171880" indent="-342720" algn="ctr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Wingdings" charset="2"/>
              <a:buChar char="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Виды принтеров</a:t>
            </a:r>
            <a:endParaRPr b="0" lang="ru-RU" sz="1800" spc="-1" strike="noStrike">
              <a:latin typeface="Arial"/>
            </a:endParaRPr>
          </a:p>
          <a:p>
            <a:pPr lvl="4" marL="2171880" indent="-342720" algn="ctr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Wingdings" charset="2"/>
              <a:buChar char=""/>
            </a:pPr>
            <a:r>
              <a:rPr b="1" i="1" lang="ru-RU" sz="1800" spc="-1" strike="noStrike">
                <a:solidFill>
                  <a:srgbClr val="000000"/>
                </a:solidFill>
                <a:latin typeface="Times New Roman"/>
              </a:rPr>
              <a:t>Что такое драйвер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325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TextShape 1"/>
          <p:cNvSpPr txBox="1"/>
          <p:nvPr/>
        </p:nvSpPr>
        <p:spPr>
          <a:xfrm>
            <a:off x="1511280" y="837360"/>
            <a:ext cx="7772040" cy="3157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3000"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Устройства ввода-вывода информации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2" name="CustomShape 2"/>
          <p:cNvSpPr/>
          <p:nvPr/>
        </p:nvSpPr>
        <p:spPr>
          <a:xfrm>
            <a:off x="611640" y="1564560"/>
            <a:ext cx="914364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К периферийным устройствам ввода-вывода можно отнести: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363" name="CustomShape 3"/>
          <p:cNvSpPr/>
          <p:nvPr/>
        </p:nvSpPr>
        <p:spPr>
          <a:xfrm>
            <a:off x="2819520" y="255960"/>
            <a:ext cx="403812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364" name="Picture 10" descr="i2"/>
          <p:cNvPicPr/>
          <p:nvPr/>
        </p:nvPicPr>
        <p:blipFill>
          <a:blip r:embed="rId1"/>
          <a:stretch/>
        </p:blipFill>
        <p:spPr>
          <a:xfrm>
            <a:off x="978480" y="2736000"/>
            <a:ext cx="2133360" cy="1503000"/>
          </a:xfrm>
          <a:prstGeom prst="rect">
            <a:avLst/>
          </a:prstGeom>
          <a:ln>
            <a:noFill/>
          </a:ln>
        </p:spPr>
      </p:pic>
      <p:pic>
        <p:nvPicPr>
          <p:cNvPr id="365" name="Picture 11" descr="i4"/>
          <p:cNvPicPr/>
          <p:nvPr/>
        </p:nvPicPr>
        <p:blipFill>
          <a:blip r:embed="rId2"/>
          <a:stretch/>
        </p:blipFill>
        <p:spPr>
          <a:xfrm>
            <a:off x="3460680" y="4725000"/>
            <a:ext cx="2209320" cy="1422000"/>
          </a:xfrm>
          <a:prstGeom prst="rect">
            <a:avLst/>
          </a:prstGeom>
          <a:ln>
            <a:noFill/>
          </a:ln>
        </p:spPr>
      </p:pic>
      <p:pic>
        <p:nvPicPr>
          <p:cNvPr id="366" name="Picture 12" descr="D:\Танюха\Flash\ispimage2.jpg"/>
          <p:cNvPicPr/>
          <p:nvPr/>
        </p:nvPicPr>
        <p:blipFill>
          <a:blip r:embed="rId3"/>
          <a:stretch/>
        </p:blipFill>
        <p:spPr>
          <a:xfrm>
            <a:off x="6804360" y="3048120"/>
            <a:ext cx="2057040" cy="2057040"/>
          </a:xfrm>
          <a:prstGeom prst="rect">
            <a:avLst/>
          </a:prstGeom>
          <a:ln>
            <a:noFill/>
          </a:ln>
        </p:spPr>
      </p:pic>
      <p:sp>
        <p:nvSpPr>
          <p:cNvPr id="367" name="CustomShape 4"/>
          <p:cNvSpPr/>
          <p:nvPr/>
        </p:nvSpPr>
        <p:spPr>
          <a:xfrm>
            <a:off x="842040" y="2378880"/>
            <a:ext cx="240624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Внешние накопители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368" name="CustomShape 5"/>
          <p:cNvSpPr/>
          <p:nvPr/>
        </p:nvSpPr>
        <p:spPr>
          <a:xfrm>
            <a:off x="4006800" y="4355640"/>
            <a:ext cx="166320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Модемы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369" name="CustomShape 6"/>
          <p:cNvSpPr/>
          <p:nvPr/>
        </p:nvSpPr>
        <p:spPr>
          <a:xfrm>
            <a:off x="6896520" y="2678760"/>
            <a:ext cx="195336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Внешняя память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325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TextShape 1"/>
          <p:cNvSpPr txBox="1"/>
          <p:nvPr/>
        </p:nvSpPr>
        <p:spPr>
          <a:xfrm>
            <a:off x="538200" y="1301760"/>
            <a:ext cx="7467120" cy="396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Внешние накопители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1" name="TextShape 2"/>
          <p:cNvSpPr txBox="1"/>
          <p:nvPr/>
        </p:nvSpPr>
        <p:spPr>
          <a:xfrm>
            <a:off x="867600" y="2916360"/>
            <a:ext cx="3808080" cy="533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1" lang="ru-RU" sz="1800" spc="-1" strike="noStrike">
                <a:solidFill>
                  <a:srgbClr val="404040"/>
                </a:solidFill>
                <a:latin typeface="Times New Roman"/>
              </a:rPr>
              <a:t>Магнитные (ленточные) накопители или стример</a:t>
            </a:r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72" name="CustomShape 3"/>
          <p:cNvSpPr/>
          <p:nvPr/>
        </p:nvSpPr>
        <p:spPr>
          <a:xfrm>
            <a:off x="3943440" y="299556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3" name="CustomShape 4"/>
          <p:cNvSpPr/>
          <p:nvPr/>
        </p:nvSpPr>
        <p:spPr>
          <a:xfrm>
            <a:off x="5148000" y="2099520"/>
            <a:ext cx="4266720" cy="3661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i="1" lang="ru-RU" sz="1400" spc="-1" strike="noStrike" u="sng">
                <a:solidFill>
                  <a:srgbClr val="000000"/>
                </a:solidFill>
                <a:uFillTx/>
                <a:latin typeface="Times New Roman"/>
              </a:rPr>
              <a:t>Технические характеристики</a:t>
            </a:r>
            <a:r>
              <a:rPr b="1" lang="ru-RU" sz="1400" spc="-1" strike="noStrike" u="sng">
                <a:solidFill>
                  <a:srgbClr val="000000"/>
                </a:solidFill>
                <a:uFillTx/>
                <a:latin typeface="Times New Roman"/>
              </a:rPr>
              <a:t>: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Жесткий прочный корпус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Емкость кассет: от 4 Гб до 2 Тб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Скорость передачи данных: до 36 Мб/c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Среднее время доступа: 44с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Частота совершения ошибок: меньше 1 на 10</a:t>
            </a:r>
            <a:r>
              <a:rPr b="1" lang="ru-RU" sz="1400" spc="-1" strike="noStrike" baseline="30000">
                <a:solidFill>
                  <a:srgbClr val="000000"/>
                </a:solidFill>
                <a:latin typeface="Times New Roman"/>
              </a:rPr>
              <a:t>14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 прочитанных бит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Среднее время между сбоями: 200 000 часов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Температурный режим работы: +10</a:t>
            </a:r>
            <a:r>
              <a:rPr b="1" lang="ru-RU" sz="1400" spc="-1" strike="noStrike" baseline="30000">
                <a:solidFill>
                  <a:srgbClr val="000000"/>
                </a:solidFill>
                <a:latin typeface="Times New Roman"/>
              </a:rPr>
              <a:t>o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 - +45</a:t>
            </a:r>
            <a:r>
              <a:rPr b="1" lang="ru-RU" sz="1400" spc="-1" strike="noStrike" baseline="30000">
                <a:solidFill>
                  <a:srgbClr val="000000"/>
                </a:solidFill>
                <a:latin typeface="Times New Roman"/>
              </a:rPr>
              <a:t>o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С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Температурный режим для хранения или перевозки: -40</a:t>
            </a:r>
            <a:r>
              <a:rPr b="1" lang="ru-RU" sz="1400" spc="-1" strike="noStrike" baseline="30000">
                <a:solidFill>
                  <a:srgbClr val="000000"/>
                </a:solidFill>
                <a:latin typeface="Times New Roman"/>
              </a:rPr>
              <a:t>o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 - +65</a:t>
            </a:r>
            <a:r>
              <a:rPr b="1" lang="ru-RU" sz="1400" spc="-1" strike="noStrike" baseline="30000">
                <a:solidFill>
                  <a:srgbClr val="000000"/>
                </a:solidFill>
                <a:latin typeface="Times New Roman"/>
              </a:rPr>
              <a:t>o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С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Совместимость с операционными системами: Windows 3.1x, 9х, NT, DOS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374" name="CustomShape 5"/>
          <p:cNvSpPr/>
          <p:nvPr/>
        </p:nvSpPr>
        <p:spPr>
          <a:xfrm>
            <a:off x="3948120" y="300024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5" name="CustomShape 6"/>
          <p:cNvSpPr/>
          <p:nvPr/>
        </p:nvSpPr>
        <p:spPr>
          <a:xfrm>
            <a:off x="981000" y="4563720"/>
            <a:ext cx="3580920" cy="1458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Bef>
                <a:spcPts val="700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Symbol"/>
              </a:rPr>
              <a:t>·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Чаще всего используются в рамках устройств резервного копирования данных на предприятиях и в крупных компаниях (хранят резервные копии баз данных и другой важной информации).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ru-RU" sz="1400" spc="-1" strike="noStrike">
              <a:latin typeface="Arial"/>
            </a:endParaRPr>
          </a:p>
        </p:txBody>
      </p:sp>
      <p:sp>
        <p:nvSpPr>
          <p:cNvPr id="376" name="CustomShape 7"/>
          <p:cNvSpPr/>
          <p:nvPr/>
        </p:nvSpPr>
        <p:spPr>
          <a:xfrm>
            <a:off x="2762280" y="546480"/>
            <a:ext cx="434304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377" name="" descr=""/>
          <p:cNvPicPr/>
          <p:nvPr/>
        </p:nvPicPr>
        <p:blipFill>
          <a:blip r:embed="rId1"/>
          <a:stretch/>
        </p:blipFill>
        <p:spPr>
          <a:xfrm>
            <a:off x="2146320" y="3568680"/>
            <a:ext cx="1244520" cy="851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325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TextShape 1"/>
          <p:cNvSpPr txBox="1"/>
          <p:nvPr/>
        </p:nvSpPr>
        <p:spPr>
          <a:xfrm>
            <a:off x="1404360" y="606240"/>
            <a:ext cx="7772040" cy="1360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000"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Магнитооптические накопители</a:t>
            </a:r>
            <a:r>
              <a:rPr b="0" lang="ru-RU" sz="3600" spc="-1" strike="noStrike">
                <a:solidFill>
                  <a:srgbClr val="262626"/>
                </a:solidFill>
                <a:latin typeface="Times New Roman"/>
              </a:rPr>
              <a:t> </a:t>
            </a:r>
            <a:endParaRPr b="0" lang="ru-RU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9" name="CustomShape 2"/>
          <p:cNvSpPr/>
          <p:nvPr/>
        </p:nvSpPr>
        <p:spPr>
          <a:xfrm>
            <a:off x="1151280" y="2544480"/>
            <a:ext cx="3885840" cy="669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1199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П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риводы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CD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ROM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CD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R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CD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RW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DVD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R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, DVD-RW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380" name="CustomShape 3"/>
          <p:cNvSpPr/>
          <p:nvPr/>
        </p:nvSpPr>
        <p:spPr>
          <a:xfrm>
            <a:off x="4648320" y="2133720"/>
            <a:ext cx="403812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1" name="CustomShape 4"/>
          <p:cNvSpPr/>
          <p:nvPr/>
        </p:nvSpPr>
        <p:spPr>
          <a:xfrm>
            <a:off x="5061960" y="1338840"/>
            <a:ext cx="4114440" cy="4584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b="1" i="1" lang="ru-RU" sz="1400" spc="-1" strike="noStrike" u="sng">
                <a:solidFill>
                  <a:srgbClr val="000000"/>
                </a:solidFill>
                <a:uFillTx/>
                <a:latin typeface="Times New Roman"/>
              </a:rPr>
              <a:t>Технические характеристики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i="1" lang="en-US" sz="1400" spc="-1" strike="noStrike">
                <a:solidFill>
                  <a:srgbClr val="000000"/>
                </a:solidFill>
                <a:latin typeface="Times New Roman"/>
              </a:rPr>
              <a:t>CD-R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 –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могут записывать только болванки типа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CD-R.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С появлением приводов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CD-RW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почти исчезли с рынка.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i="1" lang="en-US" sz="1400" spc="-1" strike="noStrike">
                <a:solidFill>
                  <a:srgbClr val="000000"/>
                </a:solidFill>
                <a:latin typeface="Times New Roman"/>
              </a:rPr>
              <a:t>CD-RW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–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имеют возможность записи болванок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CD-R/RW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с возможностью перезаписи дисков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CD-RW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. Скорость записи : для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CD-R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от 2х до 52х, для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CD-RW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от 2х до 24х. Скорость чтения 52х.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i="1" lang="en-US" sz="1400" spc="-1" strike="noStrike">
                <a:solidFill>
                  <a:srgbClr val="000000"/>
                </a:solidFill>
                <a:latin typeface="Times New Roman"/>
              </a:rPr>
              <a:t>DVD-R –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производят запись на болванки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DVD-R (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как на одно- так и на двухсторонние). Скорость чтения: от 16х до 40х. Скорость записи: от 4х до 16х.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i="1" lang="en-US" sz="1400" spc="-1" strike="noStrike">
                <a:solidFill>
                  <a:srgbClr val="000000"/>
                </a:solidFill>
                <a:latin typeface="Times New Roman"/>
              </a:rPr>
              <a:t>DVD-RW –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производят запись на диски типа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DVD-R/RW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, с возможностью перезаписи дисков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DVD-RW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. Имеют два формата записи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: -RW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и +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RW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. Скорость чтения: от 16х до 40х. Скорость записи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/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перезаписи: от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4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х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/2x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до 16х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/10x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ru-RU" sz="1400" spc="-1" strike="noStrike">
              <a:latin typeface="Arial"/>
            </a:endParaRPr>
          </a:p>
        </p:txBody>
      </p:sp>
      <p:sp>
        <p:nvSpPr>
          <p:cNvPr id="382" name="CustomShape 5"/>
          <p:cNvSpPr/>
          <p:nvPr/>
        </p:nvSpPr>
        <p:spPr>
          <a:xfrm>
            <a:off x="3943440" y="298620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83" name="Picture 6" descr="i2"/>
          <p:cNvPicPr/>
          <p:nvPr/>
        </p:nvPicPr>
        <p:blipFill>
          <a:blip r:embed="rId1"/>
          <a:stretch/>
        </p:blipFill>
        <p:spPr>
          <a:xfrm>
            <a:off x="1371600" y="3233520"/>
            <a:ext cx="1257120" cy="885600"/>
          </a:xfrm>
          <a:prstGeom prst="rect">
            <a:avLst/>
          </a:prstGeom>
          <a:ln>
            <a:noFill/>
          </a:ln>
        </p:spPr>
      </p:pic>
      <p:sp>
        <p:nvSpPr>
          <p:cNvPr id="384" name="CustomShape 6"/>
          <p:cNvSpPr/>
          <p:nvPr/>
        </p:nvSpPr>
        <p:spPr>
          <a:xfrm>
            <a:off x="4114800" y="297180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85" name="Picture 8" descr="i4"/>
          <p:cNvPicPr/>
          <p:nvPr/>
        </p:nvPicPr>
        <p:blipFill>
          <a:blip r:embed="rId2"/>
          <a:stretch/>
        </p:blipFill>
        <p:spPr>
          <a:xfrm>
            <a:off x="3517560" y="3214440"/>
            <a:ext cx="914040" cy="914040"/>
          </a:xfrm>
          <a:prstGeom prst="rect">
            <a:avLst/>
          </a:prstGeom>
          <a:ln>
            <a:noFill/>
          </a:ln>
        </p:spPr>
      </p:pic>
      <p:sp>
        <p:nvSpPr>
          <p:cNvPr id="386" name="CustomShape 7"/>
          <p:cNvSpPr/>
          <p:nvPr/>
        </p:nvSpPr>
        <p:spPr>
          <a:xfrm>
            <a:off x="1077840" y="4483440"/>
            <a:ext cx="3983760" cy="1369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Symbol"/>
              </a:rPr>
              <a:t>·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   Также могут использоваться в качестве устройств резервного копирования, но, в отличие от стримеров, обладают гораздо меньшей вместимостью данных (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CD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R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CD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RW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 до 700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MB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 данных,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DVD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R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, DVD-RW до 4.7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GB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 данных).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387" name="CustomShape 8"/>
          <p:cNvSpPr/>
          <p:nvPr/>
        </p:nvSpPr>
        <p:spPr>
          <a:xfrm>
            <a:off x="2771640" y="250200"/>
            <a:ext cx="41907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TextShape 1"/>
          <p:cNvSpPr txBox="1"/>
          <p:nvPr/>
        </p:nvSpPr>
        <p:spPr>
          <a:xfrm>
            <a:off x="1488960" y="930240"/>
            <a:ext cx="7772040" cy="441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Модемы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9" name="CustomShape 2"/>
          <p:cNvSpPr/>
          <p:nvPr/>
        </p:nvSpPr>
        <p:spPr>
          <a:xfrm>
            <a:off x="914400" y="1889280"/>
            <a:ext cx="7772040" cy="639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Bef>
                <a:spcPts val="901"/>
              </a:spcBef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В настоящее время существуют два вида модемов: аналоговые и цифровые (технология 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xDSL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).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390" name="CustomShape 3"/>
          <p:cNvSpPr/>
          <p:nvPr/>
        </p:nvSpPr>
        <p:spPr>
          <a:xfrm>
            <a:off x="4038480" y="303840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91" name="Picture 4" descr="i2"/>
          <p:cNvPicPr/>
          <p:nvPr/>
        </p:nvPicPr>
        <p:blipFill>
          <a:blip r:embed="rId1"/>
          <a:stretch/>
        </p:blipFill>
        <p:spPr>
          <a:xfrm>
            <a:off x="1450800" y="2737800"/>
            <a:ext cx="1294920" cy="947520"/>
          </a:xfrm>
          <a:prstGeom prst="rect">
            <a:avLst/>
          </a:prstGeom>
          <a:ln>
            <a:noFill/>
          </a:ln>
        </p:spPr>
      </p:pic>
      <p:sp>
        <p:nvSpPr>
          <p:cNvPr id="392" name="CustomShape 4"/>
          <p:cNvSpPr/>
          <p:nvPr/>
        </p:nvSpPr>
        <p:spPr>
          <a:xfrm>
            <a:off x="3943440" y="3024360"/>
            <a:ext cx="9143640" cy="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93" name="Picture 6" descr="i4"/>
          <p:cNvPicPr/>
          <p:nvPr/>
        </p:nvPicPr>
        <p:blipFill>
          <a:blip r:embed="rId2"/>
          <a:stretch/>
        </p:blipFill>
        <p:spPr>
          <a:xfrm>
            <a:off x="7391520" y="5096520"/>
            <a:ext cx="1447560" cy="931680"/>
          </a:xfrm>
          <a:prstGeom prst="rect">
            <a:avLst/>
          </a:prstGeom>
          <a:ln>
            <a:noFill/>
          </a:ln>
        </p:spPr>
      </p:pic>
      <p:sp>
        <p:nvSpPr>
          <p:cNvPr id="394" name="CustomShape 5"/>
          <p:cNvSpPr/>
          <p:nvPr/>
        </p:nvSpPr>
        <p:spPr>
          <a:xfrm>
            <a:off x="2746080" y="3737160"/>
            <a:ext cx="5257440" cy="1307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Аналоговые модемы  используются в основном для выхода в сеть 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</a:rPr>
              <a:t>Internet</a:t>
            </a: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, а цифровые  модемы используются для высокоскоростных соединений с сетью </a:t>
            </a:r>
            <a:r>
              <a:rPr b="1" lang="en-US" sz="1600" spc="-1" strike="noStrike">
                <a:solidFill>
                  <a:srgbClr val="000000"/>
                </a:solidFill>
                <a:latin typeface="Times New Roman"/>
              </a:rPr>
              <a:t>Internet</a:t>
            </a: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, либо для организации локальной сети на больших расстояниях.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395" name="CustomShape 6"/>
          <p:cNvSpPr/>
          <p:nvPr/>
        </p:nvSpPr>
        <p:spPr>
          <a:xfrm>
            <a:off x="1345320" y="3737160"/>
            <a:ext cx="1447560" cy="303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Аналоговый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396" name="CustomShape 7"/>
          <p:cNvSpPr/>
          <p:nvPr/>
        </p:nvSpPr>
        <p:spPr>
          <a:xfrm>
            <a:off x="7543800" y="5976720"/>
            <a:ext cx="1142640" cy="303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Цифровой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397" name="CustomShape 8"/>
          <p:cNvSpPr/>
          <p:nvPr/>
        </p:nvSpPr>
        <p:spPr>
          <a:xfrm>
            <a:off x="2988000" y="284040"/>
            <a:ext cx="41907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TextShape 1"/>
          <p:cNvSpPr txBox="1"/>
          <p:nvPr/>
        </p:nvSpPr>
        <p:spPr>
          <a:xfrm>
            <a:off x="1378800" y="777960"/>
            <a:ext cx="7772040" cy="441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Модемы </a:t>
            </a:r>
            <a:r>
              <a:rPr b="1" lang="en-US" sz="2400" spc="-1" strike="noStrike">
                <a:solidFill>
                  <a:srgbClr val="262626"/>
                </a:solidFill>
                <a:latin typeface="Times New Roman"/>
              </a:rPr>
              <a:t>xDSL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9" name="CustomShape 2"/>
          <p:cNvSpPr/>
          <p:nvPr/>
        </p:nvSpPr>
        <p:spPr>
          <a:xfrm>
            <a:off x="2699640" y="260280"/>
            <a:ext cx="44193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00" name="CustomShape 3"/>
          <p:cNvSpPr/>
          <p:nvPr/>
        </p:nvSpPr>
        <p:spPr>
          <a:xfrm>
            <a:off x="2699640" y="1219320"/>
            <a:ext cx="5105160" cy="303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Существуют несколько типов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DSL-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модемов: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01" name="CustomShape 4"/>
          <p:cNvSpPr/>
          <p:nvPr/>
        </p:nvSpPr>
        <p:spPr>
          <a:xfrm>
            <a:off x="756720" y="1523880"/>
            <a:ext cx="8305560" cy="1209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ADSL –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асинхронный. Работает в асинхронном режиме приема-передачи данных.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SDSL –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синхронный. Работает в синхронном режиме приема-передачи данных.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HDSL –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высокоскоростной модем.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VDSL –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 (от англ.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Very)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очень высокоскоростной модем.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02" name="CustomShape 5"/>
          <p:cNvSpPr/>
          <p:nvPr/>
        </p:nvSpPr>
        <p:spPr>
          <a:xfrm>
            <a:off x="642240" y="2938320"/>
            <a:ext cx="8534160" cy="3340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HDSL представляет собой систему двухсторонней симметричной передачи данных, которая позволяет передавать данные со скоростью 1,544 Мбит/с или 2,048 Мбит/с по нескольким парам проводов сети доступа. 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Технология ADSL. Она была разработана для предоставления таких услуг, которые требуют асимметричной передачи данных, например, видео по запросу, когда требуется передавать большой поток данных в сторону пользователя, а в сторону сети от пользователя передается гораздо меньший объем данных.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Технология VDSL предназначена для передачи данных на расстояниях в пределах 1,2 – 1,4 километра, обеспечивая на этих дальностях полнодуплексную скорость от 6 до 16 – 18 Мбит/с. При этом общая пропускная способность канала может достигать 34 Мбит/с.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Симметричная или двухпроводная линия DSL (SDSL) с точки зрения требований, является следующей ступенью развития данных технологий. Данная технология является симметричной и базируется на более ранней технологии HDSL, но имеет целый ряд усовершенствований, которые позволяют более гибко организовать передачу данных по одной паре проводов.</a:t>
            </a:r>
            <a:r>
              <a:rPr b="1" lang="ru-RU" sz="1400" spc="-1" strike="noStrike">
                <a:solidFill>
                  <a:srgbClr val="29005a"/>
                </a:solidFill>
                <a:latin typeface="Times New Roman"/>
              </a:rPr>
              <a:t> 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TextShape 1"/>
          <p:cNvSpPr txBox="1"/>
          <p:nvPr/>
        </p:nvSpPr>
        <p:spPr>
          <a:xfrm>
            <a:off x="1619640" y="1184400"/>
            <a:ext cx="7772040" cy="441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262626"/>
                </a:solidFill>
                <a:latin typeface="Times New Roman"/>
              </a:rPr>
              <a:t>Аналоговые модемы</a:t>
            </a: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4" name="CustomShape 2"/>
          <p:cNvSpPr/>
          <p:nvPr/>
        </p:nvSpPr>
        <p:spPr>
          <a:xfrm>
            <a:off x="2533320" y="423360"/>
            <a:ext cx="51051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Периферийные устройства ПК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05" name="CustomShape 3"/>
          <p:cNvSpPr/>
          <p:nvPr/>
        </p:nvSpPr>
        <p:spPr>
          <a:xfrm>
            <a:off x="1428480" y="1989720"/>
            <a:ext cx="7314840" cy="3092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Аналоговые модемы более популярны из-за своей дешевизны и используются в основном для выхода в сеть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Internet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, и только иногда (из-за невысокой (до 56 Кбит/с) скорости передачи данных) для связи с другими ПК.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700"/>
              </a:spcBef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Модемы имеют несколько типов соединений с ПК: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COM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,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USB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 или (для цифровых модемов) посредством сетевой карты. Модем, соединение которого идет через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COM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-порт, требует дополнительного источника (блока) питания, а при соединении при помощи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USB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-порта потребность в блоке питания отпадает. 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xDSL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-модемы также требуют дополнительного источника питания.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ru-RU" sz="1400" spc="-1" strike="noStrike">
              <a:latin typeface="Arial"/>
            </a:endParaRPr>
          </a:p>
        </p:txBody>
      </p:sp>
      <p:pic>
        <p:nvPicPr>
          <p:cNvPr id="406" name="Picture 6" descr="i2"/>
          <p:cNvPicPr/>
          <p:nvPr/>
        </p:nvPicPr>
        <p:blipFill>
          <a:blip r:embed="rId1"/>
          <a:stretch/>
        </p:blipFill>
        <p:spPr>
          <a:xfrm>
            <a:off x="4438440" y="2781000"/>
            <a:ext cx="1294920" cy="947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478</TotalTime>
  <Application>LibreOffice/6.4.1.2$Windows_x86 LibreOffice_project/4d224e95b98b138af42a64d84056446d09082932</Application>
  <Words>1793</Words>
  <Paragraphs>184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2004-06-02T06:05:31Z</dcterms:created>
  <dc:creator>qaz</dc:creator>
  <dc:description/>
  <dc:language>ru-RU</dc:language>
  <cp:lastModifiedBy/>
  <dcterms:modified xsi:type="dcterms:W3CDTF">2022-04-20T19:52:42Z</dcterms:modified>
  <cp:revision>51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27</vt:i4>
  </property>
</Properties>
</file>