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79" r:id="rId3"/>
  </p:sldMasterIdLst>
  <p:notesMasterIdLst>
    <p:notesMasterId r:id="rId51"/>
  </p:notesMasterIdLst>
  <p:sldIdLst>
    <p:sldId id="256" r:id="rId4"/>
    <p:sldId id="258" r:id="rId5"/>
    <p:sldId id="260" r:id="rId6"/>
    <p:sldId id="285" r:id="rId7"/>
    <p:sldId id="306" r:id="rId8"/>
    <p:sldId id="295" r:id="rId9"/>
    <p:sldId id="282" r:id="rId10"/>
    <p:sldId id="261" r:id="rId11"/>
    <p:sldId id="307" r:id="rId12"/>
    <p:sldId id="286" r:id="rId13"/>
    <p:sldId id="287" r:id="rId14"/>
    <p:sldId id="288" r:id="rId15"/>
    <p:sldId id="302" r:id="rId16"/>
    <p:sldId id="289" r:id="rId17"/>
    <p:sldId id="263" r:id="rId18"/>
    <p:sldId id="290" r:id="rId19"/>
    <p:sldId id="264" r:id="rId20"/>
    <p:sldId id="296" r:id="rId21"/>
    <p:sldId id="297" r:id="rId22"/>
    <p:sldId id="294" r:id="rId23"/>
    <p:sldId id="301" r:id="rId24"/>
    <p:sldId id="266" r:id="rId25"/>
    <p:sldId id="283" r:id="rId26"/>
    <p:sldId id="268" r:id="rId27"/>
    <p:sldId id="275" r:id="rId28"/>
    <p:sldId id="300" r:id="rId29"/>
    <p:sldId id="278" r:id="rId30"/>
    <p:sldId id="305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FFCC"/>
    <a:srgbClr val="FFFFFF"/>
    <a:srgbClr val="CC6600"/>
    <a:srgbClr val="7B5229"/>
    <a:srgbClr val="FF9933"/>
    <a:srgbClr val="FFCC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96DD8-47A7-4819-B02A-0DC5562B29FA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60219-DFB8-4A16-B77E-97200F54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3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0219-DFB8-4A16-B77E-97200F5494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9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3B3C4-7967-488C-81E0-78C99F20F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1180-214E-4AC7-91E3-C54DAB8D1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F51C-ECE4-4258-B914-B0B3E51B8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AAF0-CAB9-442A-9026-4D8DB00D5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EBF0-FCBF-4D2E-B8A7-32329F547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CF5A1-7887-4F1E-91C5-5A517876F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7DC09-B741-4F74-8224-76F1E5B94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FABA-2844-4678-A78E-E31D0BB10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A107-5321-4BB8-ADEB-3418A53C6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F098-3B41-462D-96B3-1559596EB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3C08-7BD6-43AC-8845-B0FE66F24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EA14-FE24-4B18-A386-7E1533DF3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4FCB-A013-4413-B8B7-C97EA7B0E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EC05-980B-4E16-B777-E5F1FFD3F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9F77-DE9E-4D58-BA94-08EF17B3B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476F-603A-4658-B79D-55CE169A4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4306F-747E-4A06-89CD-9B789A44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CB71-5EC2-44EB-B533-E174C8A02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FE0B-1252-4FAF-B6D9-8602A064D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116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D45A-E29E-40EC-994C-57357F1B0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12E5-C87F-4578-B724-C184AB771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5DFB-290C-4AE6-8268-A68354DF2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FA983-A6DB-4901-9C64-948015204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BA1A-5255-4625-906B-48F710ABF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BFD9-A4F2-4FD6-97E1-8B2CE19BC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4109-CFE1-40E2-A1B6-33B9C204B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9CBB-313C-47F6-9E47-335D512A4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83C5-314D-48CA-9752-5B5B868E2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A50F3-6EAA-461A-9C71-4E91915E7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24F9-8FBE-47F3-9476-024FE9449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93EE-4E8A-424F-ABE9-5083A6DD2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672E-4FC9-4496-8096-830953AF7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4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43F9E-A283-40DC-9312-E0DC05799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4959-9767-4C5E-8981-42B27B654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4D261-2705-4680-B0E7-46E6210DD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03EA-4346-47A5-8A00-13CA4EBA7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1D7DE-E01B-4B76-B645-37705B016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4EBE-41B7-40F6-AD27-4956F7B58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87F36C-59E5-47F2-A5D5-901813F09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38ED200-49D3-4A89-A9CD-D862D4E5D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8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10599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0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1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2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3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4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5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6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7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8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10609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0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10611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2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3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4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5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6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7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8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9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20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21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22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23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626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27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28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6CE8485E-551C-4F96-8038-1D16992C8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75" y="4143375"/>
            <a:ext cx="5049838" cy="1933575"/>
          </a:xfrm>
        </p:spPr>
        <p:txBody>
          <a:bodyPr/>
          <a:lstStyle/>
          <a:p>
            <a:pPr algn="r" eaLnBrk="1" hangingPunct="1"/>
            <a:endParaRPr lang="ru-RU" sz="2000" i="1" dirty="0" smtClean="0">
              <a:solidFill>
                <a:srgbClr val="000000"/>
              </a:solidFill>
            </a:endParaRPr>
          </a:p>
        </p:txBody>
      </p:sp>
      <p:sp>
        <p:nvSpPr>
          <p:cNvPr id="116739" name="Rectangle 8"/>
          <p:cNvSpPr>
            <a:spLocks noChangeArrowheads="1"/>
          </p:cNvSpPr>
          <p:nvPr/>
        </p:nvSpPr>
        <p:spPr bwMode="auto">
          <a:xfrm>
            <a:off x="571500" y="1571625"/>
            <a:ext cx="8104188" cy="19335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/>
              <a:t>Тема: </a:t>
            </a:r>
          </a:p>
          <a:p>
            <a:pPr algn="ctr"/>
            <a:r>
              <a:rPr lang="ru-RU" sz="3600" b="1" i="1"/>
              <a:t>«Россия в Первой мировой войне»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Рисунок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85750"/>
            <a:ext cx="6513513" cy="36591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6979" name="Picture 3" descr="MFSTRP06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0" y="0"/>
            <a:ext cx="1352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Rectangle 6"/>
          <p:cNvSpPr>
            <a:spLocks noGrp="1" noChangeArrowheads="1"/>
          </p:cNvSpPr>
          <p:nvPr/>
        </p:nvSpPr>
        <p:spPr bwMode="auto">
          <a:xfrm>
            <a:off x="714375" y="4500563"/>
            <a:ext cx="8072438" cy="2168797"/>
          </a:xfrm>
          <a:prstGeom prst="rect">
            <a:avLst/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dirty="0">
                <a:solidFill>
                  <a:srgbClr val="000000"/>
                </a:solidFill>
              </a:rPr>
              <a:t>На стороне </a:t>
            </a:r>
            <a:r>
              <a:rPr lang="ru-RU" sz="2000" b="1" dirty="0">
                <a:solidFill>
                  <a:srgbClr val="002060"/>
                </a:solidFill>
              </a:rPr>
              <a:t>Антанты </a:t>
            </a:r>
            <a:r>
              <a:rPr lang="ru-RU" sz="2000" dirty="0">
                <a:solidFill>
                  <a:srgbClr val="000000"/>
                </a:solidFill>
              </a:rPr>
              <a:t>воевали </a:t>
            </a:r>
            <a:r>
              <a:rPr lang="ru-RU" sz="2000" b="1" dirty="0">
                <a:solidFill>
                  <a:srgbClr val="002060"/>
                </a:solidFill>
              </a:rPr>
              <a:t>6 млн. человек</a:t>
            </a:r>
            <a:r>
              <a:rPr lang="ru-RU" sz="2000" dirty="0">
                <a:solidFill>
                  <a:srgbClr val="000000"/>
                </a:solidFill>
              </a:rPr>
              <a:t>, а на стороне </a:t>
            </a:r>
            <a:r>
              <a:rPr lang="ru-RU" sz="2000" b="1" dirty="0">
                <a:solidFill>
                  <a:srgbClr val="002060"/>
                </a:solidFill>
              </a:rPr>
              <a:t>Тройственного союза </a:t>
            </a:r>
            <a:r>
              <a:rPr lang="ru-RU" sz="2000" dirty="0">
                <a:solidFill>
                  <a:srgbClr val="000000"/>
                </a:solidFill>
              </a:rPr>
              <a:t>- </a:t>
            </a:r>
            <a:r>
              <a:rPr lang="ru-RU" sz="2000" b="1" dirty="0">
                <a:solidFill>
                  <a:srgbClr val="002060"/>
                </a:solidFill>
              </a:rPr>
              <a:t>3,5 млн. человек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eaLnBrk="0" hangingPunct="0"/>
            <a:r>
              <a:rPr lang="ru-RU" sz="2000" dirty="0">
                <a:solidFill>
                  <a:srgbClr val="FF0000"/>
                </a:solidFill>
              </a:rPr>
              <a:t>5 – 9 сентября </a:t>
            </a:r>
            <a:r>
              <a:rPr lang="ru-RU" sz="2000" dirty="0" smtClean="0">
                <a:solidFill>
                  <a:srgbClr val="FF0000"/>
                </a:solidFill>
              </a:rPr>
              <a:t>1914 г.</a:t>
            </a:r>
            <a:r>
              <a:rPr lang="ru-RU" sz="2000" dirty="0" smtClean="0">
                <a:solidFill>
                  <a:srgbClr val="000000"/>
                </a:solidFill>
              </a:rPr>
              <a:t> - битва </a:t>
            </a:r>
            <a:r>
              <a:rPr lang="ru-RU" sz="2000" dirty="0">
                <a:solidFill>
                  <a:srgbClr val="000000"/>
                </a:solidFill>
              </a:rPr>
              <a:t>на р</a:t>
            </a:r>
            <a:r>
              <a:rPr lang="ru-RU" sz="2000" dirty="0" smtClean="0">
                <a:solidFill>
                  <a:srgbClr val="000000"/>
                </a:solidFill>
              </a:rPr>
              <a:t>. Марне – ликвидация угрозы </a:t>
            </a:r>
            <a:r>
              <a:rPr lang="ru-RU" sz="2000" dirty="0">
                <a:solidFill>
                  <a:srgbClr val="000000"/>
                </a:solidFill>
              </a:rPr>
              <a:t>Парижу. </a:t>
            </a:r>
            <a:endParaRPr lang="ru-RU" sz="2000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2000" dirty="0" smtClean="0">
                <a:solidFill>
                  <a:srgbClr val="002060"/>
                </a:solidFill>
              </a:rPr>
              <a:t>Германия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оказалась перед необходимостью ведения длительной войны на два фронта.</a:t>
            </a:r>
          </a:p>
        </p:txBody>
      </p:sp>
      <p:sp>
        <p:nvSpPr>
          <p:cNvPr id="126981" name="Rectangle 8"/>
          <p:cNvSpPr>
            <a:spLocks noChangeArrowheads="1"/>
          </p:cNvSpPr>
          <p:nvPr/>
        </p:nvSpPr>
        <p:spPr bwMode="auto">
          <a:xfrm>
            <a:off x="214313" y="3214688"/>
            <a:ext cx="2449512" cy="719137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/>
              <a:t>Боевые действия </a:t>
            </a:r>
          </a:p>
          <a:p>
            <a:pPr algn="ctr"/>
            <a:r>
              <a:rPr lang="ru-RU" sz="1600" dirty="0"/>
              <a:t>на Западном фронте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6694487" cy="43449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003" name="Picture 3" descr="MFSTRP06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0" y="0"/>
            <a:ext cx="1352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5"/>
          <p:cNvSpPr>
            <a:spLocks noGrp="1" noChangeArrowheads="1"/>
          </p:cNvSpPr>
          <p:nvPr/>
        </p:nvSpPr>
        <p:spPr bwMode="auto">
          <a:xfrm>
            <a:off x="539552" y="4693815"/>
            <a:ext cx="8202613" cy="1978869"/>
          </a:xfrm>
          <a:prstGeom prst="rect">
            <a:avLst/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dirty="0">
                <a:solidFill>
                  <a:srgbClr val="000000"/>
                </a:solidFill>
              </a:rPr>
              <a:t>В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сентябре 1914 г.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Россия, не дожидаясь окончания мобилизации, начала </a:t>
            </a:r>
            <a:r>
              <a:rPr lang="ru-RU" sz="2000" dirty="0">
                <a:solidFill>
                  <a:srgbClr val="002060"/>
                </a:solidFill>
              </a:rPr>
              <a:t>наступление в </a:t>
            </a:r>
            <a:r>
              <a:rPr lang="ru-RU" sz="2000" dirty="0" smtClean="0">
                <a:solidFill>
                  <a:srgbClr val="002060"/>
                </a:solidFill>
              </a:rPr>
              <a:t>Восточной Пруссии </a:t>
            </a:r>
            <a:r>
              <a:rPr lang="ru-RU" sz="2000" dirty="0">
                <a:solidFill>
                  <a:srgbClr val="000000"/>
                </a:solidFill>
              </a:rPr>
              <a:t>и одержала </a:t>
            </a:r>
            <a:r>
              <a:rPr lang="ru-RU" sz="2000" dirty="0">
                <a:solidFill>
                  <a:srgbClr val="002060"/>
                </a:solidFill>
              </a:rPr>
              <a:t>победу под </a:t>
            </a:r>
            <a:r>
              <a:rPr lang="ru-RU" sz="2000" dirty="0" err="1">
                <a:solidFill>
                  <a:srgbClr val="002060"/>
                </a:solidFill>
              </a:rPr>
              <a:t>Гумбинненом</a:t>
            </a:r>
            <a:r>
              <a:rPr lang="ru-RU" sz="2000" dirty="0">
                <a:solidFill>
                  <a:srgbClr val="000000"/>
                </a:solidFill>
              </a:rPr>
              <a:t>. Немцы перебросили часть войск из Франции на Восток и Париж был спасен. Вскоре Русская армия начала </a:t>
            </a:r>
            <a:r>
              <a:rPr lang="ru-RU" sz="2000" dirty="0">
                <a:solidFill>
                  <a:srgbClr val="002060"/>
                </a:solidFill>
              </a:rPr>
              <a:t>наступление на Юго-Западном фронте</a:t>
            </a:r>
            <a:r>
              <a:rPr lang="ru-RU" sz="2000" dirty="0">
                <a:solidFill>
                  <a:srgbClr val="000000"/>
                </a:solidFill>
              </a:rPr>
              <a:t>. Немцы помогли австрийцам, но план «</a:t>
            </a:r>
            <a:r>
              <a:rPr lang="ru-RU" sz="2000" dirty="0" err="1">
                <a:solidFill>
                  <a:srgbClr val="000000"/>
                </a:solidFill>
              </a:rPr>
              <a:t>Шлиффена</a:t>
            </a:r>
            <a:r>
              <a:rPr lang="ru-RU" sz="2000" dirty="0">
                <a:solidFill>
                  <a:srgbClr val="000000"/>
                </a:solidFill>
              </a:rPr>
              <a:t>» провалился.</a:t>
            </a:r>
          </a:p>
        </p:txBody>
      </p:sp>
      <p:sp>
        <p:nvSpPr>
          <p:cNvPr id="128005" name="Rectangle 8"/>
          <p:cNvSpPr>
            <a:spLocks noChangeArrowheads="1"/>
          </p:cNvSpPr>
          <p:nvPr/>
        </p:nvSpPr>
        <p:spPr bwMode="auto">
          <a:xfrm>
            <a:off x="250825" y="3500438"/>
            <a:ext cx="2519363" cy="1008062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Наступление</a:t>
            </a:r>
          </a:p>
          <a:p>
            <a:pPr algn="ctr"/>
            <a:r>
              <a:rPr lang="ru-RU" sz="1600"/>
              <a:t>Русской армии</a:t>
            </a:r>
          </a:p>
          <a:p>
            <a:pPr algn="ctr"/>
            <a:r>
              <a:rPr lang="ru-RU" sz="1600"/>
              <a:t>в 1914 году.</a:t>
            </a:r>
          </a:p>
          <a:p>
            <a:pPr algn="ctr"/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6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6337300" cy="39560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9027" name="Rectangle 8"/>
          <p:cNvSpPr>
            <a:spLocks noChangeArrowheads="1"/>
          </p:cNvSpPr>
          <p:nvPr/>
        </p:nvSpPr>
        <p:spPr bwMode="auto">
          <a:xfrm>
            <a:off x="179388" y="3357563"/>
            <a:ext cx="2249487" cy="9350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Отправка немецких </a:t>
            </a:r>
          </a:p>
          <a:p>
            <a:pPr algn="ctr"/>
            <a:r>
              <a:rPr lang="ru-RU" dirty="0"/>
              <a:t>солдат на фронт.</a:t>
            </a:r>
          </a:p>
        </p:txBody>
      </p:sp>
      <p:sp>
        <p:nvSpPr>
          <p:cNvPr id="129028" name="Rectangle 9"/>
          <p:cNvSpPr>
            <a:spLocks noChangeArrowheads="1"/>
          </p:cNvSpPr>
          <p:nvPr/>
        </p:nvSpPr>
        <p:spPr bwMode="auto">
          <a:xfrm>
            <a:off x="714375" y="4292600"/>
            <a:ext cx="8066088" cy="2422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29029" name="Прямоугольник 4"/>
          <p:cNvSpPr>
            <a:spLocks noChangeArrowheads="1"/>
          </p:cNvSpPr>
          <p:nvPr/>
        </p:nvSpPr>
        <p:spPr bwMode="auto">
          <a:xfrm>
            <a:off x="714375" y="4509121"/>
            <a:ext cx="832212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Антанта начала </a:t>
            </a:r>
            <a:r>
              <a:rPr lang="ru-RU" dirty="0">
                <a:solidFill>
                  <a:srgbClr val="002060"/>
                </a:solidFill>
              </a:rPr>
              <a:t>морскую блокаду Германии </a:t>
            </a:r>
            <a:r>
              <a:rPr lang="ru-RU" dirty="0">
                <a:solidFill>
                  <a:srgbClr val="000000"/>
                </a:solidFill>
              </a:rPr>
              <a:t>и разгромила</a:t>
            </a:r>
          </a:p>
          <a:p>
            <a:r>
              <a:rPr lang="ru-RU" dirty="0">
                <a:solidFill>
                  <a:srgbClr val="000000"/>
                </a:solidFill>
              </a:rPr>
              <a:t> ее флот у </a:t>
            </a:r>
            <a:r>
              <a:rPr lang="ru-RU" b="1" dirty="0" err="1">
                <a:solidFill>
                  <a:srgbClr val="002060"/>
                </a:solidFill>
              </a:rPr>
              <a:t>Гельголанда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1914 г</a:t>
            </a:r>
            <a:r>
              <a:rPr lang="ru-RU" dirty="0">
                <a:solidFill>
                  <a:srgbClr val="000000"/>
                </a:solidFill>
              </a:rPr>
              <a:t>. к Германии присоединилась </a:t>
            </a:r>
            <a:r>
              <a:rPr lang="ru-RU" b="1" dirty="0">
                <a:solidFill>
                  <a:srgbClr val="002060"/>
                </a:solidFill>
              </a:rPr>
              <a:t>Турция,</a:t>
            </a:r>
          </a:p>
          <a:p>
            <a:r>
              <a:rPr lang="ru-RU" dirty="0">
                <a:solidFill>
                  <a:srgbClr val="000000"/>
                </a:solidFill>
              </a:rPr>
              <a:t> но она потерпела поражение от России на Кавказе.</a:t>
            </a:r>
          </a:p>
          <a:p>
            <a:r>
              <a:rPr lang="ru-RU" b="1" dirty="0">
                <a:solidFill>
                  <a:srgbClr val="002060"/>
                </a:solidFill>
              </a:rPr>
              <a:t>Тройственный союз</a:t>
            </a:r>
            <a:r>
              <a:rPr lang="ru-RU" dirty="0">
                <a:solidFill>
                  <a:srgbClr val="000000"/>
                </a:solidFill>
              </a:rPr>
              <a:t>, пытаясь прекратить войну на 2 фронта, ударил </a:t>
            </a:r>
          </a:p>
          <a:p>
            <a:r>
              <a:rPr lang="ru-RU" dirty="0">
                <a:solidFill>
                  <a:srgbClr val="000000"/>
                </a:solidFill>
              </a:rPr>
              <a:t>в </a:t>
            </a:r>
            <a:r>
              <a:rPr lang="ru-RU" b="1" dirty="0">
                <a:solidFill>
                  <a:srgbClr val="000000"/>
                </a:solidFill>
              </a:rPr>
              <a:t>1915 г. по России </a:t>
            </a:r>
            <a:r>
              <a:rPr lang="ru-RU" dirty="0">
                <a:solidFill>
                  <a:srgbClr val="000000"/>
                </a:solidFill>
              </a:rPr>
              <a:t>и его армии прорвали фронт. </a:t>
            </a:r>
          </a:p>
          <a:p>
            <a:r>
              <a:rPr lang="ru-RU" dirty="0">
                <a:solidFill>
                  <a:srgbClr val="000000"/>
                </a:solidFill>
              </a:rPr>
              <a:t>Россия оказалась не готовой к войне.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</a:rPr>
              <a:t>Итоги 1914 года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1371600"/>
            <a:ext cx="6431657" cy="4865712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b="0" dirty="0" smtClean="0">
                <a:solidFill>
                  <a:schemeClr val="tx2"/>
                </a:solidFill>
              </a:rPr>
              <a:t>Образование двух фронтов: </a:t>
            </a:r>
            <a:r>
              <a:rPr lang="ru-RU" sz="2400" dirty="0" smtClean="0">
                <a:solidFill>
                  <a:srgbClr val="002060"/>
                </a:solidFill>
              </a:rPr>
              <a:t>Западного</a:t>
            </a:r>
            <a:r>
              <a:rPr lang="ru-RU" sz="2400" b="0" dirty="0" smtClean="0">
                <a:solidFill>
                  <a:schemeClr val="tx2"/>
                </a:solidFill>
              </a:rPr>
              <a:t> (в </a:t>
            </a:r>
            <a:r>
              <a:rPr lang="ru-RU" sz="2400" b="0" dirty="0">
                <a:solidFill>
                  <a:schemeClr val="tx2"/>
                </a:solidFill>
              </a:rPr>
              <a:t>Бельгии и Франции) и </a:t>
            </a:r>
            <a:r>
              <a:rPr lang="ru-RU" sz="2400" dirty="0" smtClean="0">
                <a:solidFill>
                  <a:srgbClr val="002060"/>
                </a:solidFill>
              </a:rPr>
              <a:t>Восточного</a:t>
            </a:r>
            <a:r>
              <a:rPr lang="ru-RU" sz="2400" b="0" dirty="0" smtClean="0">
                <a:solidFill>
                  <a:schemeClr val="tx2"/>
                </a:solidFill>
              </a:rPr>
              <a:t> </a:t>
            </a:r>
            <a:r>
              <a:rPr lang="ru-RU" sz="2400" b="0" dirty="0">
                <a:solidFill>
                  <a:schemeClr val="tx2"/>
                </a:solidFill>
              </a:rPr>
              <a:t>(против России). </a:t>
            </a:r>
            <a:endParaRPr lang="ru-RU" sz="24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Германский </a:t>
            </a:r>
            <a:r>
              <a:rPr lang="ru-RU" sz="2400" dirty="0">
                <a:solidFill>
                  <a:srgbClr val="002060"/>
                </a:solidFill>
              </a:rPr>
              <a:t>генеральный </a:t>
            </a:r>
            <a:r>
              <a:rPr lang="ru-RU" sz="2400" dirty="0" smtClean="0">
                <a:solidFill>
                  <a:srgbClr val="002060"/>
                </a:solidFill>
              </a:rPr>
              <a:t>штаб </a:t>
            </a:r>
            <a:r>
              <a:rPr lang="ru-RU" sz="2400" b="0" dirty="0">
                <a:solidFill>
                  <a:schemeClr val="tx2"/>
                </a:solidFill>
              </a:rPr>
              <a:t>заранее разработал план ведения войны, однако план быстрого, последовательного разгрома сначала Франции, а затем России оказался сорванным. </a:t>
            </a:r>
            <a:endParaRPr lang="ru-RU" sz="24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0" dirty="0" smtClean="0">
                <a:solidFill>
                  <a:schemeClr val="tx2"/>
                </a:solidFill>
              </a:rPr>
              <a:t>Военная </a:t>
            </a:r>
            <a:r>
              <a:rPr lang="ru-RU" sz="2400" b="0" dirty="0">
                <a:solidFill>
                  <a:schemeClr val="tx2"/>
                </a:solidFill>
              </a:rPr>
              <a:t>кампания </a:t>
            </a:r>
            <a:r>
              <a:rPr lang="ru-RU" sz="2400" b="0" dirty="0">
                <a:solidFill>
                  <a:srgbClr val="002060"/>
                </a:solidFill>
              </a:rPr>
              <a:t>не принесла </a:t>
            </a:r>
            <a:r>
              <a:rPr lang="ru-RU" sz="2400" b="0" dirty="0">
                <a:solidFill>
                  <a:schemeClr val="tx2"/>
                </a:solidFill>
              </a:rPr>
              <a:t>решающего </a:t>
            </a:r>
            <a:r>
              <a:rPr lang="ru-RU" sz="2400" b="0" dirty="0">
                <a:solidFill>
                  <a:srgbClr val="002060"/>
                </a:solidFill>
              </a:rPr>
              <a:t>успеха</a:t>
            </a:r>
            <a:r>
              <a:rPr lang="ru-RU" sz="2400" b="0" dirty="0">
                <a:solidFill>
                  <a:schemeClr val="tx2"/>
                </a:solidFill>
              </a:rPr>
              <a:t> ни одной из сторон. </a:t>
            </a:r>
          </a:p>
          <a:p>
            <a:pPr marL="0" indent="0">
              <a:buNone/>
            </a:pPr>
            <a:r>
              <a:rPr lang="ru-RU" sz="2400" b="0" dirty="0">
                <a:solidFill>
                  <a:schemeClr val="tx2"/>
                </a:solidFill>
              </a:rPr>
              <a:t> </a:t>
            </a:r>
          </a:p>
          <a:p>
            <a:pPr eaLnBrk="1" hangingPunct="1"/>
            <a:endParaRPr lang="ru-RU" sz="24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85750"/>
            <a:ext cx="4427537" cy="5715000"/>
          </a:xfrm>
          <a:solidFill>
            <a:srgbClr val="FFFFCC"/>
          </a:solidFill>
          <a:ln w="76200"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Май 1915 г. </a:t>
            </a:r>
            <a:r>
              <a:rPr lang="ru-RU" sz="2000" b="0" dirty="0" smtClean="0">
                <a:solidFill>
                  <a:schemeClr val="tx2"/>
                </a:solidFill>
              </a:rPr>
              <a:t>– крупная операция немцев на </a:t>
            </a:r>
            <a:r>
              <a:rPr lang="ru-RU" sz="2000" b="0" dirty="0" smtClean="0">
                <a:solidFill>
                  <a:srgbClr val="002060"/>
                </a:solidFill>
              </a:rPr>
              <a:t>юго-западном направлении. </a:t>
            </a:r>
          </a:p>
          <a:p>
            <a:pPr marL="0" indent="0" eaLnBrk="1" hangingPunct="1">
              <a:buFontTx/>
              <a:buNone/>
            </a:pPr>
            <a:endParaRPr lang="ru-RU" sz="2000" b="0" dirty="0" smtClean="0">
              <a:solidFill>
                <a:srgbClr val="00206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Лето 1915 г. </a:t>
            </a:r>
            <a:r>
              <a:rPr lang="ru-RU" sz="2000" b="0" dirty="0" smtClean="0">
                <a:solidFill>
                  <a:schemeClr val="tx2"/>
                </a:solidFill>
              </a:rPr>
              <a:t>– стабилизация русскими фронта, но </a:t>
            </a:r>
            <a:r>
              <a:rPr lang="ru-RU" sz="2000" b="0" dirty="0" smtClean="0">
                <a:solidFill>
                  <a:srgbClr val="002060"/>
                </a:solidFill>
              </a:rPr>
              <a:t>Польша, Галиция и Литва были потеряны. </a:t>
            </a:r>
            <a:r>
              <a:rPr lang="ru-RU" sz="2000" b="0" dirty="0" smtClean="0">
                <a:solidFill>
                  <a:schemeClr val="tx2"/>
                </a:solidFill>
              </a:rPr>
              <a:t>Боевые действия перешли в </a:t>
            </a:r>
            <a:r>
              <a:rPr lang="ru-RU" sz="2000" b="0" dirty="0" smtClean="0">
                <a:solidFill>
                  <a:srgbClr val="002060"/>
                </a:solidFill>
              </a:rPr>
              <a:t>стадию Позиционной войны.</a:t>
            </a:r>
          </a:p>
          <a:p>
            <a:pPr marL="0" indent="0" eaLnBrk="1" hangingPunct="1">
              <a:buFontTx/>
              <a:buNone/>
            </a:pPr>
            <a:endParaRPr lang="ru-RU" sz="2000" b="0" dirty="0" smtClean="0">
              <a:solidFill>
                <a:srgbClr val="00206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1915 г. </a:t>
            </a:r>
            <a:r>
              <a:rPr lang="ru-RU" sz="2000" b="0" dirty="0" smtClean="0">
                <a:solidFill>
                  <a:schemeClr val="tx2"/>
                </a:solidFill>
              </a:rPr>
              <a:t>– применение немцами под Ипром отравляющих газов, а Антанта в </a:t>
            </a:r>
            <a:r>
              <a:rPr lang="ru-RU" sz="2000" dirty="0" smtClean="0">
                <a:solidFill>
                  <a:srgbClr val="002060"/>
                </a:solidFill>
              </a:rPr>
              <a:t>1916 г</a:t>
            </a:r>
            <a:r>
              <a:rPr lang="ru-RU" sz="2000" b="0" dirty="0" smtClean="0">
                <a:solidFill>
                  <a:schemeClr val="tx2"/>
                </a:solidFill>
              </a:rPr>
              <a:t>. </a:t>
            </a:r>
            <a:r>
              <a:rPr lang="ru-RU" sz="2000" b="0" dirty="0">
                <a:solidFill>
                  <a:schemeClr val="tx2"/>
                </a:solidFill>
              </a:rPr>
              <a:t>п</a:t>
            </a:r>
            <a:r>
              <a:rPr lang="ru-RU" sz="2000" b="0" dirty="0" smtClean="0">
                <a:solidFill>
                  <a:schemeClr val="tx2"/>
                </a:solidFill>
              </a:rPr>
              <a:t>рименила танки на </a:t>
            </a:r>
            <a:r>
              <a:rPr lang="ru-RU" sz="2000" b="0" dirty="0" err="1" smtClean="0">
                <a:solidFill>
                  <a:schemeClr val="tx2"/>
                </a:solidFill>
              </a:rPr>
              <a:t>р.Сомма</a:t>
            </a:r>
            <a:r>
              <a:rPr lang="ru-RU" sz="2000" b="0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1357313" y="5929313"/>
            <a:ext cx="1908175" cy="412750"/>
          </a:xfrm>
          <a:prstGeom prst="rect">
            <a:avLst/>
          </a:prstGeom>
          <a:solidFill>
            <a:srgbClr val="CC6600"/>
          </a:solidFill>
          <a:ln w="28575" cap="sq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600" dirty="0"/>
              <a:t>«Окопная» война</a:t>
            </a:r>
          </a:p>
        </p:txBody>
      </p:sp>
      <p:pic>
        <p:nvPicPr>
          <p:cNvPr id="132100" name="Picture 6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3811587" cy="540067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1800" dirty="0" smtClean="0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611188" y="548681"/>
            <a:ext cx="8104187" cy="488057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125" name="Прямоугольник 4"/>
          <p:cNvSpPr>
            <a:spLocks noChangeArrowheads="1"/>
          </p:cNvSpPr>
          <p:nvPr/>
        </p:nvSpPr>
        <p:spPr bwMode="auto">
          <a:xfrm>
            <a:off x="678656" y="1417638"/>
            <a:ext cx="77866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002060"/>
                </a:solidFill>
              </a:rPr>
              <a:t>Немецкий генеральный штаб </a:t>
            </a:r>
            <a:r>
              <a:rPr lang="ru-RU" sz="2000" dirty="0">
                <a:solidFill>
                  <a:srgbClr val="000000"/>
                </a:solidFill>
              </a:rPr>
              <a:t>был вынужден изменить план</a:t>
            </a:r>
          </a:p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</a:rPr>
              <a:t> ведения войны на </a:t>
            </a:r>
            <a:r>
              <a:rPr lang="ru-RU" sz="2000" dirty="0">
                <a:solidFill>
                  <a:srgbClr val="002060"/>
                </a:solidFill>
              </a:rPr>
              <a:t>1915 г.</a:t>
            </a:r>
            <a:r>
              <a:rPr lang="ru-RU" sz="2000" dirty="0">
                <a:solidFill>
                  <a:srgbClr val="000000"/>
                </a:solidFill>
              </a:rPr>
              <a:t> Было решено перейти на западном </a:t>
            </a:r>
          </a:p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</a:rPr>
              <a:t>фронте к стратегической обороне, а основные силы и средства </a:t>
            </a:r>
          </a:p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</a:rPr>
              <a:t>сконцентрировать на Восточном фронте с целью скорейшего</a:t>
            </a:r>
          </a:p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</a:rPr>
              <a:t> разгрома русской армии и вывода России из войны.</a:t>
            </a:r>
          </a:p>
          <a:p>
            <a:pPr algn="ctr">
              <a:spcBef>
                <a:spcPct val="20000"/>
              </a:spcBef>
            </a:pPr>
            <a:endParaRPr lang="ru-RU" sz="2000" dirty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мае 1915 г. </a:t>
            </a:r>
            <a:r>
              <a:rPr lang="ru-RU" sz="2000" dirty="0">
                <a:solidFill>
                  <a:srgbClr val="000000"/>
                </a:solidFill>
              </a:rPr>
              <a:t>немцы провели крупную операцию на юго-западном направлении. Русские войска были вытеснены из Галиции, Польши, ряда областей Прибалтики, Белоруссии, Украины.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4"/>
          <p:cNvSpPr txBox="1">
            <a:spLocks noChangeArrowheads="1"/>
          </p:cNvSpPr>
          <p:nvPr/>
        </p:nvSpPr>
        <p:spPr bwMode="auto">
          <a:xfrm>
            <a:off x="684213" y="2924175"/>
            <a:ext cx="2160587" cy="901700"/>
          </a:xfrm>
          <a:prstGeom prst="rect">
            <a:avLst/>
          </a:prstGeom>
          <a:solidFill>
            <a:srgbClr val="CC6600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Английский танк </a:t>
            </a:r>
          </a:p>
          <a:p>
            <a:pPr algn="ctr"/>
            <a:r>
              <a:rPr lang="ru-RU" sz="1600" dirty="0"/>
              <a:t>Времен 1 мировой</a:t>
            </a:r>
          </a:p>
          <a:p>
            <a:pPr algn="ctr"/>
            <a:r>
              <a:rPr lang="ru-RU" sz="1600" dirty="0"/>
              <a:t> войны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4508500"/>
            <a:ext cx="7947025" cy="2232868"/>
          </a:xfrm>
          <a:solidFill>
            <a:srgbClr val="FFFFCC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      </a:t>
            </a:r>
            <a:r>
              <a:rPr lang="ru-RU" sz="2000" dirty="0" smtClean="0">
                <a:solidFill>
                  <a:srgbClr val="000000"/>
                </a:solidFill>
              </a:rPr>
              <a:t>Ситуация не изменилась даже после вступления в войну </a:t>
            </a:r>
            <a:r>
              <a:rPr lang="ru-RU" sz="2000" b="1" dirty="0" smtClean="0">
                <a:solidFill>
                  <a:srgbClr val="002060"/>
                </a:solidFill>
              </a:rPr>
              <a:t>Болгарии</a:t>
            </a:r>
            <a:r>
              <a:rPr lang="ru-RU" sz="2000" dirty="0" smtClean="0">
                <a:solidFill>
                  <a:srgbClr val="000000"/>
                </a:solidFill>
              </a:rPr>
              <a:t> на стороне </a:t>
            </a:r>
            <a:r>
              <a:rPr lang="ru-RU" sz="2000" b="1" dirty="0" smtClean="0">
                <a:solidFill>
                  <a:srgbClr val="002060"/>
                </a:solidFill>
              </a:rPr>
              <a:t>Тройственного союза</a:t>
            </a:r>
            <a:r>
              <a:rPr lang="ru-RU" sz="2000" dirty="0" smtClean="0">
                <a:solidFill>
                  <a:srgbClr val="000000"/>
                </a:solidFill>
              </a:rPr>
              <a:t>. А вскоре </a:t>
            </a:r>
            <a:r>
              <a:rPr lang="ru-RU" sz="2000" b="1" dirty="0" smtClean="0">
                <a:solidFill>
                  <a:srgbClr val="002060"/>
                </a:solidFill>
              </a:rPr>
              <a:t>Италия </a:t>
            </a:r>
            <a:r>
              <a:rPr lang="ru-RU" sz="2000" dirty="0" smtClean="0">
                <a:solidFill>
                  <a:srgbClr val="000000"/>
                </a:solidFill>
              </a:rPr>
              <a:t>присоединилась к  </a:t>
            </a:r>
            <a:r>
              <a:rPr lang="ru-RU" sz="2000" b="1" dirty="0" smtClean="0">
                <a:solidFill>
                  <a:srgbClr val="002060"/>
                </a:solidFill>
              </a:rPr>
              <a:t>Антанте</a:t>
            </a:r>
            <a:r>
              <a:rPr lang="ru-RU" sz="2000" dirty="0" smtClean="0">
                <a:solidFill>
                  <a:srgbClr val="000000"/>
                </a:solidFill>
              </a:rPr>
              <a:t>. Ее попытка захватить Адриатику завершилась крахом.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     В </a:t>
            </a:r>
            <a:r>
              <a:rPr lang="ru-RU" sz="2000" b="1" dirty="0" smtClean="0">
                <a:solidFill>
                  <a:srgbClr val="002060"/>
                </a:solidFill>
              </a:rPr>
              <a:t>1916г</a:t>
            </a:r>
            <a:r>
              <a:rPr lang="ru-RU" sz="2000" dirty="0" smtClean="0">
                <a:solidFill>
                  <a:srgbClr val="000000"/>
                </a:solidFill>
              </a:rPr>
              <a:t>. немцы начали наступление под </a:t>
            </a:r>
            <a:r>
              <a:rPr lang="ru-RU" sz="2000" b="1" dirty="0" smtClean="0">
                <a:solidFill>
                  <a:srgbClr val="002060"/>
                </a:solidFill>
              </a:rPr>
              <a:t>Верденом</a:t>
            </a:r>
            <a:r>
              <a:rPr lang="ru-RU" sz="2000" dirty="0" smtClean="0">
                <a:solidFill>
                  <a:srgbClr val="000000"/>
                </a:solidFill>
              </a:rPr>
              <a:t>, но потеряв 600тыс. воинов успеха не добились. Потери Антанты на Сомме составили 900 тыс. </a:t>
            </a:r>
            <a:endParaRPr lang="ru-RU" b="1" dirty="0" smtClean="0">
              <a:solidFill>
                <a:schemeClr val="bg2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059832" y="548680"/>
            <a:ext cx="563265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561975"/>
          </a:xfrm>
          <a:solidFill>
            <a:srgbClr val="CC66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2800" b="1" smtClean="0"/>
              <a:t>Изменение соотношения сил.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188" y="1857374"/>
            <a:ext cx="8291512" cy="2579737"/>
          </a:xfrm>
          <a:solidFill>
            <a:srgbClr val="FFFFCC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Лето 1916 г. </a:t>
            </a:r>
            <a:r>
              <a:rPr lang="ru-RU" sz="2000" dirty="0" smtClean="0">
                <a:solidFill>
                  <a:srgbClr val="000000"/>
                </a:solidFill>
              </a:rPr>
              <a:t>– перелом в войне. </a:t>
            </a:r>
            <a:r>
              <a:rPr lang="ru-RU" sz="2000" b="1" dirty="0" smtClean="0">
                <a:solidFill>
                  <a:srgbClr val="002060"/>
                </a:solidFill>
              </a:rPr>
              <a:t>Германия</a:t>
            </a:r>
            <a:r>
              <a:rPr lang="ru-RU" sz="2000" dirty="0" smtClean="0">
                <a:solidFill>
                  <a:srgbClr val="000000"/>
                </a:solidFill>
              </a:rPr>
              <a:t> стала испытывать недостаток ресурсов.</a:t>
            </a:r>
          </a:p>
          <a:p>
            <a:pPr marL="0" indent="0" eaLnBrk="1" hangingPunct="1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Антанта </a:t>
            </a:r>
            <a:r>
              <a:rPr lang="ru-RU" sz="2000" dirty="0" smtClean="0">
                <a:solidFill>
                  <a:srgbClr val="000000"/>
                </a:solidFill>
              </a:rPr>
              <a:t>предприняла одновременное наступление на Западе и на Востоке. В результате </a:t>
            </a:r>
            <a:r>
              <a:rPr lang="ru-RU" sz="2000" b="1" dirty="0" smtClean="0">
                <a:solidFill>
                  <a:srgbClr val="002060"/>
                </a:solidFill>
              </a:rPr>
              <a:t>Брусиловского прорыва </a:t>
            </a:r>
            <a:r>
              <a:rPr lang="ru-RU" sz="2000" dirty="0" smtClean="0">
                <a:solidFill>
                  <a:srgbClr val="000000"/>
                </a:solidFill>
              </a:rPr>
              <a:t>Австро-Венгрия оказалась на грани катастрофы. </a:t>
            </a:r>
          </a:p>
          <a:p>
            <a:pPr marL="0" indent="0" eaLnBrk="1" hangingPunct="1"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1916-1917 </a:t>
            </a:r>
            <a:r>
              <a:rPr lang="ru-RU" sz="2000" dirty="0" smtClean="0">
                <a:solidFill>
                  <a:srgbClr val="000000"/>
                </a:solidFill>
              </a:rPr>
              <a:t>гг. к Антанте присоединились </a:t>
            </a:r>
            <a:r>
              <a:rPr lang="ru-RU" sz="2000" b="1" dirty="0" smtClean="0">
                <a:solidFill>
                  <a:srgbClr val="002060"/>
                </a:solidFill>
              </a:rPr>
              <a:t>Греция и Румыния.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600" smtClean="0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785813" y="1643063"/>
            <a:ext cx="7891462" cy="3082081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137221" name="Прямоугольник 4"/>
          <p:cNvSpPr>
            <a:spLocks noChangeArrowheads="1"/>
          </p:cNvSpPr>
          <p:nvPr/>
        </p:nvSpPr>
        <p:spPr bwMode="auto">
          <a:xfrm>
            <a:off x="857250" y="1873250"/>
            <a:ext cx="76438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ru-RU" altLang="ko-KR" sz="2000" b="1" dirty="0">
                <a:solidFill>
                  <a:srgbClr val="002060"/>
                </a:solidFill>
              </a:rPr>
              <a:t>БРУСИЛОВСКИЙ ПРОРОРЫВ </a:t>
            </a:r>
            <a:r>
              <a:rPr lang="ru-RU" altLang="ko-KR" sz="2000" dirty="0" smtClean="0">
                <a:solidFill>
                  <a:schemeClr val="tx2"/>
                </a:solidFill>
              </a:rPr>
              <a:t>- наступательная </a:t>
            </a:r>
            <a:r>
              <a:rPr lang="ru-RU" altLang="ko-KR" sz="2000" dirty="0">
                <a:solidFill>
                  <a:schemeClr val="tx2"/>
                </a:solidFill>
              </a:rPr>
              <a:t>операция войск русского Юго-Западного фронта </a:t>
            </a:r>
            <a:r>
              <a:rPr lang="ru-RU" altLang="ko-KR" sz="2000" b="1" dirty="0">
                <a:solidFill>
                  <a:srgbClr val="002060"/>
                </a:solidFill>
              </a:rPr>
              <a:t>22 </a:t>
            </a:r>
            <a:r>
              <a:rPr lang="ru-RU" altLang="ko-KR" sz="2000" b="1" dirty="0" smtClean="0">
                <a:solidFill>
                  <a:srgbClr val="002060"/>
                </a:solidFill>
              </a:rPr>
              <a:t>мая— </a:t>
            </a:r>
            <a:r>
              <a:rPr lang="ru-RU" altLang="ko-KR" sz="2000" b="1" dirty="0">
                <a:solidFill>
                  <a:srgbClr val="002060"/>
                </a:solidFill>
              </a:rPr>
              <a:t>31 июля </a:t>
            </a:r>
            <a:r>
              <a:rPr lang="ru-RU" altLang="ko-KR" sz="2000" b="1" dirty="0" smtClean="0">
                <a:solidFill>
                  <a:srgbClr val="002060"/>
                </a:solidFill>
              </a:rPr>
              <a:t>1916 г.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ru-RU" altLang="ko-KR" sz="2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ru-RU" altLang="ko-KR" sz="2000" dirty="0" smtClean="0">
                <a:solidFill>
                  <a:schemeClr val="tx2"/>
                </a:solidFill>
              </a:rPr>
              <a:t>Командование русскими войсками: </a:t>
            </a:r>
            <a:r>
              <a:rPr lang="ru-RU" altLang="ko-KR" sz="2000" b="1" dirty="0" smtClean="0">
                <a:solidFill>
                  <a:srgbClr val="002060"/>
                </a:solidFill>
              </a:rPr>
              <a:t>генерал </a:t>
            </a:r>
            <a:r>
              <a:rPr lang="ru-RU" altLang="ko-KR" sz="2000" b="1" dirty="0">
                <a:solidFill>
                  <a:srgbClr val="002060"/>
                </a:solidFill>
              </a:rPr>
              <a:t>А.А. </a:t>
            </a:r>
            <a:r>
              <a:rPr lang="ru-RU" altLang="ko-KR" sz="2000" b="1" dirty="0" smtClean="0">
                <a:solidFill>
                  <a:srgbClr val="002060"/>
                </a:solidFill>
              </a:rPr>
              <a:t>Брусилов.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ru-RU" altLang="ko-KR" sz="2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ru-RU" altLang="ko-KR" sz="2000" b="1" dirty="0" smtClean="0">
                <a:solidFill>
                  <a:srgbClr val="002060"/>
                </a:solidFill>
              </a:rPr>
              <a:t>Итоги: </a:t>
            </a:r>
            <a:r>
              <a:rPr lang="ru-RU" altLang="ko-KR" sz="2000" dirty="0" smtClean="0">
                <a:solidFill>
                  <a:schemeClr val="tx2"/>
                </a:solidFill>
              </a:rPr>
              <a:t>прорыв позиционной обороны австро-венгерских </a:t>
            </a:r>
            <a:r>
              <a:rPr lang="ru-RU" altLang="ko-KR" sz="2000" dirty="0">
                <a:solidFill>
                  <a:schemeClr val="tx2"/>
                </a:solidFill>
              </a:rPr>
              <a:t>войск и </a:t>
            </a:r>
            <a:r>
              <a:rPr lang="ru-RU" altLang="ko-KR" sz="2000" dirty="0" smtClean="0">
                <a:solidFill>
                  <a:schemeClr val="tx2"/>
                </a:solidFill>
              </a:rPr>
              <a:t>занятие значительной </a:t>
            </a:r>
            <a:r>
              <a:rPr lang="ru-RU" altLang="ko-KR" sz="2000" dirty="0">
                <a:solidFill>
                  <a:schemeClr val="tx2"/>
                </a:solidFill>
              </a:rPr>
              <a:t>территорию Западной Украины.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500063"/>
            <a:ext cx="7086600" cy="500062"/>
          </a:xfrm>
          <a:solidFill>
            <a:srgbClr val="CC6600"/>
          </a:solidFill>
          <a:ln>
            <a:solidFill>
              <a:srgbClr val="FFFFFF"/>
            </a:solidFill>
          </a:ln>
        </p:spPr>
        <p:txBody>
          <a:bodyPr/>
          <a:lstStyle/>
          <a:p>
            <a:pPr algn="ctr" eaLnBrk="1" hangingPunct="1"/>
            <a:r>
              <a:rPr lang="ru-RU" altLang="ko-KR" sz="2400" b="1" smtClean="0">
                <a:solidFill>
                  <a:srgbClr val="000000"/>
                </a:solidFill>
              </a:rPr>
              <a:t>Кампания 1916</a:t>
            </a: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1285875" y="1428750"/>
            <a:ext cx="7086600" cy="4429125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ko-KR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ko-K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Германия </a:t>
            </a:r>
            <a:r>
              <a:rPr lang="ru-RU" altLang="ko-KR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перенесла главные усилия на запад. Главный удар предполагалось нанести Франции </a:t>
            </a:r>
            <a:r>
              <a:rPr lang="ru-RU" altLang="ko-K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 районе Вердена</a:t>
            </a:r>
            <a:r>
              <a:rPr lang="ru-RU" altLang="ko-KR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имевшем важное оперативное значение; германские войска прорвать оборону не смогли.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ko-KR" sz="20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ko-KR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Н</a:t>
            </a:r>
            <a:r>
              <a:rPr lang="ru-RU" altLang="ko-KR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аступление русских армий на Юго-Западном фронте в Галиции (Юго-Западного фронта наступление). Германо-австрийское командование было вынуждено перебросить с Западного и Итальянского фронтов на Восточный фронт 34 дивизии.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ko-KR" sz="20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ko-KR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Безуспешными оказались наступательные действия и англо-французских войск на реке Сомма.</a:t>
            </a:r>
            <a:endParaRPr lang="ru-RU" sz="20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4" name="Прямоугольник 3"/>
          <p:cNvSpPr>
            <a:spLocks noChangeArrowheads="1"/>
          </p:cNvSpPr>
          <p:nvPr/>
        </p:nvSpPr>
        <p:spPr bwMode="auto">
          <a:xfrm>
            <a:off x="-571500" y="1428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ko-KR">
                <a:solidFill>
                  <a:srgbClr val="000000"/>
                </a:solidFill>
              </a:rPr>
              <a:t/>
            </a:r>
            <a:br>
              <a:rPr lang="ru-RU" altLang="ko-KR">
                <a:solidFill>
                  <a:srgbClr val="000000"/>
                </a:solidFill>
              </a:rPr>
            </a:b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1628800"/>
            <a:ext cx="6120680" cy="4968551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ознакомиться с началом Первой мировой войны и ходом военных действий;</a:t>
            </a:r>
          </a:p>
          <a:p>
            <a:pPr eaLnBrk="1" hangingPunct="1"/>
            <a:endParaRPr lang="ru-RU" sz="2800" dirty="0" smtClean="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eaLnBrk="1" hangingPunct="1"/>
            <a:r>
              <a:rPr lang="ru-RU" sz="28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ознакомиться с кризисом в обществе и процессом перестройки экономики;</a:t>
            </a:r>
          </a:p>
          <a:p>
            <a:pPr eaLnBrk="1" hangingPunct="1"/>
            <a:endParaRPr lang="ru-RU" sz="2800" dirty="0" smtClean="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eaLnBrk="1" hangingPunct="1"/>
            <a:r>
              <a:rPr lang="ru-RU" sz="28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Р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азвивать умение работать с картой.</a:t>
            </a:r>
            <a:endParaRPr lang="ru-RU" sz="2400" dirty="0" smtClean="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857375" y="274639"/>
            <a:ext cx="5545138" cy="116205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Цели урока: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9267" name="Picture 5" descr="05mor0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549275"/>
            <a:ext cx="7908925" cy="4405313"/>
          </a:xfrm>
          <a:noFill/>
        </p:spPr>
      </p:pic>
      <p:sp>
        <p:nvSpPr>
          <p:cNvPr id="139268" name="Rectangle 8"/>
          <p:cNvSpPr>
            <a:spLocks noChangeArrowheads="1"/>
          </p:cNvSpPr>
          <p:nvPr/>
        </p:nvSpPr>
        <p:spPr bwMode="auto">
          <a:xfrm>
            <a:off x="1259632" y="5157192"/>
            <a:ext cx="6553200" cy="1128713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ko-KR" sz="2000" dirty="0">
                <a:solidFill>
                  <a:srgbClr val="FFFFFF"/>
                </a:solidFill>
              </a:rPr>
              <a:t>Г. В. Горшков. «Бой линейного корабля «Слава» с </a:t>
            </a:r>
          </a:p>
          <a:p>
            <a:pPr algn="ctr"/>
            <a:r>
              <a:rPr lang="ru-RU" altLang="ko-KR" sz="2000" dirty="0">
                <a:solidFill>
                  <a:srgbClr val="FFFFFF"/>
                </a:solidFill>
              </a:rPr>
              <a:t>немецкими кораблями в </a:t>
            </a:r>
            <a:r>
              <a:rPr lang="ru-RU" altLang="ko-KR" sz="2000" dirty="0" err="1">
                <a:solidFill>
                  <a:srgbClr val="FFFFFF"/>
                </a:solidFill>
              </a:rPr>
              <a:t>Моозундском</a:t>
            </a:r>
            <a:r>
              <a:rPr lang="ru-RU" altLang="ko-KR" sz="2000" dirty="0">
                <a:solidFill>
                  <a:srgbClr val="FFFFFF"/>
                </a:solidFill>
              </a:rPr>
              <a:t> проливе.</a:t>
            </a:r>
          </a:p>
          <a:p>
            <a:pPr algn="ctr"/>
            <a:r>
              <a:rPr lang="ru-RU" altLang="ko-KR" sz="2000" dirty="0">
                <a:solidFill>
                  <a:srgbClr val="FFFFFF"/>
                </a:solidFill>
              </a:rPr>
              <a:t> 17 октября 1917 года». 1947.</a:t>
            </a:r>
            <a:endParaRPr lang="ru-RU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556792"/>
            <a:ext cx="6851005" cy="3643313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Итоги </a:t>
            </a:r>
            <a:r>
              <a:rPr lang="ru-RU" sz="2400" i="1" dirty="0">
                <a:solidFill>
                  <a:srgbClr val="002060"/>
                </a:solidFill>
              </a:rPr>
              <a:t>1915г: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0" dirty="0">
                <a:solidFill>
                  <a:schemeClr val="tx2"/>
                </a:solidFill>
              </a:rPr>
              <a:t>поражение русской армии и военной кампании. Россия потеряла Польшу, часть Прибалтики, Белоруссии и Украины</a:t>
            </a:r>
            <a:r>
              <a:rPr lang="ru-RU" sz="2400" b="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0" dirty="0" smtClean="0">
                <a:solidFill>
                  <a:schemeClr val="tx2"/>
                </a:solidFill>
              </a:rPr>
              <a:t> </a:t>
            </a:r>
            <a:endParaRPr lang="ru-RU" sz="24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1916 г: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0" dirty="0">
                <a:solidFill>
                  <a:schemeClr val="tx2"/>
                </a:solidFill>
              </a:rPr>
              <a:t>основные военные действия на Западном фронте. </a:t>
            </a:r>
            <a:endParaRPr lang="ru-RU" sz="24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Май- </a:t>
            </a:r>
            <a:r>
              <a:rPr lang="ru-RU" sz="2400" dirty="0">
                <a:solidFill>
                  <a:srgbClr val="002060"/>
                </a:solidFill>
              </a:rPr>
              <a:t>июнь 1916г- </a:t>
            </a:r>
            <a:r>
              <a:rPr lang="ru-RU" sz="2400" b="0" dirty="0">
                <a:solidFill>
                  <a:schemeClr val="tx2"/>
                </a:solidFill>
              </a:rPr>
              <a:t>«Брусиловский прорыв» на Юго-Западном фронте против Австро- Венгрии.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229600" cy="4536504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0" dirty="0" smtClean="0">
                <a:solidFill>
                  <a:srgbClr val="000000"/>
                </a:solidFill>
              </a:rPr>
              <a:t>     Военные </a:t>
            </a:r>
            <a:r>
              <a:rPr lang="ru-RU" sz="2000" dirty="0" smtClean="0">
                <a:solidFill>
                  <a:srgbClr val="002060"/>
                </a:solidFill>
              </a:rPr>
              <a:t>события 1915 г. </a:t>
            </a:r>
            <a:r>
              <a:rPr lang="ru-RU" sz="2000" b="0" dirty="0" smtClean="0">
                <a:solidFill>
                  <a:srgbClr val="000000"/>
                </a:solidFill>
              </a:rPr>
              <a:t>показали, что Россия не была готова к ведению затяжной кампании. Однако уже к </a:t>
            </a:r>
            <a:r>
              <a:rPr lang="ru-RU" sz="2000" dirty="0" smtClean="0">
                <a:solidFill>
                  <a:srgbClr val="002060"/>
                </a:solidFill>
              </a:rPr>
              <a:t>1916 г</a:t>
            </a:r>
            <a:r>
              <a:rPr lang="ru-RU" sz="2000" b="0" dirty="0" smtClean="0">
                <a:solidFill>
                  <a:srgbClr val="000000"/>
                </a:solidFill>
              </a:rPr>
              <a:t>. ситуацию удалось переломить и перестроить экономику на военный лад.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0" dirty="0" smtClean="0">
                <a:solidFill>
                  <a:srgbClr val="000000"/>
                </a:solidFill>
              </a:rPr>
              <a:t>     Несмотря на потерю ряда промышленных центров, темпы экономического роста не только не упали, но даже несколько возросли.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0" dirty="0" smtClean="0">
                <a:solidFill>
                  <a:srgbClr val="000000"/>
                </a:solidFill>
              </a:rPr>
              <a:t>     Увеличилась добыча угля, нефти, значительно вырос выпуск машиностроительной и химической продукции. Военная промышленность полностью обеспечивала фронт легким оружием и экспортировала его.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404664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Приближение кризиса. Перестройка экономики. </a:t>
            </a:r>
          </a:p>
          <a:p>
            <a:pPr marL="182563" indent="-182563" algn="ctr"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Война и общество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4" descr="Рисунок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764705"/>
            <a:ext cx="7673975" cy="4093046"/>
          </a:xfrm>
          <a:solidFill>
            <a:srgbClr val="FFFFCC"/>
          </a:solidFill>
          <a:ln>
            <a:solidFill>
              <a:srgbClr val="FFFF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Решающую роль в этом переломе сыграло объединение усилий государства, промышленной буржуазии, земской и городской общественности, кооперации. </a:t>
            </a:r>
          </a:p>
          <a:p>
            <a:pPr eaLnBrk="1" hangingPunct="1">
              <a:buFontTx/>
              <a:buNone/>
            </a:pPr>
            <a:endParaRPr lang="ru-RU" sz="20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     В 1915 г.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по инициативе крупных промышленников были созданы специальные органы по централизации и мобилизации всех имеющихся в стране ресурсов для нужд фронта – топливо, продовольствие, артиллерийское снабжение и т.д.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857250"/>
            <a:ext cx="7667625" cy="5232400"/>
          </a:xfrm>
          <a:solidFill>
            <a:srgbClr val="FFFFCC"/>
          </a:solidFill>
          <a:ln>
            <a:solidFill>
              <a:srgbClr val="FFFFFF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     </a:t>
            </a:r>
            <a:r>
              <a:rPr lang="ru-RU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Для помощи армии и фронту были созданы крупные общественные организации –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Военно-промышленные комитеты, Всероссийский земский союз помощи больным и раненым воинам, Всероссийский союз городов</a:t>
            </a:r>
            <a:r>
              <a:rPr lang="ru-RU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и др.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В Петрограде  и Москве действовал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Комитет научно-технической помощи </a:t>
            </a:r>
            <a:r>
              <a:rPr lang="ru-RU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– объединение русских ученых и изобретателей, быстро и оперативно решавший военно-технической помощи - объединение русских ученых и изобретателей, быстро и оперативно решавший свои вопросы военно-технические проблемы и внедрявший свои изобретения в производство.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60648"/>
            <a:ext cx="8507413" cy="6480447"/>
          </a:xfrm>
          <a:solidFill>
            <a:srgbClr val="FFFFCC"/>
          </a:solidFill>
        </p:spPr>
        <p:txBody>
          <a:bodyPr/>
          <a:lstStyle/>
          <a:p>
            <a:pPr marL="0" indent="0" eaLnBrk="1" hangingPunct="1">
              <a:buNone/>
            </a:pPr>
            <a:endParaRPr lang="ru-RU" sz="1800" dirty="0" smtClean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Поражение русских войск в </a:t>
            </a:r>
            <a:r>
              <a:rPr lang="ru-RU" sz="1800" b="1" dirty="0" smtClean="0">
                <a:solidFill>
                  <a:srgbClr val="002060"/>
                </a:solidFill>
              </a:rPr>
              <a:t>весенне-летней кампании 1915 г</a:t>
            </a:r>
            <a:r>
              <a:rPr lang="ru-RU" sz="1800" dirty="0" smtClean="0">
                <a:solidFill>
                  <a:srgbClr val="000000"/>
                </a:solidFill>
              </a:rPr>
              <a:t>. стало причиной разочарования общества в возможностях правительства. </a:t>
            </a:r>
          </a:p>
          <a:p>
            <a:pPr marL="0" indent="0" eaLnBrk="1" hangingPunct="1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Кадеты</a:t>
            </a:r>
            <a:r>
              <a:rPr lang="ru-RU" sz="1800" dirty="0" smtClean="0">
                <a:solidFill>
                  <a:srgbClr val="000000"/>
                </a:solidFill>
              </a:rPr>
              <a:t> выдвинули идею создания правительства «народного доверия»</a:t>
            </a:r>
          </a:p>
          <a:p>
            <a:pPr eaLnBrk="1" hangingPunct="1">
              <a:buFontTx/>
              <a:buNone/>
            </a:pPr>
            <a:endParaRPr lang="ru-RU" sz="1800" dirty="0" smtClean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Вокруг этой идеи сплотилось большинство думских фракций, кроме крайне правых и крайне левых. В Думе была создана межпартийная коалиция, получившая название </a:t>
            </a:r>
            <a:r>
              <a:rPr lang="ru-RU" sz="1800" b="1" dirty="0" smtClean="0">
                <a:solidFill>
                  <a:srgbClr val="002060"/>
                </a:solidFill>
              </a:rPr>
              <a:t>Прогрессивного блока.</a:t>
            </a:r>
          </a:p>
          <a:p>
            <a:pPr marL="0" indent="0" eaLnBrk="1" hangingPunct="1">
              <a:buNone/>
            </a:pPr>
            <a:endParaRPr lang="ru-RU" sz="1800" dirty="0" smtClean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1916 г. </a:t>
            </a:r>
            <a:r>
              <a:rPr lang="ru-RU" sz="1800" dirty="0" smtClean="0">
                <a:solidFill>
                  <a:srgbClr val="000000"/>
                </a:solidFill>
              </a:rPr>
              <a:t>его лидеры решили усилить критический тон своих выступлений. Началом парламентской атаки на власть стала речь лидера кадетов П.Н. Милюкова на заседании Думы. Резко критикуя официальную военную и хозяйственную политику, Милюков завершил каждый пункт обвинения многозначительным вопросом: «Что это: глупость или измена?» </a:t>
            </a:r>
          </a:p>
          <a:p>
            <a:pPr marL="0" indent="0" eaLnBrk="1" hangingPunct="1">
              <a:buNone/>
            </a:pPr>
            <a:endParaRPr lang="ru-RU" sz="1800" dirty="0" smtClean="0">
              <a:solidFill>
                <a:srgbClr val="0000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143250" y="620688"/>
            <a:ext cx="5594350" cy="4876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0" dirty="0" smtClean="0">
                <a:solidFill>
                  <a:schemeClr val="tx2"/>
                </a:solidFill>
              </a:rPr>
              <a:t>     Дискредитируя власть на самом высоком уровне, они готовили общественное создание к мысли о ее непригодности, т. е. совершали революционную агитацию.</a:t>
            </a:r>
          </a:p>
          <a:p>
            <a:pPr eaLnBrk="1" hangingPunct="1">
              <a:buFontTx/>
              <a:buNone/>
            </a:pPr>
            <a:endParaRPr lang="ru-RU" sz="2400" b="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ru-RU" sz="2400" b="0" dirty="0" smtClean="0">
                <a:solidFill>
                  <a:schemeClr val="tx2"/>
                </a:solidFill>
              </a:rPr>
              <a:t>     В </a:t>
            </a:r>
            <a:r>
              <a:rPr lang="ru-RU" sz="2400" dirty="0" smtClean="0">
                <a:solidFill>
                  <a:srgbClr val="002060"/>
                </a:solidFill>
              </a:rPr>
              <a:t>августе 1915 г. </a:t>
            </a:r>
            <a:r>
              <a:rPr lang="ru-RU" sz="2400" b="0" dirty="0" smtClean="0">
                <a:solidFill>
                  <a:schemeClr val="tx2"/>
                </a:solidFill>
              </a:rPr>
              <a:t>Николай</a:t>
            </a:r>
            <a:r>
              <a:rPr lang="en-US" sz="2400" b="0" dirty="0" smtClean="0">
                <a:solidFill>
                  <a:schemeClr val="tx2"/>
                </a:solidFill>
              </a:rPr>
              <a:t> II </a:t>
            </a:r>
            <a:r>
              <a:rPr lang="ru-RU" sz="2400" b="0" dirty="0" smtClean="0">
                <a:solidFill>
                  <a:schemeClr val="tx2"/>
                </a:solidFill>
              </a:rPr>
              <a:t>взял верховное командование на себя. Однако в народе его не любили из-за связи царской семьи с Распутиным.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357188"/>
            <a:ext cx="6022975" cy="1209675"/>
          </a:xfrm>
        </p:spPr>
        <p:txBody>
          <a:bodyPr/>
          <a:lstStyle/>
          <a:p>
            <a:pPr algn="ctr" eaLnBrk="1" hangingPunct="1"/>
            <a:r>
              <a:rPr lang="ru-RU" altLang="ko-KR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Прочитайте отрывок из книги</a:t>
            </a:r>
            <a:br>
              <a:rPr lang="ru-RU" altLang="ko-KR" sz="240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altLang="ko-KR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Ю. П. Анненкова «Дневник моих встреч».</a:t>
            </a:r>
            <a:br>
              <a:rPr lang="ru-RU" altLang="ko-KR" sz="240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altLang="ko-KR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Как вы охарактеризуете Распутина?</a:t>
            </a:r>
            <a:endParaRPr lang="ru-RU" sz="240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000250"/>
            <a:ext cx="8572500" cy="3929063"/>
          </a:xfrm>
          <a:solidFill>
            <a:srgbClr val="FFFFCC"/>
          </a:solidFill>
          <a:ln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ru-RU" altLang="ko-KR" sz="2000" b="0" dirty="0" smtClean="0">
                <a:solidFill>
                  <a:schemeClr val="tx2"/>
                </a:solidFill>
              </a:rPr>
              <a:t>«В 1915 году, за год до исчезновения Распутина, мне довелось ужинать вместе с ним у одного приятеля моего отца... Центром всеобщего внимания был Григорий Распутин. Вульгарная примитивность этого сибиряка, которому удалось проникнуть в императорскую семью, была нескрываема... На Распутине была деревенская рубаха сомнительной свежести, мужицкие штаны и очень тщательно начищенные сапоги. Жирные, липкие волосы, грязные ногти. Только его глаза, слишком близкие один к другому, почти прилипшие к переносице и назойливо пристальные, могли, пожалуй, объяснить его гипнотическую силу. Он, несомненно, сознавал эту свою физическую особенность и умел извлекать из нее довольно блистательные эффекты...»</a:t>
            </a:r>
            <a:endParaRPr lang="ru-RU" sz="2000" b="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Выход </a:t>
            </a:r>
            <a:r>
              <a:rPr lang="ru-RU" sz="3200" b="1" dirty="0">
                <a:solidFill>
                  <a:srgbClr val="FF0000"/>
                </a:solidFill>
              </a:rPr>
              <a:t>России из Первой мировой </a:t>
            </a:r>
            <a:r>
              <a:rPr lang="ru-RU" sz="3200" b="1" dirty="0" smtClean="0">
                <a:solidFill>
                  <a:srgbClr val="FF0000"/>
                </a:solidFill>
              </a:rPr>
              <a:t>войны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524000"/>
            <a:ext cx="6219800" cy="4714875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>
                <a:solidFill>
                  <a:schemeClr val="tx2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1917 г</a:t>
            </a:r>
            <a:r>
              <a:rPr lang="ru-RU" sz="2400" b="0" dirty="0">
                <a:solidFill>
                  <a:schemeClr val="tx2"/>
                </a:solidFill>
              </a:rPr>
              <a:t>оду русские войска терпят поражение за поражением в связи с тем, что в России к власти приходят </a:t>
            </a:r>
            <a:r>
              <a:rPr lang="ru-RU" sz="2400" b="0" dirty="0" smtClean="0">
                <a:solidFill>
                  <a:schemeClr val="tx2"/>
                </a:solidFill>
              </a:rPr>
              <a:t>большевики.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26 </a:t>
            </a:r>
            <a:r>
              <a:rPr lang="ru-RU" sz="2400" dirty="0">
                <a:solidFill>
                  <a:srgbClr val="002060"/>
                </a:solidFill>
              </a:rPr>
              <a:t>ноября 1917 </a:t>
            </a:r>
            <a:r>
              <a:rPr lang="ru-RU" sz="2400" dirty="0" smtClean="0">
                <a:solidFill>
                  <a:srgbClr val="002060"/>
                </a:solidFill>
              </a:rPr>
              <a:t>г</a:t>
            </a:r>
            <a:r>
              <a:rPr lang="ru-RU" sz="2400" b="0" dirty="0" smtClean="0">
                <a:solidFill>
                  <a:schemeClr val="tx2"/>
                </a:solidFill>
              </a:rPr>
              <a:t>. Декрет </a:t>
            </a:r>
            <a:r>
              <a:rPr lang="ru-RU" sz="2400" b="0" dirty="0">
                <a:solidFill>
                  <a:schemeClr val="tx2"/>
                </a:solidFill>
              </a:rPr>
              <a:t>о </a:t>
            </a:r>
            <a:r>
              <a:rPr lang="ru-RU" sz="2400" b="0" dirty="0" smtClean="0">
                <a:solidFill>
                  <a:schemeClr val="tx2"/>
                </a:solidFill>
              </a:rPr>
              <a:t>мире - основа выхода </a:t>
            </a:r>
            <a:r>
              <a:rPr lang="ru-RU" sz="2400" b="0" dirty="0">
                <a:solidFill>
                  <a:schemeClr val="tx2"/>
                </a:solidFill>
              </a:rPr>
              <a:t>России из войны. </a:t>
            </a:r>
            <a:endParaRPr lang="ru-RU" sz="24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4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0" dirty="0">
                <a:solidFill>
                  <a:schemeClr val="tx2"/>
                </a:solidFill>
              </a:rPr>
              <a:t>Левые коммунисты» (</a:t>
            </a:r>
            <a:r>
              <a:rPr lang="ru-RU" sz="2400" b="0" dirty="0">
                <a:solidFill>
                  <a:srgbClr val="FF0000"/>
                </a:solidFill>
              </a:rPr>
              <a:t>Бухарин</a:t>
            </a:r>
            <a:r>
              <a:rPr lang="ru-RU" sz="2400" b="0" dirty="0">
                <a:solidFill>
                  <a:schemeClr val="tx2"/>
                </a:solidFill>
              </a:rPr>
              <a:t>) против мира, за революционную войну. </a:t>
            </a:r>
            <a:endParaRPr lang="ru-RU" sz="24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0" dirty="0" smtClean="0">
                <a:solidFill>
                  <a:srgbClr val="FF0000"/>
                </a:solidFill>
              </a:rPr>
              <a:t>Ленин</a:t>
            </a:r>
            <a:r>
              <a:rPr lang="ru-RU" sz="2400" b="0" dirty="0">
                <a:solidFill>
                  <a:srgbClr val="FF0000"/>
                </a:solidFill>
              </a:rPr>
              <a:t>: </a:t>
            </a:r>
            <a:r>
              <a:rPr lang="ru-RU" sz="2400" b="0" dirty="0">
                <a:solidFill>
                  <a:schemeClr val="tx2"/>
                </a:solidFill>
              </a:rPr>
              <a:t>«Мир любой ценой». </a:t>
            </a:r>
            <a:endParaRPr lang="ru-RU" sz="24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0" dirty="0" smtClean="0">
                <a:solidFill>
                  <a:srgbClr val="FF0000"/>
                </a:solidFill>
              </a:rPr>
              <a:t>Троцкий</a:t>
            </a:r>
            <a:r>
              <a:rPr lang="ru-RU" sz="2400" b="0" dirty="0">
                <a:solidFill>
                  <a:srgbClr val="FF0000"/>
                </a:solidFill>
              </a:rPr>
              <a:t>: </a:t>
            </a:r>
            <a:r>
              <a:rPr lang="ru-RU" sz="2400" b="0" dirty="0">
                <a:solidFill>
                  <a:schemeClr val="tx2"/>
                </a:solidFill>
              </a:rPr>
              <a:t>«Ни войны, ни мира!»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770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260648"/>
            <a:ext cx="6363816" cy="6408712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 smtClean="0">
                <a:solidFill>
                  <a:schemeClr val="tx2"/>
                </a:solidFill>
              </a:rPr>
              <a:t>Переговоры </a:t>
            </a:r>
            <a:r>
              <a:rPr lang="ru-RU" sz="2400" b="0" dirty="0">
                <a:solidFill>
                  <a:schemeClr val="tx2"/>
                </a:solidFill>
              </a:rPr>
              <a:t>в Брест-</a:t>
            </a:r>
            <a:r>
              <a:rPr lang="ru-RU" sz="2400" b="0" dirty="0" err="1">
                <a:solidFill>
                  <a:schemeClr val="tx2"/>
                </a:solidFill>
              </a:rPr>
              <a:t>Литовске</a:t>
            </a:r>
            <a:r>
              <a:rPr lang="ru-RU" sz="2400" b="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2 декабря 1917 </a:t>
            </a:r>
            <a:r>
              <a:rPr lang="ru-RU" sz="2400" dirty="0" smtClean="0">
                <a:solidFill>
                  <a:srgbClr val="002060"/>
                </a:solidFill>
              </a:rPr>
              <a:t>г</a:t>
            </a:r>
            <a:r>
              <a:rPr lang="ru-RU" sz="2400" b="0" dirty="0" smtClean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b="0" dirty="0" smtClean="0">
                <a:solidFill>
                  <a:schemeClr val="tx2"/>
                </a:solidFill>
              </a:rPr>
              <a:t>Подписание </a:t>
            </a:r>
            <a:r>
              <a:rPr lang="ru-RU" sz="2400" b="0" dirty="0">
                <a:solidFill>
                  <a:schemeClr val="tx2"/>
                </a:solidFill>
              </a:rPr>
              <a:t>мирного договора </a:t>
            </a:r>
            <a:r>
              <a:rPr lang="ru-RU" sz="2400" dirty="0" smtClean="0">
                <a:solidFill>
                  <a:srgbClr val="002060"/>
                </a:solidFill>
              </a:rPr>
              <a:t>3 </a:t>
            </a:r>
            <a:r>
              <a:rPr lang="ru-RU" sz="2400" dirty="0">
                <a:solidFill>
                  <a:srgbClr val="002060"/>
                </a:solidFill>
              </a:rPr>
              <a:t>марта 1918 </a:t>
            </a:r>
            <a:r>
              <a:rPr lang="ru-RU" sz="2400" dirty="0" smtClean="0">
                <a:solidFill>
                  <a:srgbClr val="002060"/>
                </a:solidFill>
              </a:rPr>
              <a:t>г.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Условия: 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0" dirty="0" smtClean="0">
                <a:solidFill>
                  <a:schemeClr val="tx2"/>
                </a:solidFill>
              </a:rPr>
              <a:t>-От </a:t>
            </a:r>
            <a:r>
              <a:rPr lang="ru-RU" sz="2400" b="0" dirty="0">
                <a:solidFill>
                  <a:schemeClr val="tx2"/>
                </a:solidFill>
              </a:rPr>
              <a:t>России отторгались </a:t>
            </a:r>
            <a:r>
              <a:rPr lang="ru-RU" sz="2400" b="0" dirty="0" smtClean="0">
                <a:solidFill>
                  <a:schemeClr val="tx2"/>
                </a:solidFill>
              </a:rPr>
              <a:t>прибалтийские губернии, Украина, </a:t>
            </a:r>
            <a:r>
              <a:rPr lang="ru-RU" sz="2400" b="0" dirty="0" err="1" smtClean="0">
                <a:solidFill>
                  <a:schemeClr val="tx2"/>
                </a:solidFill>
              </a:rPr>
              <a:t>Эстляндская</a:t>
            </a:r>
            <a:r>
              <a:rPr lang="ru-RU" sz="2400" b="0" dirty="0">
                <a:solidFill>
                  <a:schemeClr val="tx2"/>
                </a:solidFill>
              </a:rPr>
              <a:t>, Курляндская и </a:t>
            </a:r>
            <a:r>
              <a:rPr lang="ru-RU" sz="2400" b="0" dirty="0" err="1">
                <a:solidFill>
                  <a:schemeClr val="tx2"/>
                </a:solidFill>
              </a:rPr>
              <a:t>Лифляндская</a:t>
            </a:r>
            <a:r>
              <a:rPr lang="ru-RU" sz="2400" b="0" dirty="0">
                <a:solidFill>
                  <a:schemeClr val="tx2"/>
                </a:solidFill>
              </a:rPr>
              <a:t> губернии, </a:t>
            </a:r>
            <a:r>
              <a:rPr lang="ru-RU" sz="2400" b="0" dirty="0" smtClean="0">
                <a:solidFill>
                  <a:schemeClr val="tx2"/>
                </a:solidFill>
              </a:rPr>
              <a:t>Великое княжество Финляндское.</a:t>
            </a:r>
          </a:p>
          <a:p>
            <a:pPr marL="0" indent="0">
              <a:buNone/>
            </a:pPr>
            <a:r>
              <a:rPr lang="ru-RU" sz="2400" b="0" dirty="0" smtClean="0">
                <a:solidFill>
                  <a:schemeClr val="tx2"/>
                </a:solidFill>
              </a:rPr>
              <a:t>- </a:t>
            </a:r>
            <a:r>
              <a:rPr lang="ru-RU" sz="2400" b="0" dirty="0">
                <a:solidFill>
                  <a:schemeClr val="tx2"/>
                </a:solidFill>
              </a:rPr>
              <a:t>На Кавказе Россия уступала </a:t>
            </a:r>
            <a:r>
              <a:rPr lang="ru-RU" sz="2400" b="0" dirty="0" err="1" smtClean="0">
                <a:solidFill>
                  <a:schemeClr val="tx2"/>
                </a:solidFill>
              </a:rPr>
              <a:t>Карсскую</a:t>
            </a:r>
            <a:r>
              <a:rPr lang="ru-RU" sz="2400" b="0" dirty="0" smtClean="0">
                <a:solidFill>
                  <a:schemeClr val="tx2"/>
                </a:solidFill>
              </a:rPr>
              <a:t>  и Батумскую область.</a:t>
            </a:r>
            <a:endParaRPr lang="ru-RU" sz="24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0" dirty="0">
                <a:solidFill>
                  <a:schemeClr val="tx2"/>
                </a:solidFill>
              </a:rPr>
              <a:t>- Армия и флот </a:t>
            </a:r>
            <a:r>
              <a:rPr lang="ru-RU" sz="2400" b="0" dirty="0" err="1">
                <a:solidFill>
                  <a:schemeClr val="tx2"/>
                </a:solidFill>
              </a:rPr>
              <a:t>демобилизовывались</a:t>
            </a:r>
            <a:r>
              <a:rPr lang="ru-RU" sz="2400" b="0" dirty="0">
                <a:solidFill>
                  <a:schemeClr val="tx2"/>
                </a:solidFill>
              </a:rPr>
              <a:t>, </a:t>
            </a:r>
            <a:r>
              <a:rPr lang="ru-RU" sz="2400" b="0" dirty="0" smtClean="0">
                <a:solidFill>
                  <a:schemeClr val="tx2"/>
                </a:solidFill>
              </a:rPr>
              <a:t>Балтийский флот выводился </a:t>
            </a:r>
            <a:r>
              <a:rPr lang="ru-RU" sz="2400" b="0" dirty="0">
                <a:solidFill>
                  <a:schemeClr val="tx2"/>
                </a:solidFill>
              </a:rPr>
              <a:t>из своих баз в Финляндии и Прибалтике.</a:t>
            </a:r>
          </a:p>
          <a:p>
            <a:pPr marL="0" indent="0">
              <a:buNone/>
            </a:pPr>
            <a:r>
              <a:rPr lang="ru-RU" sz="2400" b="0" dirty="0">
                <a:solidFill>
                  <a:schemeClr val="tx2"/>
                </a:solidFill>
              </a:rPr>
              <a:t>- </a:t>
            </a:r>
            <a:r>
              <a:rPr lang="ru-RU" sz="2400" b="0" dirty="0" smtClean="0">
                <a:solidFill>
                  <a:schemeClr val="tx2"/>
                </a:solidFill>
              </a:rPr>
              <a:t>Выплата Россией контрибуции.</a:t>
            </a:r>
            <a:r>
              <a:rPr lang="ru-RU" sz="2400" b="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endParaRPr lang="ru-RU" sz="2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5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0835" name="Picture 4" descr="Рисунок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5435600" y="836613"/>
            <a:ext cx="3529013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Повод к войне: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00"/>
                </a:solidFill>
              </a:rPr>
              <a:t>убийство </a:t>
            </a:r>
            <a:r>
              <a:rPr lang="ru-RU" sz="2400" b="1" dirty="0">
                <a:solidFill>
                  <a:schemeClr val="bg1"/>
                </a:solidFill>
              </a:rPr>
              <a:t>28 июня 1914г.</a:t>
            </a:r>
            <a:r>
              <a:rPr lang="ru-RU" sz="2400" dirty="0">
                <a:solidFill>
                  <a:srgbClr val="000000"/>
                </a:solidFill>
              </a:rPr>
              <a:t> в Сараево наследника австрийского престола эрцгерцога </a:t>
            </a:r>
            <a:r>
              <a:rPr lang="ru-RU" sz="2400" b="1" dirty="0">
                <a:solidFill>
                  <a:schemeClr val="bg1"/>
                </a:solidFill>
              </a:rPr>
              <a:t>Франца-Фердинанда. 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187450" y="6021388"/>
            <a:ext cx="3313113" cy="584775"/>
          </a:xfrm>
          <a:prstGeom prst="rect">
            <a:avLst/>
          </a:prstGeom>
          <a:solidFill>
            <a:srgbClr val="FF9933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Убийство Эрцгерцога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Франца-Фердинанда</a:t>
            </a:r>
          </a:p>
        </p:txBody>
      </p:sp>
      <p:pic>
        <p:nvPicPr>
          <p:cNvPr id="34818" name="Picture 2" descr="http://objectifbrevet.free.fr/histoire/images/img_h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608512" cy="540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28600"/>
            <a:ext cx="549972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Итоги войны для России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124744"/>
            <a:ext cx="6373504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>
                <a:solidFill>
                  <a:schemeClr val="tx2"/>
                </a:solidFill>
              </a:rPr>
              <a:t>От России была отторгнута территория площадью </a:t>
            </a:r>
            <a:r>
              <a:rPr lang="ru-RU" sz="2000" dirty="0">
                <a:solidFill>
                  <a:srgbClr val="002060"/>
                </a:solidFill>
              </a:rPr>
              <a:t>780 тыс. кв. км. с населением 56 миллионов человек </a:t>
            </a:r>
            <a:r>
              <a:rPr lang="ru-RU" sz="2000" b="0" dirty="0">
                <a:solidFill>
                  <a:schemeClr val="tx2"/>
                </a:solidFill>
              </a:rPr>
              <a:t>(треть населения Российской империи) и на которой находились (до революции): </a:t>
            </a:r>
            <a:r>
              <a:rPr lang="ru-RU" sz="2000" dirty="0">
                <a:solidFill>
                  <a:srgbClr val="002060"/>
                </a:solidFill>
              </a:rPr>
              <a:t>27 % </a:t>
            </a:r>
            <a:r>
              <a:rPr lang="ru-RU" sz="2000" b="0" dirty="0">
                <a:solidFill>
                  <a:schemeClr val="tx2"/>
                </a:solidFill>
              </a:rPr>
              <a:t>обрабатываемой сельскохозяйственной земли, </a:t>
            </a:r>
            <a:r>
              <a:rPr lang="ru-RU" sz="2000" dirty="0">
                <a:solidFill>
                  <a:srgbClr val="002060"/>
                </a:solidFill>
              </a:rPr>
              <a:t>26 %</a:t>
            </a:r>
            <a:r>
              <a:rPr lang="ru-RU" sz="2000" b="0" dirty="0">
                <a:solidFill>
                  <a:schemeClr val="tx2"/>
                </a:solidFill>
              </a:rPr>
              <a:t> всей железнодорожной сети, </a:t>
            </a:r>
            <a:r>
              <a:rPr lang="ru-RU" sz="2000" dirty="0">
                <a:solidFill>
                  <a:srgbClr val="002060"/>
                </a:solidFill>
              </a:rPr>
              <a:t>33 % </a:t>
            </a:r>
            <a:r>
              <a:rPr lang="ru-RU" sz="2000" b="0" dirty="0">
                <a:solidFill>
                  <a:schemeClr val="tx2"/>
                </a:solidFill>
              </a:rPr>
              <a:t>текстильной промышленности, выплавлялось </a:t>
            </a:r>
            <a:r>
              <a:rPr lang="ru-RU" sz="2000" dirty="0">
                <a:solidFill>
                  <a:srgbClr val="002060"/>
                </a:solidFill>
              </a:rPr>
              <a:t>73 % </a:t>
            </a:r>
            <a:r>
              <a:rPr lang="ru-RU" sz="2000" b="0" dirty="0">
                <a:solidFill>
                  <a:schemeClr val="tx2"/>
                </a:solidFill>
              </a:rPr>
              <a:t>железа и стали, добывалось </a:t>
            </a:r>
            <a:r>
              <a:rPr lang="ru-RU" sz="2000" dirty="0">
                <a:solidFill>
                  <a:srgbClr val="002060"/>
                </a:solidFill>
              </a:rPr>
              <a:t>89 %</a:t>
            </a:r>
            <a:r>
              <a:rPr lang="ru-RU" sz="2000" b="0" dirty="0">
                <a:solidFill>
                  <a:schemeClr val="tx2"/>
                </a:solidFill>
              </a:rPr>
              <a:t> каменного угля и изготовлялось </a:t>
            </a:r>
            <a:r>
              <a:rPr lang="ru-RU" sz="2000" dirty="0">
                <a:solidFill>
                  <a:srgbClr val="002060"/>
                </a:solidFill>
              </a:rPr>
              <a:t>90 %</a:t>
            </a:r>
            <a:r>
              <a:rPr lang="ru-RU" sz="2000" b="0" dirty="0">
                <a:solidFill>
                  <a:schemeClr val="tx2"/>
                </a:solidFill>
              </a:rPr>
              <a:t> сахара; </a:t>
            </a:r>
            <a:endParaRPr lang="ru-RU" sz="20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000" b="0" dirty="0" smtClean="0">
                <a:solidFill>
                  <a:schemeClr val="tx2"/>
                </a:solidFill>
              </a:rPr>
              <a:t>располагались </a:t>
            </a:r>
            <a:r>
              <a:rPr lang="ru-RU" sz="2000" dirty="0">
                <a:solidFill>
                  <a:srgbClr val="002060"/>
                </a:solidFill>
              </a:rPr>
              <a:t>918</a:t>
            </a:r>
            <a:r>
              <a:rPr lang="ru-RU" sz="2000" b="0" dirty="0">
                <a:solidFill>
                  <a:schemeClr val="tx2"/>
                </a:solidFill>
              </a:rPr>
              <a:t> текстильных фабрик, </a:t>
            </a:r>
            <a:r>
              <a:rPr lang="ru-RU" sz="2000" dirty="0">
                <a:solidFill>
                  <a:srgbClr val="002060"/>
                </a:solidFill>
              </a:rPr>
              <a:t>574 </a:t>
            </a:r>
            <a:r>
              <a:rPr lang="ru-RU" sz="2000" b="0" dirty="0">
                <a:solidFill>
                  <a:schemeClr val="tx2"/>
                </a:solidFill>
              </a:rPr>
              <a:t>пивоваренных завода, </a:t>
            </a:r>
            <a:r>
              <a:rPr lang="ru-RU" sz="2000" dirty="0">
                <a:solidFill>
                  <a:srgbClr val="002060"/>
                </a:solidFill>
              </a:rPr>
              <a:t>133</a:t>
            </a:r>
            <a:r>
              <a:rPr lang="ru-RU" sz="2000" b="0" dirty="0">
                <a:solidFill>
                  <a:schemeClr val="tx2"/>
                </a:solidFill>
              </a:rPr>
              <a:t> табачных фабрики, </a:t>
            </a:r>
            <a:r>
              <a:rPr lang="ru-RU" sz="2000" dirty="0">
                <a:solidFill>
                  <a:srgbClr val="002060"/>
                </a:solidFill>
              </a:rPr>
              <a:t>1685</a:t>
            </a:r>
            <a:r>
              <a:rPr lang="ru-RU" sz="2000" b="0" dirty="0">
                <a:solidFill>
                  <a:schemeClr val="tx2"/>
                </a:solidFill>
              </a:rPr>
              <a:t> винокуренных заводов, </a:t>
            </a:r>
            <a:r>
              <a:rPr lang="ru-RU" sz="2000" dirty="0">
                <a:solidFill>
                  <a:srgbClr val="002060"/>
                </a:solidFill>
              </a:rPr>
              <a:t>244</a:t>
            </a:r>
            <a:r>
              <a:rPr lang="ru-RU" sz="2000" b="0" dirty="0">
                <a:solidFill>
                  <a:schemeClr val="tx2"/>
                </a:solidFill>
              </a:rPr>
              <a:t> химических предприятия, </a:t>
            </a:r>
            <a:r>
              <a:rPr lang="ru-RU" sz="2000" dirty="0">
                <a:solidFill>
                  <a:srgbClr val="002060"/>
                </a:solidFill>
              </a:rPr>
              <a:t>615 </a:t>
            </a:r>
            <a:r>
              <a:rPr lang="ru-RU" sz="2000" b="0" dirty="0">
                <a:solidFill>
                  <a:schemeClr val="tx2"/>
                </a:solidFill>
              </a:rPr>
              <a:t>целлюлозных фабрик, </a:t>
            </a:r>
            <a:r>
              <a:rPr lang="ru-RU" sz="2000" dirty="0">
                <a:solidFill>
                  <a:srgbClr val="002060"/>
                </a:solidFill>
              </a:rPr>
              <a:t>1073 </a:t>
            </a:r>
            <a:r>
              <a:rPr lang="ru-RU" sz="2000" b="0" dirty="0">
                <a:solidFill>
                  <a:schemeClr val="tx2"/>
                </a:solidFill>
              </a:rPr>
              <a:t>машиностроительных завода и проживало </a:t>
            </a:r>
            <a:r>
              <a:rPr lang="ru-RU" sz="2000" dirty="0">
                <a:solidFill>
                  <a:srgbClr val="002060"/>
                </a:solidFill>
              </a:rPr>
              <a:t>40 %</a:t>
            </a:r>
            <a:r>
              <a:rPr lang="ru-RU" sz="2000" b="0" dirty="0">
                <a:solidFill>
                  <a:schemeClr val="tx2"/>
                </a:solidFill>
              </a:rPr>
              <a:t> промышленных рабочих.</a:t>
            </a:r>
          </a:p>
          <a:p>
            <a:pPr marL="0" indent="0">
              <a:buNone/>
            </a:pPr>
            <a:endParaRPr lang="ru-RU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72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771800" y="404664"/>
            <a:ext cx="6219800" cy="58342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Цифры и факты</a:t>
            </a:r>
          </a:p>
          <a:p>
            <a:pPr marL="0" indent="0">
              <a:buNone/>
            </a:pPr>
            <a:r>
              <a:rPr lang="ru-RU" sz="2000" b="0" dirty="0" smtClean="0">
                <a:solidFill>
                  <a:schemeClr val="tx2"/>
                </a:solidFill>
              </a:rPr>
              <a:t>За </a:t>
            </a:r>
            <a:r>
              <a:rPr lang="ru-RU" sz="2000" b="0" dirty="0">
                <a:solidFill>
                  <a:schemeClr val="tx2"/>
                </a:solidFill>
              </a:rPr>
              <a:t>годы войны Россия произвела около </a:t>
            </a:r>
            <a:r>
              <a:rPr lang="ru-RU" sz="2000" dirty="0">
                <a:solidFill>
                  <a:srgbClr val="002060"/>
                </a:solidFill>
              </a:rPr>
              <a:t>20 тыс. грузовиков, 3,5 тыс. самолетов</a:t>
            </a:r>
            <a:r>
              <a:rPr lang="ru-RU" sz="2000" b="0" dirty="0">
                <a:solidFill>
                  <a:schemeClr val="tx2"/>
                </a:solidFill>
              </a:rPr>
              <a:t>; </a:t>
            </a:r>
            <a:r>
              <a:rPr lang="ru-RU" sz="2000" dirty="0" smtClean="0">
                <a:solidFill>
                  <a:srgbClr val="002060"/>
                </a:solidFill>
              </a:rPr>
              <a:t>11,7 </a:t>
            </a:r>
            <a:r>
              <a:rPr lang="ru-RU" sz="2000" dirty="0">
                <a:solidFill>
                  <a:srgbClr val="002060"/>
                </a:solidFill>
              </a:rPr>
              <a:t>тыс. орудий, 28 тыс. пулеметов.</a:t>
            </a:r>
            <a:r>
              <a:rPr lang="ru-RU" sz="2000" b="0" dirty="0">
                <a:solidFill>
                  <a:schemeClr val="tx2"/>
                </a:solidFill>
              </a:rPr>
              <a:t> </a:t>
            </a:r>
            <a:endParaRPr lang="ru-RU" sz="20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000" b="0" dirty="0" smtClean="0">
                <a:solidFill>
                  <a:schemeClr val="tx2"/>
                </a:solidFill>
              </a:rPr>
              <a:t>По </a:t>
            </a:r>
            <a:r>
              <a:rPr lang="ru-RU" sz="2000" b="0" dirty="0">
                <a:solidFill>
                  <a:schemeClr val="tx2"/>
                </a:solidFill>
              </a:rPr>
              <a:t>уровню развития военного производства Россия достигла показателей </a:t>
            </a:r>
            <a:r>
              <a:rPr lang="ru-RU" sz="2000" dirty="0">
                <a:solidFill>
                  <a:srgbClr val="002060"/>
                </a:solidFill>
              </a:rPr>
              <a:t>Австро-Венгрии и </a:t>
            </a:r>
            <a:r>
              <a:rPr lang="ru-RU" sz="2000" dirty="0" smtClean="0">
                <a:solidFill>
                  <a:srgbClr val="002060"/>
                </a:solidFill>
              </a:rPr>
              <a:t>Италии.</a:t>
            </a:r>
          </a:p>
          <a:p>
            <a:pPr marL="0" indent="0">
              <a:buNone/>
            </a:pPr>
            <a:r>
              <a:rPr lang="ru-RU" sz="2000" b="0" dirty="0" smtClean="0">
                <a:solidFill>
                  <a:schemeClr val="tx2"/>
                </a:solidFill>
              </a:rPr>
              <a:t>В </a:t>
            </a:r>
            <a:r>
              <a:rPr lang="ru-RU" sz="2000" b="0" dirty="0">
                <a:solidFill>
                  <a:schemeClr val="tx2"/>
                </a:solidFill>
              </a:rPr>
              <a:t>государствах Антанты было </a:t>
            </a:r>
            <a:r>
              <a:rPr lang="ru-RU" sz="2000" dirty="0">
                <a:solidFill>
                  <a:srgbClr val="002060"/>
                </a:solidFill>
              </a:rPr>
              <a:t>мобилизовано более 48 млн. человек </a:t>
            </a:r>
            <a:r>
              <a:rPr lang="ru-RU" sz="2000" b="0" dirty="0">
                <a:solidFill>
                  <a:schemeClr val="tx2"/>
                </a:solidFill>
              </a:rPr>
              <a:t>(в России – 15,8 млн.) В странах германской коалиции – </a:t>
            </a:r>
            <a:r>
              <a:rPr lang="ru-RU" sz="2000" dirty="0">
                <a:solidFill>
                  <a:srgbClr val="002060"/>
                </a:solidFill>
              </a:rPr>
              <a:t>25 млн</a:t>
            </a:r>
            <a:r>
              <a:rPr lang="ru-RU" sz="2000" b="0" dirty="0">
                <a:solidFill>
                  <a:schemeClr val="tx2"/>
                </a:solidFill>
              </a:rPr>
              <a:t>.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000" b="0" dirty="0">
                <a:solidFill>
                  <a:schemeClr val="tx2"/>
                </a:solidFill>
              </a:rPr>
              <a:t>Потери в войне составили около </a:t>
            </a:r>
            <a:r>
              <a:rPr lang="ru-RU" sz="2000" dirty="0">
                <a:solidFill>
                  <a:srgbClr val="002060"/>
                </a:solidFill>
              </a:rPr>
              <a:t>10 млн. убитыми и 20 млн. человек ранеными</a:t>
            </a:r>
            <a:r>
              <a:rPr lang="ru-RU" sz="2000">
                <a:solidFill>
                  <a:srgbClr val="002060"/>
                </a:solidFill>
              </a:rPr>
              <a:t>. </a:t>
            </a:r>
            <a:endParaRPr lang="ru-RU" sz="200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0" dirty="0" smtClean="0">
                <a:solidFill>
                  <a:srgbClr val="FF0000"/>
                </a:solidFill>
              </a:rPr>
              <a:t>Наибольший </a:t>
            </a:r>
            <a:r>
              <a:rPr lang="ru-RU" sz="2000" b="0" dirty="0">
                <a:solidFill>
                  <a:srgbClr val="FF0000"/>
                </a:solidFill>
              </a:rPr>
              <a:t>урон понесли: </a:t>
            </a:r>
            <a:r>
              <a:rPr lang="ru-RU" sz="2000" b="0" dirty="0">
                <a:solidFill>
                  <a:schemeClr val="tx2"/>
                </a:solidFill>
              </a:rPr>
              <a:t>Россия – 2,3 млн. убитых; Германия – 2 млн.; Франция – 1,4 млн.; Австро-Венгрия – 1,4 млн. и Англия – 0,7 млн.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753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620688"/>
            <a:ext cx="5859760" cy="561818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2"/>
                </a:solidFill>
              </a:rPr>
              <a:t>В каком году началась Первая мировая война</a:t>
            </a:r>
            <a:r>
              <a:rPr lang="ru-RU" sz="2400" dirty="0" smtClean="0">
                <a:solidFill>
                  <a:schemeClr val="tx2"/>
                </a:solidFill>
              </a:rPr>
              <a:t>?</a:t>
            </a:r>
          </a:p>
          <a:p>
            <a:pPr marL="0" indent="0" algn="ctr"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0" dirty="0">
                <a:solidFill>
                  <a:schemeClr val="tx2"/>
                </a:solidFill>
              </a:rPr>
              <a:t>А) 1928 г.</a:t>
            </a:r>
          </a:p>
          <a:p>
            <a:pPr marL="0" indent="0" algn="ctr">
              <a:buNone/>
            </a:pPr>
            <a:r>
              <a:rPr lang="ru-RU" sz="2400" b="0" dirty="0">
                <a:solidFill>
                  <a:schemeClr val="tx2"/>
                </a:solidFill>
              </a:rPr>
              <a:t>Б) 1914 г.</a:t>
            </a:r>
          </a:p>
          <a:p>
            <a:pPr marL="0" indent="0" algn="ctr">
              <a:buNone/>
            </a:pPr>
            <a:r>
              <a:rPr lang="ru-RU" sz="2400" b="0" dirty="0">
                <a:solidFill>
                  <a:schemeClr val="tx2"/>
                </a:solidFill>
              </a:rPr>
              <a:t>В) 1916 г.</a:t>
            </a:r>
          </a:p>
          <a:p>
            <a:pPr marL="0" indent="0" algn="ctr">
              <a:buNone/>
            </a:pPr>
            <a:r>
              <a:rPr lang="ru-RU" sz="2400" b="0" dirty="0">
                <a:solidFill>
                  <a:schemeClr val="tx2"/>
                </a:solidFill>
              </a:rPr>
              <a:t>Г) 1917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135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6684" y="548680"/>
            <a:ext cx="6627316" cy="561818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2"/>
                </a:solidFill>
              </a:rPr>
              <a:t>Повод для начала Первой мировой </a:t>
            </a:r>
            <a:r>
              <a:rPr lang="ru-RU" sz="2400" dirty="0" smtClean="0">
                <a:solidFill>
                  <a:schemeClr val="tx2"/>
                </a:solidFill>
              </a:rPr>
              <a:t>Войны</a:t>
            </a:r>
          </a:p>
          <a:p>
            <a:pPr marL="0" indent="0" algn="ctr"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0" dirty="0">
                <a:solidFill>
                  <a:schemeClr val="tx2"/>
                </a:solidFill>
              </a:rPr>
              <a:t>А) Убийство эрцгерцога Франца-Фердинанда в Сараево</a:t>
            </a:r>
          </a:p>
          <a:p>
            <a:pPr marL="0" indent="0" algn="ctr">
              <a:buNone/>
            </a:pPr>
            <a:r>
              <a:rPr lang="ru-RU" sz="2400" b="0" dirty="0">
                <a:solidFill>
                  <a:schemeClr val="tx2"/>
                </a:solidFill>
              </a:rPr>
              <a:t>Б) Нападение Германии на Бельгию</a:t>
            </a:r>
          </a:p>
          <a:p>
            <a:pPr marL="0" indent="0" algn="ctr">
              <a:buNone/>
            </a:pPr>
            <a:r>
              <a:rPr lang="ru-RU" sz="2400" b="0" dirty="0">
                <a:solidFill>
                  <a:schemeClr val="tx2"/>
                </a:solidFill>
              </a:rPr>
              <a:t>В) Образование Тройственного союза</a:t>
            </a:r>
          </a:p>
          <a:p>
            <a:pPr marL="0" indent="0" algn="ctr">
              <a:buNone/>
            </a:pPr>
            <a:r>
              <a:rPr lang="ru-RU" sz="2400" b="0" dirty="0">
                <a:solidFill>
                  <a:schemeClr val="tx2"/>
                </a:solidFill>
              </a:rPr>
              <a:t>Г) Морская блокада Германии и Австро-Венгрии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139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764704"/>
            <a:ext cx="7491412" cy="54741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Как звали террориста, убившего </a:t>
            </a:r>
            <a:r>
              <a:rPr lang="ru-RU" dirty="0" smtClean="0">
                <a:solidFill>
                  <a:schemeClr val="tx2"/>
                </a:solidFill>
              </a:rPr>
              <a:t>Франца-Фердинанда?</a:t>
            </a:r>
          </a:p>
          <a:p>
            <a:pPr marL="0" indent="0" algn="ctr">
              <a:buNone/>
            </a:pPr>
            <a:endParaRPr lang="ru-RU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А) Гаврила Принцип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Б) Григорий Распутин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В) Жозеф </a:t>
            </a:r>
            <a:r>
              <a:rPr lang="ru-RU" b="0" dirty="0" err="1">
                <a:solidFill>
                  <a:schemeClr val="tx2"/>
                </a:solidFill>
              </a:rPr>
              <a:t>Жоффр</a:t>
            </a:r>
            <a:endParaRPr lang="ru-RU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Г) Фердинанд </a:t>
            </a:r>
            <a:r>
              <a:rPr lang="ru-RU" b="0" dirty="0" err="1">
                <a:solidFill>
                  <a:schemeClr val="tx2"/>
                </a:solidFill>
              </a:rPr>
              <a:t>Фошш</a:t>
            </a:r>
            <a:endParaRPr lang="ru-RU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392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764704"/>
            <a:ext cx="6651848" cy="54741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Как назывался немецкий военный план по разгрому Франции</a:t>
            </a:r>
            <a:r>
              <a:rPr lang="ru-RU" dirty="0" smtClean="0">
                <a:solidFill>
                  <a:schemeClr val="tx2"/>
                </a:solidFill>
              </a:rPr>
              <a:t>?</a:t>
            </a:r>
          </a:p>
          <a:p>
            <a:pPr marL="0" indent="0" algn="ctr">
              <a:buNone/>
            </a:pPr>
            <a:endParaRPr lang="ru-RU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А) План </a:t>
            </a:r>
            <a:r>
              <a:rPr lang="ru-RU" b="0" dirty="0" err="1">
                <a:solidFill>
                  <a:schemeClr val="tx2"/>
                </a:solidFill>
              </a:rPr>
              <a:t>Шлиффена</a:t>
            </a:r>
            <a:endParaRPr lang="ru-RU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Б) План Барбаросса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В) Галицкая операция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Г) </a:t>
            </a:r>
            <a:r>
              <a:rPr lang="ru-RU" b="0" dirty="0" err="1">
                <a:solidFill>
                  <a:schemeClr val="tx2"/>
                </a:solidFill>
              </a:rPr>
              <a:t>Верденская</a:t>
            </a:r>
            <a:r>
              <a:rPr lang="ru-RU" b="0" dirty="0">
                <a:solidFill>
                  <a:schemeClr val="tx2"/>
                </a:solidFill>
              </a:rPr>
              <a:t> мясорубка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861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404664"/>
            <a:ext cx="6867872" cy="58342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/>
                </a:solidFill>
              </a:rPr>
              <a:t>Что такое аннексия</a:t>
            </a:r>
            <a:r>
              <a:rPr lang="ru-RU" sz="2800" dirty="0" smtClean="0">
                <a:solidFill>
                  <a:schemeClr val="tx2"/>
                </a:solidFill>
              </a:rPr>
              <a:t>?</a:t>
            </a:r>
          </a:p>
          <a:p>
            <a:pPr marL="0" indent="0" algn="ctr"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А) Форма правления, при которой власть сосредоточена в руках конкретного лица</a:t>
            </a: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Б) Сборник законов Сербии</a:t>
            </a: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В) Военная выплата</a:t>
            </a: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Г) Насильственное присоединение государством всего или части территории другого государства в одностороннем порядке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175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764704"/>
            <a:ext cx="6075784" cy="547417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/>
                </a:solidFill>
              </a:rPr>
              <a:t>Как назывался военный блок, в который входили Германия, Австро-Венгрия и Италия на момент начала первой Мировой войны?</a:t>
            </a: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А) ОВД</a:t>
            </a: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Б) Антанта</a:t>
            </a: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В) Тройственный союз</a:t>
            </a: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Г) НАТО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423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836712"/>
            <a:ext cx="6291808" cy="54021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Где немцами была впервые применена массовая атака газом?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А) У Ипра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Б) У Вердена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В) На реке Марне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Г) На реке Сомме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070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052736"/>
            <a:ext cx="6795864" cy="518613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Как называлась немецкая молниеносная война</a:t>
            </a:r>
            <a:r>
              <a:rPr lang="ru-RU" dirty="0" smtClean="0">
                <a:solidFill>
                  <a:schemeClr val="tx2"/>
                </a:solidFill>
              </a:rPr>
              <a:t>?</a:t>
            </a:r>
          </a:p>
          <a:p>
            <a:pPr marL="0" indent="0" algn="ctr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А) Репарация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Б) Аншлюс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В) Блицкриг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Г) </a:t>
            </a:r>
            <a:r>
              <a:rPr lang="ru-RU" b="0" dirty="0" err="1">
                <a:solidFill>
                  <a:schemeClr val="tx2"/>
                </a:solidFill>
              </a:rPr>
              <a:t>Трапезундская</a:t>
            </a:r>
            <a:r>
              <a:rPr lang="ru-RU" b="0" dirty="0">
                <a:solidFill>
                  <a:schemeClr val="tx2"/>
                </a:solidFill>
              </a:rPr>
              <a:t> операция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8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>
          <a:xfrm>
            <a:off x="3571874" y="285750"/>
            <a:ext cx="4312493" cy="105501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/>
              <a:t>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Причины войны</a:t>
            </a:r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2571750" y="1727199"/>
            <a:ext cx="2571750" cy="1712788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Глубокие противоречия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великих держав Европы</a:t>
            </a:r>
          </a:p>
        </p:txBody>
      </p:sp>
      <p:sp>
        <p:nvSpPr>
          <p:cNvPr id="121860" name="Rectangle 5"/>
          <p:cNvSpPr>
            <a:spLocks noChangeArrowheads="1"/>
          </p:cNvSpPr>
          <p:nvPr/>
        </p:nvSpPr>
        <p:spPr bwMode="auto">
          <a:xfrm>
            <a:off x="2500313" y="3826419"/>
            <a:ext cx="2643187" cy="1584746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Взаимные притязания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стран Европы на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господствующее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положение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на континенте</a:t>
            </a:r>
          </a:p>
        </p:txBody>
      </p:sp>
      <p:sp>
        <p:nvSpPr>
          <p:cNvPr id="121861" name="Rectangle 6"/>
          <p:cNvSpPr>
            <a:spLocks noChangeArrowheads="1"/>
          </p:cNvSpPr>
          <p:nvPr/>
        </p:nvSpPr>
        <p:spPr bwMode="auto">
          <a:xfrm>
            <a:off x="5739034" y="1873067"/>
            <a:ext cx="2962026" cy="1568772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Столкновение интересов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защиты или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передела колоний</a:t>
            </a:r>
          </a:p>
        </p:txBody>
      </p:sp>
      <p:sp>
        <p:nvSpPr>
          <p:cNvPr id="121862" name="Rectangle 7"/>
          <p:cNvSpPr>
            <a:spLocks noChangeArrowheads="1"/>
          </p:cNvSpPr>
          <p:nvPr/>
        </p:nvSpPr>
        <p:spPr bwMode="auto">
          <a:xfrm>
            <a:off x="5868144" y="4077072"/>
            <a:ext cx="2962026" cy="136842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Амбиции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монархов 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государственных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политиков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692696"/>
            <a:ext cx="6147792" cy="55461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Наиболее удачный наступление русского войска в 1916 г. связано с именем генерала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А) Корнилова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Б) Деникина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В) Брусилова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Г) Романова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4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692696"/>
            <a:ext cx="6723856" cy="55461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Где англичане впервые массово применили в бою танки?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А) Битва под Ипром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Б) Битва на Сомме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В) Битва на Марне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Г) на Балканах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724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980728"/>
            <a:ext cx="6363816" cy="52581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Самая кровавая операция за всю историю первой мировой войны?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А) Бой у Ипра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Б) Битва на Марне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В) Битва на Сомме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Г) </a:t>
            </a:r>
            <a:r>
              <a:rPr lang="ru-RU" b="0" dirty="0" err="1">
                <a:solidFill>
                  <a:schemeClr val="tx2"/>
                </a:solidFill>
              </a:rPr>
              <a:t>Верденская</a:t>
            </a:r>
            <a:r>
              <a:rPr lang="ru-RU" b="0" dirty="0">
                <a:solidFill>
                  <a:schemeClr val="tx2"/>
                </a:solidFill>
              </a:rPr>
              <a:t> операция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99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620688"/>
            <a:ext cx="6003776" cy="56181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Какая из стран Антанты подписала Сепаратный мир с Германией?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А) Франция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Б) Англия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В) Россия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Г) Румыния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689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692696"/>
            <a:ext cx="6363816" cy="55461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Самая загадочная личность Первой Мировой Войны, «святой старец» и «великий провидец Российской Империи».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А) Брусилов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Б) Распутин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В) Самсонов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Г) </a:t>
            </a:r>
            <a:r>
              <a:rPr lang="ru-RU" b="0" dirty="0" err="1">
                <a:solidFill>
                  <a:schemeClr val="tx2"/>
                </a:solidFill>
              </a:rPr>
              <a:t>Шлиффен</a:t>
            </a:r>
            <a:endParaRPr lang="ru-RU" b="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388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332656"/>
            <a:ext cx="6219800" cy="590621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/>
                </a:solidFill>
              </a:rPr>
              <a:t>Военное, политическое, информационное или экономическое вмешательство, одного или нескольких государств во внутренние дела другого государства, нарушающее его суверенитет.</a:t>
            </a: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А) Репарация</a:t>
            </a: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Б) Контрибуция</a:t>
            </a: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В) Интервенция</a:t>
            </a:r>
          </a:p>
          <a:p>
            <a:pPr marL="0" indent="0" algn="ctr">
              <a:buNone/>
            </a:pPr>
            <a:r>
              <a:rPr lang="ru-RU" sz="2800" b="0" dirty="0">
                <a:solidFill>
                  <a:schemeClr val="tx2"/>
                </a:solidFill>
              </a:rPr>
              <a:t>Г) Ультиматум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267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620688"/>
            <a:ext cx="6147792" cy="56181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Командующий русскими войсками в первой мировой войне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А) Николай Николаевич Романов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Б) Феликс Юсупов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В) Уинстон Черчилль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Г) Алексей </a:t>
            </a:r>
            <a:r>
              <a:rPr lang="ru-RU" b="0" dirty="0" err="1">
                <a:solidFill>
                  <a:schemeClr val="tx2"/>
                </a:solidFill>
              </a:rPr>
              <a:t>Каледин</a:t>
            </a:r>
            <a:endParaRPr lang="ru-RU" b="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457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332656"/>
            <a:ext cx="6219800" cy="590621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Когда закончилась первая мировая война?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А) 11 ноября 1918 г.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Б) 10 октября 1917 г.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В) 3 марта 1918 г.</a:t>
            </a:r>
          </a:p>
          <a:p>
            <a:pPr marL="0" indent="0" algn="ctr">
              <a:buNone/>
            </a:pPr>
            <a:r>
              <a:rPr lang="ru-RU" b="0" dirty="0">
                <a:solidFill>
                  <a:schemeClr val="tx2"/>
                </a:solidFill>
              </a:rPr>
              <a:t>Г) 1 августа 1918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03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28600"/>
            <a:ext cx="5931768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Участники войны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524000"/>
            <a:ext cx="6219800" cy="4929336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Антанта: </a:t>
            </a:r>
            <a:r>
              <a:rPr lang="ru-RU" sz="2800" b="0" dirty="0">
                <a:solidFill>
                  <a:schemeClr val="tx2"/>
                </a:solidFill>
              </a:rPr>
              <a:t>Англия, Франция, Россия</a:t>
            </a:r>
            <a:r>
              <a:rPr lang="ru-RU" sz="2800" b="0" dirty="0" smtClean="0">
                <a:solidFill>
                  <a:schemeClr val="tx2"/>
                </a:solidFill>
              </a:rPr>
              <a:t>.</a:t>
            </a:r>
          </a:p>
          <a:p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Тройственный союз:</a:t>
            </a:r>
            <a:r>
              <a:rPr lang="ru-RU" sz="2800" b="0" dirty="0">
                <a:solidFill>
                  <a:srgbClr val="002060"/>
                </a:solidFill>
              </a:rPr>
              <a:t> </a:t>
            </a:r>
            <a:r>
              <a:rPr lang="ru-RU" sz="2800" b="0" dirty="0">
                <a:solidFill>
                  <a:schemeClr val="tx2"/>
                </a:solidFill>
              </a:rPr>
              <a:t>Германия, Австро- Венгрия, Италия и с 1915 года Турция.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7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884" name="Rectangle 7"/>
          <p:cNvSpPr>
            <a:spLocks noChangeArrowheads="1"/>
          </p:cNvSpPr>
          <p:nvPr/>
        </p:nvSpPr>
        <p:spPr bwMode="auto">
          <a:xfrm>
            <a:off x="1691680" y="5733256"/>
            <a:ext cx="5465763" cy="6477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ko-KR" sz="2000" b="1" dirty="0">
                <a:solidFill>
                  <a:srgbClr val="002060"/>
                </a:solidFill>
              </a:rPr>
              <a:t>«Германия». Плакат.</a:t>
            </a:r>
          </a:p>
          <a:p>
            <a:pPr algn="ctr"/>
            <a:r>
              <a:rPr lang="ru-RU" altLang="ko-KR" sz="2000" b="1" dirty="0">
                <a:solidFill>
                  <a:srgbClr val="002060"/>
                </a:solidFill>
              </a:rPr>
              <a:t>Художник Фридрих Август фон </a:t>
            </a:r>
            <a:r>
              <a:rPr lang="ru-RU" altLang="ko-KR" sz="2000" b="1" dirty="0" err="1">
                <a:solidFill>
                  <a:srgbClr val="002060"/>
                </a:solidFill>
              </a:rPr>
              <a:t>Каульбах</a:t>
            </a:r>
            <a:r>
              <a:rPr lang="ru-RU" altLang="ko-KR" sz="2000" b="1" dirty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http://images.huffingtonpost.com/2010-09-23-5.jpg"/>
          <p:cNvPicPr>
            <a:picLocks noChangeAspect="1" noChangeArrowheads="1"/>
          </p:cNvPicPr>
          <p:nvPr/>
        </p:nvPicPr>
        <p:blipFill>
          <a:blip r:embed="rId2" cstate="print"/>
          <a:srcRect t="4123"/>
          <a:stretch>
            <a:fillRect/>
          </a:stretch>
        </p:blipFill>
        <p:spPr bwMode="auto">
          <a:xfrm>
            <a:off x="2627784" y="404663"/>
            <a:ext cx="3816424" cy="5220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3907" name="Picture 6" descr="Рисунок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571500"/>
            <a:ext cx="4946650" cy="4286250"/>
          </a:xfrm>
          <a:noFill/>
          <a:ln w="76200">
            <a:solidFill>
              <a:schemeClr val="tx1"/>
            </a:solidFill>
          </a:ln>
        </p:spPr>
      </p:pic>
      <p:sp>
        <p:nvSpPr>
          <p:cNvPr id="138244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286375" y="500062"/>
            <a:ext cx="3714750" cy="616929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1 августа </a:t>
            </a:r>
            <a:r>
              <a:rPr lang="ru-RU" sz="2000" dirty="0" smtClean="0">
                <a:solidFill>
                  <a:srgbClr val="000000"/>
                </a:solidFill>
              </a:rPr>
              <a:t>Германия объявила войну России;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3 августа </a:t>
            </a:r>
            <a:r>
              <a:rPr lang="ru-RU" sz="2000" dirty="0" smtClean="0">
                <a:solidFill>
                  <a:srgbClr val="000000"/>
                </a:solidFill>
              </a:rPr>
              <a:t>- Англии и Франции.</a:t>
            </a:r>
          </a:p>
          <a:p>
            <a:pPr marL="0" indent="0" eaLnBrk="1" hangingPunct="1">
              <a:buFontTx/>
              <a:buNone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Италия в войну не вступила, а Япония присоединилась к Антанте.</a:t>
            </a:r>
          </a:p>
          <a:p>
            <a:pPr marL="0" indent="0" eaLnBrk="1" hangingPunct="1">
              <a:buFontTx/>
              <a:buNone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 Германский </a:t>
            </a:r>
            <a:r>
              <a:rPr lang="ru-RU" sz="2000" b="1" dirty="0" smtClean="0">
                <a:solidFill>
                  <a:srgbClr val="002060"/>
                </a:solidFill>
              </a:rPr>
              <a:t>план «</a:t>
            </a:r>
            <a:r>
              <a:rPr lang="ru-RU" sz="2000" b="1" dirty="0" err="1" smtClean="0">
                <a:solidFill>
                  <a:srgbClr val="002060"/>
                </a:solidFill>
              </a:rPr>
              <a:t>Шлиффена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  <a:r>
              <a:rPr lang="ru-RU" sz="2000" dirty="0" smtClean="0">
                <a:solidFill>
                  <a:srgbClr val="000000"/>
                </a:solidFill>
              </a:rPr>
              <a:t>предусматривал сначала разгром Франции, а затем России. 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23909" name="Rectangle 10"/>
          <p:cNvSpPr>
            <a:spLocks noChangeArrowheads="1"/>
          </p:cNvSpPr>
          <p:nvPr/>
        </p:nvSpPr>
        <p:spPr bwMode="auto">
          <a:xfrm>
            <a:off x="285750" y="5143500"/>
            <a:ext cx="4819650" cy="70802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Нападение немцев на Бельгию и Францию  в начале 20 в.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 rot="20475491" flipH="1">
            <a:off x="2411413" y="2276475"/>
            <a:ext cx="976312" cy="304800"/>
          </a:xfrm>
          <a:custGeom>
            <a:avLst/>
            <a:gdLst>
              <a:gd name="T0" fmla="*/ 33096705 w 21600"/>
              <a:gd name="T1" fmla="*/ 0 h 21600"/>
              <a:gd name="T2" fmla="*/ 0 w 21600"/>
              <a:gd name="T3" fmla="*/ 2150533 h 21600"/>
              <a:gd name="T4" fmla="*/ 33096705 w 21600"/>
              <a:gd name="T5" fmla="*/ 4301067 h 21600"/>
              <a:gd name="T6" fmla="*/ 44128936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428625" y="500062"/>
            <a:ext cx="8135938" cy="5809257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endParaRPr lang="ru-RU" sz="2400"/>
          </a:p>
        </p:txBody>
      </p:sp>
      <p:sp>
        <p:nvSpPr>
          <p:cNvPr id="124931" name="Прямоугольник 4"/>
          <p:cNvSpPr>
            <a:spLocks noChangeArrowheads="1"/>
          </p:cNvSpPr>
          <p:nvPr/>
        </p:nvSpPr>
        <p:spPr bwMode="auto">
          <a:xfrm>
            <a:off x="500063" y="714375"/>
            <a:ext cx="79295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Первую мировую войну </a:t>
            </a:r>
            <a:r>
              <a:rPr lang="ru-RU" sz="2400" dirty="0" smtClean="0">
                <a:solidFill>
                  <a:schemeClr val="bg1"/>
                </a:solidFill>
              </a:rPr>
              <a:t>было </a:t>
            </a:r>
            <a:r>
              <a:rPr lang="ru-RU" sz="2400" dirty="0">
                <a:solidFill>
                  <a:schemeClr val="bg1"/>
                </a:solidFill>
              </a:rPr>
              <a:t>вовлечено </a:t>
            </a:r>
            <a:r>
              <a:rPr lang="ru-RU" sz="2400" dirty="0">
                <a:solidFill>
                  <a:srgbClr val="002060"/>
                </a:solidFill>
              </a:rPr>
              <a:t>38 государств</a:t>
            </a:r>
            <a:r>
              <a:rPr lang="ru-RU" sz="2400" dirty="0">
                <a:solidFill>
                  <a:schemeClr val="bg1"/>
                </a:solidFill>
              </a:rPr>
              <a:t> с населением </a:t>
            </a:r>
            <a:r>
              <a:rPr lang="ru-RU" sz="2400" dirty="0">
                <a:solidFill>
                  <a:srgbClr val="002060"/>
                </a:solidFill>
              </a:rPr>
              <a:t>свыше 1,5 млрд.</a:t>
            </a:r>
            <a:r>
              <a:rPr lang="ru-RU" sz="2400" dirty="0">
                <a:solidFill>
                  <a:schemeClr val="bg1"/>
                </a:solidFill>
              </a:rPr>
              <a:t> человек.</a:t>
            </a:r>
          </a:p>
          <a:p>
            <a:pPr indent="354013"/>
            <a:r>
              <a:rPr lang="ru-RU" sz="2400" dirty="0">
                <a:solidFill>
                  <a:schemeClr val="bg1"/>
                </a:solidFill>
              </a:rPr>
              <a:t>Большая часть вины за разжигание войны лежит на </a:t>
            </a:r>
            <a:r>
              <a:rPr lang="ru-RU" sz="2400" dirty="0">
                <a:solidFill>
                  <a:srgbClr val="002060"/>
                </a:solidFill>
              </a:rPr>
              <a:t>германо-австрийском блоке,</a:t>
            </a:r>
            <a:r>
              <a:rPr lang="ru-RU" sz="2400" dirty="0">
                <a:solidFill>
                  <a:schemeClr val="bg1"/>
                </a:solidFill>
              </a:rPr>
              <a:t> затеявшем большой передел Европы и мира.</a:t>
            </a:r>
          </a:p>
          <a:p>
            <a:pPr indent="354013"/>
            <a:r>
              <a:rPr lang="ru-RU" sz="2400" b="1" dirty="0" smtClean="0">
                <a:solidFill>
                  <a:srgbClr val="002060"/>
                </a:solidFill>
              </a:rPr>
              <a:t>Планы Германии: </a:t>
            </a:r>
            <a:r>
              <a:rPr lang="ru-RU" sz="2400" dirty="0" smtClean="0">
                <a:solidFill>
                  <a:schemeClr val="bg1"/>
                </a:solidFill>
              </a:rPr>
              <a:t>сокрушение Франции, </a:t>
            </a:r>
            <a:r>
              <a:rPr lang="ru-RU" sz="2400" dirty="0">
                <a:solidFill>
                  <a:schemeClr val="bg1"/>
                </a:solidFill>
              </a:rPr>
              <a:t>а затем и </a:t>
            </a:r>
            <a:r>
              <a:rPr lang="ru-RU" sz="2400" dirty="0" smtClean="0">
                <a:solidFill>
                  <a:schemeClr val="bg1"/>
                </a:solidFill>
              </a:rPr>
              <a:t>России, присоединение </a:t>
            </a:r>
            <a:r>
              <a:rPr lang="ru-RU" sz="2400" dirty="0">
                <a:solidFill>
                  <a:schemeClr val="bg1"/>
                </a:solidFill>
              </a:rPr>
              <a:t>к себе </a:t>
            </a:r>
            <a:r>
              <a:rPr lang="ru-RU" sz="2400" dirty="0" smtClean="0">
                <a:solidFill>
                  <a:schemeClr val="bg1"/>
                </a:solidFill>
              </a:rPr>
              <a:t>прибалтийских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польских губерний </a:t>
            </a:r>
            <a:r>
              <a:rPr lang="ru-RU" sz="2400" dirty="0">
                <a:solidFill>
                  <a:schemeClr val="bg1"/>
                </a:solidFill>
              </a:rPr>
              <a:t>России, </a:t>
            </a:r>
            <a:r>
              <a:rPr lang="ru-RU" sz="2400" dirty="0" smtClean="0">
                <a:solidFill>
                  <a:schemeClr val="bg1"/>
                </a:solidFill>
              </a:rPr>
              <a:t>некоторых французских </a:t>
            </a:r>
            <a:r>
              <a:rPr lang="ru-RU" sz="2400" dirty="0">
                <a:solidFill>
                  <a:schemeClr val="bg1"/>
                </a:solidFill>
              </a:rPr>
              <a:t>колонии в Африке, </a:t>
            </a:r>
            <a:r>
              <a:rPr lang="ru-RU" sz="2400" dirty="0" smtClean="0">
                <a:solidFill>
                  <a:schemeClr val="bg1"/>
                </a:solidFill>
              </a:rPr>
              <a:t>обоснование в </a:t>
            </a:r>
            <a:r>
              <a:rPr lang="ru-RU" sz="2400" dirty="0">
                <a:solidFill>
                  <a:schemeClr val="bg1"/>
                </a:solidFill>
              </a:rPr>
              <a:t>Турции, на Ближнем и Среднем Востоке. </a:t>
            </a:r>
            <a:endParaRPr lang="ru-RU" sz="2400" dirty="0" smtClean="0">
              <a:solidFill>
                <a:schemeClr val="bg1"/>
              </a:solidFill>
            </a:endParaRPr>
          </a:p>
          <a:p>
            <a:pPr indent="354013"/>
            <a:r>
              <a:rPr lang="ru-RU" sz="2400" b="1" dirty="0" smtClean="0">
                <a:solidFill>
                  <a:srgbClr val="002060"/>
                </a:solidFill>
              </a:rPr>
              <a:t>Австро-Венгрия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стремилась подчинить Балканские государства.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76672"/>
            <a:ext cx="62646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Отношение народа и партий к войне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взрыв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патриотических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чувств;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мобилизация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96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%;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изменение в деятельности партий России: поддержка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Николая II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монархическими партиями, среди социалистов отсутствие единства (эсеры и социал-демократы разделились на три группы: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оборонцы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(Плеханов),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центристы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(Мартов) 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пораженцы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(Ленин).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Другая 5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151515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2226</Words>
  <Application>Microsoft Office PowerPoint</Application>
  <PresentationFormat>Экран (4:3)</PresentationFormat>
  <Paragraphs>253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Arial</vt:lpstr>
      <vt:lpstr>Calibri</vt:lpstr>
      <vt:lpstr>Tahoma</vt:lpstr>
      <vt:lpstr>Times New Roman</vt:lpstr>
      <vt:lpstr>Wingdings</vt:lpstr>
      <vt:lpstr>Оформление по умолчанию</vt:lpstr>
      <vt:lpstr>Разрез</vt:lpstr>
      <vt:lpstr>Reporting Progress or Status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1914 года</vt:lpstr>
      <vt:lpstr>Презентация PowerPoint</vt:lpstr>
      <vt:lpstr>Презентация PowerPoint</vt:lpstr>
      <vt:lpstr>Презентация PowerPoint</vt:lpstr>
      <vt:lpstr>Изменение соотношения сил.</vt:lpstr>
      <vt:lpstr>Презентация PowerPoint</vt:lpstr>
      <vt:lpstr>Кампания 1916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Прочитайте отрывок из книги Ю. П. Анненкова «Дневник моих встреч». Как вы охарактеризуете Распутина?</vt:lpstr>
      <vt:lpstr> Выход России из Первой мировой войны </vt:lpstr>
      <vt:lpstr>Презентация PowerPoint</vt:lpstr>
      <vt:lpstr>Итоги войны для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 компьютер</dc:creator>
  <cp:lastModifiedBy>admin</cp:lastModifiedBy>
  <cp:revision>50</cp:revision>
  <dcterms:created xsi:type="dcterms:W3CDTF">2008-12-09T13:29:04Z</dcterms:created>
  <dcterms:modified xsi:type="dcterms:W3CDTF">2016-05-31T06:18:53Z</dcterms:modified>
</cp:coreProperties>
</file>