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64" r:id="rId4"/>
    <p:sldId id="261" r:id="rId5"/>
    <p:sldId id="270" r:id="rId6"/>
    <p:sldId id="269" r:id="rId7"/>
    <p:sldId id="263" r:id="rId8"/>
    <p:sldId id="260" r:id="rId9"/>
    <p:sldId id="277" r:id="rId10"/>
    <p:sldId id="283" r:id="rId11"/>
    <p:sldId id="279" r:id="rId12"/>
    <p:sldId id="284" r:id="rId13"/>
    <p:sldId id="280" r:id="rId14"/>
    <p:sldId id="285" r:id="rId15"/>
    <p:sldId id="281" r:id="rId16"/>
    <p:sldId id="288" r:id="rId17"/>
    <p:sldId id="295" r:id="rId18"/>
    <p:sldId id="289" r:id="rId19"/>
    <p:sldId id="290" r:id="rId20"/>
    <p:sldId id="291" r:id="rId21"/>
    <p:sldId id="292" r:id="rId22"/>
    <p:sldId id="293" r:id="rId23"/>
    <p:sldId id="294" r:id="rId24"/>
  </p:sldIdLst>
  <p:sldSz cx="9144000" cy="6858000" type="screen4x3"/>
  <p:notesSz cx="685800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208"/>
    <a:srgbClr val="F5BB2B"/>
    <a:srgbClr val="996633"/>
    <a:srgbClr val="000000"/>
    <a:srgbClr val="6C2E9A"/>
    <a:srgbClr val="61298B"/>
    <a:srgbClr val="9900CC"/>
    <a:srgbClr val="F89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4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5D80E-E2BB-40B1-A142-4AC32F8B708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BB864B-0C08-4B1D-B3DE-E795B63881D2}">
      <dgm:prSet phldrT="[Текст]"/>
      <dgm:spPr>
        <a:ln>
          <a:solidFill>
            <a:srgbClr val="FF0000"/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rPr>
            <a:t>Песочные игры</a:t>
          </a:r>
          <a:endParaRPr lang="ru-RU" b="1" cap="none" spc="50" dirty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5DDF9680-E64E-4D9A-9E93-72F491739B23}" type="parTrans" cxnId="{E48B1B1E-5CFD-4FE7-A083-5F4A36E8DDEB}">
      <dgm:prSet/>
      <dgm:spPr/>
      <dgm:t>
        <a:bodyPr/>
        <a:lstStyle/>
        <a:p>
          <a:endParaRPr lang="ru-RU"/>
        </a:p>
      </dgm:t>
    </dgm:pt>
    <dgm:pt modelId="{E1236117-F0C1-44B4-9B76-1E2E4A128EC3}" type="sibTrans" cxnId="{E48B1B1E-5CFD-4FE7-A083-5F4A36E8DDEB}">
      <dgm:prSet/>
      <dgm:spPr/>
      <dgm:t>
        <a:bodyPr/>
        <a:lstStyle/>
        <a:p>
          <a:endParaRPr lang="ru-RU"/>
        </a:p>
      </dgm:t>
    </dgm:pt>
    <dgm:pt modelId="{9BC71ACC-36E5-4E0B-9C95-24B679970FA6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800" b="1" i="0" dirty="0" smtClean="0">
              <a:solidFill>
                <a:srgbClr val="C00000"/>
              </a:solidFill>
              <a:latin typeface="Comic Sans MS" panose="030F0702030302020204" pitchFamily="66" charset="0"/>
            </a:rPr>
            <a:t>Обучающие</a:t>
          </a:r>
        </a:p>
        <a:p>
          <a:endParaRPr lang="ru-RU" sz="2400" b="1" dirty="0" smtClean="0">
            <a:solidFill>
              <a:srgbClr val="C00000"/>
            </a:solidFill>
            <a:latin typeface="Comic Sans MS" panose="030F0702030302020204" pitchFamily="66" charset="0"/>
          </a:endParaRPr>
        </a:p>
        <a:p>
          <a:r>
            <a:rPr lang="ru-RU" sz="1600" b="1" dirty="0" smtClean="0">
              <a:solidFill>
                <a:srgbClr val="C00000"/>
              </a:solidFill>
              <a:latin typeface="Comic Sans MS" panose="030F0702030302020204" pitchFamily="66" charset="0"/>
            </a:rPr>
            <a:t>Игры на развитие фонематического слуха , коррекцию звукопроизношения, обучение чтению и письму.</a:t>
          </a:r>
          <a:endParaRPr lang="ru-RU" sz="1600" b="1" dirty="0">
            <a:solidFill>
              <a:srgbClr val="C00000"/>
            </a:solidFill>
            <a:latin typeface="Comic Sans MS" panose="030F0702030302020204" pitchFamily="66" charset="0"/>
          </a:endParaRPr>
        </a:p>
      </dgm:t>
    </dgm:pt>
    <dgm:pt modelId="{ACD76252-8DA5-4336-B1B5-079585244D25}" type="parTrans" cxnId="{690CD286-B024-4425-9370-A610BD797049}">
      <dgm:prSet/>
      <dgm:spPr/>
      <dgm:t>
        <a:bodyPr/>
        <a:lstStyle/>
        <a:p>
          <a:endParaRPr lang="ru-RU"/>
        </a:p>
      </dgm:t>
    </dgm:pt>
    <dgm:pt modelId="{C5104CAB-C8EF-43CF-9201-C9116CB8BEA4}" type="sibTrans" cxnId="{690CD286-B024-4425-9370-A610BD797049}">
      <dgm:prSet/>
      <dgm:spPr/>
      <dgm:t>
        <a:bodyPr/>
        <a:lstStyle/>
        <a:p>
          <a:endParaRPr lang="ru-RU"/>
        </a:p>
      </dgm:t>
    </dgm:pt>
    <dgm:pt modelId="{728B78EE-1D28-4E43-8033-D78CE7748CA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/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800" b="1" i="0" dirty="0" smtClean="0">
              <a:solidFill>
                <a:srgbClr val="C00000"/>
              </a:solidFill>
              <a:latin typeface="Comic Sans MS" panose="030F0702030302020204" pitchFamily="66" charset="0"/>
            </a:rPr>
            <a:t>Познавательные</a:t>
          </a:r>
        </a:p>
        <a:p>
          <a:pPr algn="l"/>
          <a:endParaRPr lang="ru-RU" sz="1600" b="1" i="1" dirty="0" smtClean="0">
            <a:solidFill>
              <a:srgbClr val="C00000"/>
            </a:solidFill>
            <a:latin typeface="Comic Sans MS" panose="030F0702030302020204" pitchFamily="66" charset="0"/>
          </a:endParaRPr>
        </a:p>
        <a:p>
          <a:pPr algn="l"/>
          <a:endParaRPr lang="ru-RU" sz="1600" b="1" i="1" dirty="0" smtClean="0">
            <a:solidFill>
              <a:srgbClr val="C00000"/>
            </a:solidFill>
            <a:latin typeface="Comic Sans MS" panose="030F0702030302020204" pitchFamily="66" charset="0"/>
          </a:endParaRPr>
        </a:p>
        <a:p>
          <a:pPr algn="l"/>
          <a:endParaRPr lang="ru-RU" sz="1800" dirty="0" smtClean="0">
            <a:solidFill>
              <a:srgbClr val="C00000"/>
            </a:solidFill>
            <a:latin typeface="Comic Sans MS" panose="030F0702030302020204" pitchFamily="66" charset="0"/>
          </a:endParaRPr>
        </a:p>
        <a:p>
          <a:pPr algn="ctr"/>
          <a:r>
            <a:rPr lang="ru-RU" sz="2000" dirty="0" smtClean="0">
              <a:solidFill>
                <a:srgbClr val="C00000"/>
              </a:solidFill>
              <a:latin typeface="Comic Sans MS" panose="030F0702030302020204" pitchFamily="66" charset="0"/>
            </a:rPr>
            <a:t> Игры на знакомство с окружающим миром</a:t>
          </a:r>
          <a:endParaRPr lang="ru-RU" sz="2000" dirty="0">
            <a:solidFill>
              <a:srgbClr val="C00000"/>
            </a:solidFill>
            <a:latin typeface="Comic Sans MS" panose="030F0702030302020204" pitchFamily="66" charset="0"/>
          </a:endParaRPr>
        </a:p>
      </dgm:t>
    </dgm:pt>
    <dgm:pt modelId="{6DDFB2AB-1329-4976-B37B-AD2219A10381}" type="parTrans" cxnId="{4C58B24D-E634-473D-B45C-A0EEE0A1A47D}">
      <dgm:prSet/>
      <dgm:spPr/>
      <dgm:t>
        <a:bodyPr/>
        <a:lstStyle/>
        <a:p>
          <a:endParaRPr lang="ru-RU"/>
        </a:p>
      </dgm:t>
    </dgm:pt>
    <dgm:pt modelId="{E7DACDEF-677B-42F4-97D2-DDA60AF2A794}" type="sibTrans" cxnId="{4C58B24D-E634-473D-B45C-A0EEE0A1A47D}">
      <dgm:prSet/>
      <dgm:spPr/>
      <dgm:t>
        <a:bodyPr/>
        <a:lstStyle/>
        <a:p>
          <a:endParaRPr lang="ru-RU"/>
        </a:p>
      </dgm:t>
    </dgm:pt>
    <dgm:pt modelId="{A12A2FB5-2E04-4D10-91F6-7E90A6A1FD99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800" b="1" i="0" dirty="0" smtClean="0">
              <a:solidFill>
                <a:srgbClr val="C00000"/>
              </a:solidFill>
              <a:latin typeface="Comic Sans MS" panose="030F0702030302020204" pitchFamily="66" charset="0"/>
            </a:rPr>
            <a:t>Проективные</a:t>
          </a:r>
        </a:p>
        <a:p>
          <a:endParaRPr lang="ru-RU" sz="1800" dirty="0" smtClean="0">
            <a:solidFill>
              <a:srgbClr val="C00000"/>
            </a:solidFill>
            <a:latin typeface="Comic Sans MS" panose="030F0702030302020204" pitchFamily="66" charset="0"/>
          </a:endParaRPr>
        </a:p>
        <a:p>
          <a:r>
            <a:rPr lang="ru-RU" sz="2000" dirty="0" smtClean="0">
              <a:solidFill>
                <a:srgbClr val="C00000"/>
              </a:solidFill>
              <a:latin typeface="Comic Sans MS" panose="030F0702030302020204" pitchFamily="66" charset="0"/>
            </a:rPr>
            <a:t>Направлены на осуществление психологической диагностики, коррекцию и развитие ребёнка</a:t>
          </a:r>
          <a:r>
            <a:rPr lang="ru-RU" sz="2000" dirty="0" smtClean="0">
              <a:solidFill>
                <a:srgbClr val="C00000"/>
              </a:solidFill>
            </a:rPr>
            <a:t>.</a:t>
          </a:r>
          <a:endParaRPr lang="ru-RU" sz="2000" dirty="0">
            <a:solidFill>
              <a:srgbClr val="C00000"/>
            </a:solidFill>
          </a:endParaRPr>
        </a:p>
      </dgm:t>
    </dgm:pt>
    <dgm:pt modelId="{FEF311FD-3970-4E97-9E9F-4330566F4D67}" type="parTrans" cxnId="{4E5BEF83-FF57-4B5E-AEFB-41CC2BD9E433}">
      <dgm:prSet/>
      <dgm:spPr/>
      <dgm:t>
        <a:bodyPr/>
        <a:lstStyle/>
        <a:p>
          <a:endParaRPr lang="ru-RU"/>
        </a:p>
      </dgm:t>
    </dgm:pt>
    <dgm:pt modelId="{B0D9AF3D-3D7C-473E-B8CE-9FD0195E6FEE}" type="sibTrans" cxnId="{4E5BEF83-FF57-4B5E-AEFB-41CC2BD9E433}">
      <dgm:prSet/>
      <dgm:spPr/>
      <dgm:t>
        <a:bodyPr/>
        <a:lstStyle/>
        <a:p>
          <a:endParaRPr lang="ru-RU"/>
        </a:p>
      </dgm:t>
    </dgm:pt>
    <dgm:pt modelId="{3D27AF0A-EF59-40C8-9349-BD112558A7C5}" type="pres">
      <dgm:prSet presAssocID="{7815D80E-E2BB-40B1-A142-4AC32F8B708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3E6EBB-4FA4-4EDC-9576-22F338F79BBF}" type="pres">
      <dgm:prSet presAssocID="{FCBB864B-0C08-4B1D-B3DE-E795B63881D2}" presName="roof" presStyleLbl="dkBgShp" presStyleIdx="0" presStyleCnt="2"/>
      <dgm:spPr/>
      <dgm:t>
        <a:bodyPr/>
        <a:lstStyle/>
        <a:p>
          <a:endParaRPr lang="ru-RU"/>
        </a:p>
      </dgm:t>
    </dgm:pt>
    <dgm:pt modelId="{2C905D77-A257-4055-98A7-6DF68AB8E12D}" type="pres">
      <dgm:prSet presAssocID="{FCBB864B-0C08-4B1D-B3DE-E795B63881D2}" presName="pillars" presStyleCnt="0"/>
      <dgm:spPr/>
    </dgm:pt>
    <dgm:pt modelId="{86564F10-C2FE-4F8D-8263-3411A9BBD4E9}" type="pres">
      <dgm:prSet presAssocID="{FCBB864B-0C08-4B1D-B3DE-E795B63881D2}" presName="pillar1" presStyleLbl="node1" presStyleIdx="0" presStyleCnt="3" custScaleY="106766" custLinFactNeighborX="361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349F7-D254-4F06-B269-6FDA5074EA72}" type="pres">
      <dgm:prSet presAssocID="{728B78EE-1D28-4E43-8033-D78CE7748CA9}" presName="pillarX" presStyleLbl="node1" presStyleIdx="1" presStyleCnt="3" custScaleX="115443" custScaleY="105663" custLinFactNeighborX="2490" custLinFactNeighborY="-2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0C620-141C-4B66-9590-9399A823DD66}" type="pres">
      <dgm:prSet presAssocID="{A12A2FB5-2E04-4D10-91F6-7E90A6A1FD99}" presName="pillarX" presStyleLbl="node1" presStyleIdx="2" presStyleCnt="3" custScaleX="119551" custScaleY="108170" custLinFactNeighborX="-2149" custLinFactNeighborY="-1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24D98-9A59-4E35-9730-F1B90BFDE443}" type="pres">
      <dgm:prSet presAssocID="{FCBB864B-0C08-4B1D-B3DE-E795B63881D2}" presName="base" presStyleLbl="dkBgShp" presStyleIdx="1" presStyleCnt="2"/>
      <dgm:spPr/>
    </dgm:pt>
  </dgm:ptLst>
  <dgm:cxnLst>
    <dgm:cxn modelId="{2D8F667F-B776-41E5-9FEC-F56617C41481}" type="presOf" srcId="{728B78EE-1D28-4E43-8033-D78CE7748CA9}" destId="{A80349F7-D254-4F06-B269-6FDA5074EA72}" srcOrd="0" destOrd="0" presId="urn:microsoft.com/office/officeart/2005/8/layout/hList3"/>
    <dgm:cxn modelId="{8DE1EE91-A08E-48C3-8777-90C8FA5513B4}" type="presOf" srcId="{FCBB864B-0C08-4B1D-B3DE-E795B63881D2}" destId="{9F3E6EBB-4FA4-4EDC-9576-22F338F79BBF}" srcOrd="0" destOrd="0" presId="urn:microsoft.com/office/officeart/2005/8/layout/hList3"/>
    <dgm:cxn modelId="{690CD286-B024-4425-9370-A610BD797049}" srcId="{FCBB864B-0C08-4B1D-B3DE-E795B63881D2}" destId="{9BC71ACC-36E5-4E0B-9C95-24B679970FA6}" srcOrd="0" destOrd="0" parTransId="{ACD76252-8DA5-4336-B1B5-079585244D25}" sibTransId="{C5104CAB-C8EF-43CF-9201-C9116CB8BEA4}"/>
    <dgm:cxn modelId="{BE6EC91D-69E9-4079-BD94-1B8D94248311}" type="presOf" srcId="{9BC71ACC-36E5-4E0B-9C95-24B679970FA6}" destId="{86564F10-C2FE-4F8D-8263-3411A9BBD4E9}" srcOrd="0" destOrd="0" presId="urn:microsoft.com/office/officeart/2005/8/layout/hList3"/>
    <dgm:cxn modelId="{4C58B24D-E634-473D-B45C-A0EEE0A1A47D}" srcId="{FCBB864B-0C08-4B1D-B3DE-E795B63881D2}" destId="{728B78EE-1D28-4E43-8033-D78CE7748CA9}" srcOrd="1" destOrd="0" parTransId="{6DDFB2AB-1329-4976-B37B-AD2219A10381}" sibTransId="{E7DACDEF-677B-42F4-97D2-DDA60AF2A794}"/>
    <dgm:cxn modelId="{E48B1B1E-5CFD-4FE7-A083-5F4A36E8DDEB}" srcId="{7815D80E-E2BB-40B1-A142-4AC32F8B708D}" destId="{FCBB864B-0C08-4B1D-B3DE-E795B63881D2}" srcOrd="0" destOrd="0" parTransId="{5DDF9680-E64E-4D9A-9E93-72F491739B23}" sibTransId="{E1236117-F0C1-44B4-9B76-1E2E4A128EC3}"/>
    <dgm:cxn modelId="{26F3AB26-F0A2-4526-A453-7E88CFF9BE0B}" type="presOf" srcId="{7815D80E-E2BB-40B1-A142-4AC32F8B708D}" destId="{3D27AF0A-EF59-40C8-9349-BD112558A7C5}" srcOrd="0" destOrd="0" presId="urn:microsoft.com/office/officeart/2005/8/layout/hList3"/>
    <dgm:cxn modelId="{4E5BEF83-FF57-4B5E-AEFB-41CC2BD9E433}" srcId="{FCBB864B-0C08-4B1D-B3DE-E795B63881D2}" destId="{A12A2FB5-2E04-4D10-91F6-7E90A6A1FD99}" srcOrd="2" destOrd="0" parTransId="{FEF311FD-3970-4E97-9E9F-4330566F4D67}" sibTransId="{B0D9AF3D-3D7C-473E-B8CE-9FD0195E6FEE}"/>
    <dgm:cxn modelId="{48262449-72F4-4E16-9709-B70BFEB5C199}" type="presOf" srcId="{A12A2FB5-2E04-4D10-91F6-7E90A6A1FD99}" destId="{B2A0C620-141C-4B66-9590-9399A823DD66}" srcOrd="0" destOrd="0" presId="urn:microsoft.com/office/officeart/2005/8/layout/hList3"/>
    <dgm:cxn modelId="{B83B8C58-4AE7-4F48-AB21-19971A025097}" type="presParOf" srcId="{3D27AF0A-EF59-40C8-9349-BD112558A7C5}" destId="{9F3E6EBB-4FA4-4EDC-9576-22F338F79BBF}" srcOrd="0" destOrd="0" presId="urn:microsoft.com/office/officeart/2005/8/layout/hList3"/>
    <dgm:cxn modelId="{D44E4268-5E63-4E15-9DEF-38D7EF7A706E}" type="presParOf" srcId="{3D27AF0A-EF59-40C8-9349-BD112558A7C5}" destId="{2C905D77-A257-4055-98A7-6DF68AB8E12D}" srcOrd="1" destOrd="0" presId="urn:microsoft.com/office/officeart/2005/8/layout/hList3"/>
    <dgm:cxn modelId="{D047332B-92E8-4F5C-BF25-F9C5BA4BCCFB}" type="presParOf" srcId="{2C905D77-A257-4055-98A7-6DF68AB8E12D}" destId="{86564F10-C2FE-4F8D-8263-3411A9BBD4E9}" srcOrd="0" destOrd="0" presId="urn:microsoft.com/office/officeart/2005/8/layout/hList3"/>
    <dgm:cxn modelId="{F08D1CB8-0A9F-4DC9-8CBA-9C6254E27945}" type="presParOf" srcId="{2C905D77-A257-4055-98A7-6DF68AB8E12D}" destId="{A80349F7-D254-4F06-B269-6FDA5074EA72}" srcOrd="1" destOrd="0" presId="urn:microsoft.com/office/officeart/2005/8/layout/hList3"/>
    <dgm:cxn modelId="{375375ED-5592-44BF-B097-2843A58A546F}" type="presParOf" srcId="{2C905D77-A257-4055-98A7-6DF68AB8E12D}" destId="{B2A0C620-141C-4B66-9590-9399A823DD66}" srcOrd="2" destOrd="0" presId="urn:microsoft.com/office/officeart/2005/8/layout/hList3"/>
    <dgm:cxn modelId="{761FC894-629D-4030-8F6D-F6134F5E0469}" type="presParOf" srcId="{3D27AF0A-EF59-40C8-9349-BD112558A7C5}" destId="{1A124D98-9A59-4E35-9730-F1B90BFDE4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E6EBB-4FA4-4EDC-9576-22F338F79BBF}">
      <dsp:nvSpPr>
        <dsp:cNvPr id="0" name=""/>
        <dsp:cNvSpPr/>
      </dsp:nvSpPr>
      <dsp:spPr>
        <a:xfrm>
          <a:off x="0" y="0"/>
          <a:ext cx="6553200" cy="13944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b="1" kern="1200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rPr>
            <a:t>Песочные игры</a:t>
          </a:r>
          <a:endParaRPr lang="ru-RU" sz="5900" b="1" kern="1200" cap="none" spc="50" dirty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0" y="0"/>
        <a:ext cx="6553200" cy="1394460"/>
      </dsp:txXfrm>
    </dsp:sp>
    <dsp:sp modelId="{86564F10-C2FE-4F8D-8263-3411A9BBD4E9}">
      <dsp:nvSpPr>
        <dsp:cNvPr id="0" name=""/>
        <dsp:cNvSpPr/>
      </dsp:nvSpPr>
      <dsp:spPr>
        <a:xfrm>
          <a:off x="72476" y="1295393"/>
          <a:ext cx="1955080" cy="3126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C00000"/>
              </a:solidFill>
              <a:latin typeface="Comic Sans MS" panose="030F0702030302020204" pitchFamily="66" charset="0"/>
            </a:rPr>
            <a:t>Обучающие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Comic Sans MS" panose="030F0702030302020204" pitchFamily="66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Comic Sans MS" panose="030F0702030302020204" pitchFamily="66" charset="0"/>
            </a:rPr>
            <a:t>Игры на развитие фонематического слуха , коррекцию звукопроизношения, обучение чтению и письму.</a:t>
          </a:r>
          <a:endParaRPr lang="ru-RU" sz="1600" b="1" kern="1200" dirty="0">
            <a:solidFill>
              <a:srgbClr val="C00000"/>
            </a:solidFill>
            <a:latin typeface="Comic Sans MS" panose="030F0702030302020204" pitchFamily="66" charset="0"/>
          </a:endParaRPr>
        </a:p>
      </dsp:txBody>
      <dsp:txXfrm>
        <a:off x="72476" y="1295393"/>
        <a:ext cx="1955080" cy="3126499"/>
      </dsp:txXfrm>
    </dsp:sp>
    <dsp:sp modelId="{A80349F7-D254-4F06-B269-6FDA5074EA72}">
      <dsp:nvSpPr>
        <dsp:cNvPr id="0" name=""/>
        <dsp:cNvSpPr/>
      </dsp:nvSpPr>
      <dsp:spPr>
        <a:xfrm>
          <a:off x="2005660" y="1249198"/>
          <a:ext cx="2257003" cy="309419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C00000"/>
              </a:solidFill>
              <a:latin typeface="Comic Sans MS" panose="030F0702030302020204" pitchFamily="66" charset="0"/>
            </a:rPr>
            <a:t>Познавательные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C00000"/>
            </a:solidFill>
            <a:latin typeface="Comic Sans MS" panose="030F0702030302020204" pitchFamily="66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C00000"/>
            </a:solidFill>
            <a:latin typeface="Comic Sans MS" panose="030F0702030302020204" pitchFamily="66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C00000"/>
            </a:solidFill>
            <a:latin typeface="Comic Sans MS" panose="030F0702030302020204" pitchFamily="66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  <a:latin typeface="Comic Sans MS" panose="030F0702030302020204" pitchFamily="66" charset="0"/>
            </a:rPr>
            <a:t> Игры на знакомство с окружающим миром</a:t>
          </a:r>
          <a:endParaRPr lang="ru-RU" sz="2000" kern="1200" dirty="0">
            <a:solidFill>
              <a:srgbClr val="C00000"/>
            </a:solidFill>
            <a:latin typeface="Comic Sans MS" panose="030F0702030302020204" pitchFamily="66" charset="0"/>
          </a:endParaRPr>
        </a:p>
      </dsp:txBody>
      <dsp:txXfrm>
        <a:off x="2005660" y="1249198"/>
        <a:ext cx="2257003" cy="3094199"/>
      </dsp:txXfrm>
    </dsp:sp>
    <dsp:sp modelId="{B2A0C620-141C-4B66-9590-9399A823DD66}">
      <dsp:nvSpPr>
        <dsp:cNvPr id="0" name=""/>
        <dsp:cNvSpPr/>
      </dsp:nvSpPr>
      <dsp:spPr>
        <a:xfrm>
          <a:off x="4171968" y="1219197"/>
          <a:ext cx="2337318" cy="31676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C00000"/>
              </a:solidFill>
              <a:latin typeface="Comic Sans MS" panose="030F0702030302020204" pitchFamily="66" charset="0"/>
            </a:rPr>
            <a:t>Проективные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C00000"/>
            </a:solidFill>
            <a:latin typeface="Comic Sans MS" panose="030F0702030302020204" pitchFamily="66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  <a:latin typeface="Comic Sans MS" panose="030F0702030302020204" pitchFamily="66" charset="0"/>
            </a:rPr>
            <a:t>Направлены на осуществление психологической диагностики, коррекцию и развитие ребёнка</a:t>
          </a:r>
          <a:r>
            <a:rPr lang="ru-RU" sz="2000" kern="1200" dirty="0" smtClean="0">
              <a:solidFill>
                <a:srgbClr val="C00000"/>
              </a:solidFill>
            </a:rPr>
            <a:t>.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4171968" y="1219197"/>
        <a:ext cx="2337318" cy="3167613"/>
      </dsp:txXfrm>
    </dsp:sp>
    <dsp:sp modelId="{1A124D98-9A59-4E35-9730-F1B90BFDE443}">
      <dsp:nvSpPr>
        <dsp:cNvPr id="0" name=""/>
        <dsp:cNvSpPr/>
      </dsp:nvSpPr>
      <dsp:spPr>
        <a:xfrm>
          <a:off x="0" y="4322826"/>
          <a:ext cx="6553200" cy="32537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250EEC-BFF4-4C51-94B5-57ED5FCF40A0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91063"/>
            <a:ext cx="548640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01211C-C25E-46AB-9F35-F00141AAC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46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D6E7-EE22-4B73-A9C3-65DA530D1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5104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58EB-FFE7-410A-870C-1C4F8C6E4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3875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52238-597A-483E-BB5E-60459438C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6470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7603-806E-426C-A8F3-64EBB2B69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0153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99DCF-9256-4BF4-9C6A-D39ED8C28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7729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1E0C-C69D-4DFB-B1D3-CAEA63C6F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48233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7C6F4-44ED-4671-A21C-8D1A089BC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4630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FFC0-C45D-491D-B3F3-3001B0245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846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5D302-2D81-4F3F-ACDE-AB89B5009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5285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9C9D0-5B4B-41A9-83E8-B67A8A73B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3292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8387-0DEB-44D3-9336-78EA2020A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9760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BCFFC62B-6F72-45D7-9D79-19C68613E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839200" cy="26098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Песочная терапия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 занятиях логопеда.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9988" y="5562600"/>
            <a:ext cx="6456362" cy="10668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sz="2000" i="1" dirty="0" smtClean="0">
                <a:solidFill>
                  <a:srgbClr val="C00000"/>
                </a:solidFill>
                <a:latin typeface="Comic Sans MS" pitchFamily="66" charset="0"/>
              </a:rPr>
              <a:t>Автор: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sz="2000" i="1" dirty="0" smtClean="0">
                <a:solidFill>
                  <a:srgbClr val="C00000"/>
                </a:solidFill>
                <a:latin typeface="Comic Sans MS" pitchFamily="66" charset="0"/>
              </a:rPr>
              <a:t>учитель-логопед МБОУ «СОШ №1»  </a:t>
            </a:r>
            <a:r>
              <a:rPr lang="ru-RU" altLang="ru-RU" sz="2000" i="1" dirty="0" err="1" smtClean="0">
                <a:solidFill>
                  <a:srgbClr val="C00000"/>
                </a:solidFill>
                <a:latin typeface="Comic Sans MS" pitchFamily="66" charset="0"/>
              </a:rPr>
              <a:t>Г.Пикалёво</a:t>
            </a:r>
            <a:r>
              <a:rPr lang="ru-RU" altLang="ru-RU" sz="20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altLang="ru-RU" sz="2000" i="1" dirty="0" err="1" smtClean="0">
                <a:solidFill>
                  <a:srgbClr val="C00000"/>
                </a:solidFill>
                <a:latin typeface="Comic Sans MS" pitchFamily="66" charset="0"/>
              </a:rPr>
              <a:t>Абраева</a:t>
            </a:r>
            <a:r>
              <a:rPr lang="ru-RU" altLang="ru-RU" sz="2000" i="1" dirty="0" smtClean="0">
                <a:solidFill>
                  <a:srgbClr val="C00000"/>
                </a:solidFill>
                <a:latin typeface="Comic Sans MS" pitchFamily="66" charset="0"/>
              </a:rPr>
              <a:t> Евгения Сергеевна</a:t>
            </a:r>
          </a:p>
        </p:txBody>
      </p:sp>
      <p:pic>
        <p:nvPicPr>
          <p:cNvPr id="2054" name="Picture 6" descr="C:\Users\Юрий\Pictures\IMG_10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4191000" cy="2362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rgbClr val="000000"/>
                </a:solidFill>
                <a:latin typeface="Comic Sans MS" pitchFamily="66" charset="0"/>
              </a:rPr>
              <a:t>Голубая дорожка слогов</a:t>
            </a:r>
            <a:endParaRPr lang="ru-RU" altLang="ru-RU" sz="3200" smtClean="0"/>
          </a:p>
        </p:txBody>
      </p:sp>
      <p:sp>
        <p:nvSpPr>
          <p:cNvPr id="12291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u="sng" dirty="0" smtClean="0">
                <a:latin typeface="Comic Sans MS" pitchFamily="66" charset="0"/>
              </a:rPr>
              <a:t>Логопед</a:t>
            </a:r>
            <a:r>
              <a:rPr lang="ru-RU" altLang="ru-RU" dirty="0" smtClean="0">
                <a:latin typeface="Comic Sans MS" pitchFamily="66" charset="0"/>
              </a:rPr>
              <a:t>:</a:t>
            </a:r>
          </a:p>
          <a:p>
            <a:pPr marL="0" indent="0">
              <a:buFontTx/>
              <a:buNone/>
            </a:pPr>
            <a:r>
              <a:rPr lang="ru-RU" altLang="ru-RU" dirty="0" smtClean="0">
                <a:latin typeface="Comic Sans MS" pitchFamily="66" charset="0"/>
              </a:rPr>
              <a:t>Шагаем по дорожке средними пальчиками и повторяем « </a:t>
            </a:r>
            <a:r>
              <a:rPr lang="ru-RU" altLang="ru-RU" dirty="0" err="1" smtClean="0">
                <a:latin typeface="Comic Sans MS" pitchFamily="66" charset="0"/>
              </a:rPr>
              <a:t>шо-шо-шо</a:t>
            </a:r>
            <a:r>
              <a:rPr lang="ru-RU" altLang="ru-RU" dirty="0" smtClean="0">
                <a:latin typeface="Comic Sans MS" pitchFamily="66" charset="0"/>
              </a:rPr>
              <a:t>». Мы идём в гости к Нюше.</a:t>
            </a:r>
          </a:p>
        </p:txBody>
      </p:sp>
      <p:sp>
        <p:nvSpPr>
          <p:cNvPr id="12292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9698" name="Picture 2" descr="C:\Users\Юрий\Pictures\IMG_11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368000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latin typeface="Comic Sans MS" pitchFamily="66" charset="0"/>
              </a:rPr>
              <a:t>Формирование пространственных представлений</a:t>
            </a:r>
            <a:endParaRPr lang="ru-RU" altLang="ru-RU" sz="3200" dirty="0" smtClean="0"/>
          </a:p>
        </p:txBody>
      </p:sp>
      <p:sp>
        <p:nvSpPr>
          <p:cNvPr id="13315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u="sng" dirty="0" smtClean="0">
                <a:latin typeface="Comic Sans MS" pitchFamily="66" charset="0"/>
              </a:rPr>
              <a:t>Логопед</a:t>
            </a:r>
            <a:r>
              <a:rPr lang="ru-RU" altLang="ru-RU" dirty="0" smtClean="0"/>
              <a:t>: </a:t>
            </a:r>
          </a:p>
          <a:p>
            <a:pPr marL="0" indent="0">
              <a:buFontTx/>
              <a:buNone/>
            </a:pPr>
            <a:r>
              <a:rPr lang="ru-RU" altLang="ru-RU" sz="2400" dirty="0" smtClean="0">
                <a:latin typeface="Comic Sans MS" pitchFamily="66" charset="0"/>
              </a:rPr>
              <a:t> </a:t>
            </a:r>
            <a:r>
              <a:rPr lang="ru-RU" altLang="ru-RU" sz="2600" dirty="0" smtClean="0">
                <a:latin typeface="Comic Sans MS" pitchFamily="66" charset="0"/>
              </a:rPr>
              <a:t>Нюша собрала урожай и сейчас украшает сад. В правый верхний угол положи грушу. В левый нижний угол -вишенку. Под грушей положи ромашку, над вишней- ещё одну грушу</a:t>
            </a:r>
            <a:r>
              <a:rPr lang="ru-RU" altLang="ru-RU" sz="2600" dirty="0" smtClean="0"/>
              <a:t>. Назови все предметы.</a:t>
            </a:r>
          </a:p>
        </p:txBody>
      </p:sp>
      <p:sp>
        <p:nvSpPr>
          <p:cNvPr id="13316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8674" name="Picture 2" descr="C:\Users\Юрий\Pictures\IMG_10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176000" cy="4191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rgbClr val="000000"/>
                </a:solidFill>
                <a:latin typeface="Comic Sans MS" pitchFamily="66" charset="0"/>
              </a:rPr>
              <a:t>Зелёная дорожка слогов</a:t>
            </a:r>
            <a:endParaRPr lang="ru-RU" altLang="ru-RU" sz="3200" smtClean="0"/>
          </a:p>
        </p:txBody>
      </p:sp>
      <p:sp>
        <p:nvSpPr>
          <p:cNvPr id="14339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u="sng" dirty="0" smtClean="0">
                <a:latin typeface="Comic Sans MS" pitchFamily="66" charset="0"/>
              </a:rPr>
              <a:t>Логопед: </a:t>
            </a:r>
          </a:p>
          <a:p>
            <a:pPr marL="0" indent="0">
              <a:buFontTx/>
              <a:buNone/>
            </a:pPr>
            <a:r>
              <a:rPr lang="ru-RU" altLang="ru-RU" dirty="0" smtClean="0">
                <a:latin typeface="Comic Sans MS" pitchFamily="66" charset="0"/>
              </a:rPr>
              <a:t>Теперь мы идём по зелёной дорожке. «Наступай»  на камушки безымянными пальчиками и повторяй слоги : «шу-шу-шу».</a:t>
            </a:r>
          </a:p>
        </p:txBody>
      </p:sp>
      <p:sp>
        <p:nvSpPr>
          <p:cNvPr id="14340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22" name="Picture 2" descr="C:\Users\Юрий\Pictures\IMG_11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512000" cy="4191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latin typeface="Comic Sans MS" pitchFamily="66" charset="0"/>
              </a:rPr>
              <a:t>Развитие навыка слогового анализа слов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i="1" u="sng" dirty="0" smtClean="0"/>
              <a:t>Логопед</a:t>
            </a:r>
            <a:r>
              <a:rPr lang="ru-RU" altLang="ru-RU" dirty="0" smtClean="0"/>
              <a:t>:</a:t>
            </a:r>
          </a:p>
          <a:p>
            <a:pPr marL="0" indent="0">
              <a:buFontTx/>
              <a:buNone/>
            </a:pPr>
            <a:r>
              <a:rPr lang="ru-RU" altLang="ru-RU" sz="2600" dirty="0" err="1" smtClean="0"/>
              <a:t>Совунья</a:t>
            </a:r>
            <a:r>
              <a:rPr lang="ru-RU" altLang="ru-RU" sz="2600" dirty="0" smtClean="0"/>
              <a:t>,  </a:t>
            </a:r>
            <a:r>
              <a:rPr lang="ru-RU" altLang="ru-RU" sz="2600" dirty="0" err="1" smtClean="0"/>
              <a:t>Бараш</a:t>
            </a:r>
            <a:r>
              <a:rPr lang="ru-RU" altLang="ru-RU" sz="2600" dirty="0" smtClean="0"/>
              <a:t>, </a:t>
            </a:r>
            <a:r>
              <a:rPr lang="ru-RU" altLang="ru-RU" sz="2600" dirty="0" err="1" smtClean="0"/>
              <a:t>Пин</a:t>
            </a:r>
            <a:r>
              <a:rPr lang="ru-RU" altLang="ru-RU" sz="2600" dirty="0" smtClean="0"/>
              <a:t> придумали задание. С помощью кисточки найди в песке картинки и распредели  на </a:t>
            </a:r>
            <a:r>
              <a:rPr lang="ru-RU" altLang="ru-RU" sz="2600" dirty="0" err="1" smtClean="0"/>
              <a:t>на</a:t>
            </a:r>
            <a:r>
              <a:rPr lang="ru-RU" altLang="ru-RU" sz="2600" dirty="0" smtClean="0"/>
              <a:t> группы по количеству слогов. </a:t>
            </a:r>
            <a:r>
              <a:rPr lang="ru-RU" altLang="ru-RU" sz="2600" dirty="0" err="1" smtClean="0"/>
              <a:t>Пин</a:t>
            </a:r>
            <a:r>
              <a:rPr lang="ru-RU" altLang="ru-RU" sz="2600" dirty="0" smtClean="0"/>
              <a:t> возьмёт картинки, в названии которых 1 слог, </a:t>
            </a:r>
            <a:r>
              <a:rPr lang="ru-RU" altLang="ru-RU" sz="2600" dirty="0" err="1" smtClean="0"/>
              <a:t>Бараш</a:t>
            </a:r>
            <a:r>
              <a:rPr lang="ru-RU" altLang="ru-RU" sz="2600" dirty="0" smtClean="0"/>
              <a:t>- 2 слога, </a:t>
            </a:r>
            <a:r>
              <a:rPr lang="ru-RU" altLang="ru-RU" sz="2600" dirty="0" err="1" smtClean="0"/>
              <a:t>Совунья</a:t>
            </a:r>
            <a:r>
              <a:rPr lang="ru-RU" altLang="ru-RU" sz="2600" dirty="0" smtClean="0"/>
              <a:t> -3 слога. Назови все картинки.</a:t>
            </a:r>
          </a:p>
        </p:txBody>
      </p:sp>
      <p:pic>
        <p:nvPicPr>
          <p:cNvPr id="1536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3913" y="1905000"/>
            <a:ext cx="4537075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rgbClr val="000000"/>
                </a:solidFill>
                <a:latin typeface="Comic Sans MS" pitchFamily="66" charset="0"/>
              </a:rPr>
              <a:t>Фиолетовая дорожка слогов</a:t>
            </a:r>
            <a:endParaRPr lang="ru-RU" altLang="ru-RU" sz="3200" smtClean="0"/>
          </a:p>
        </p:txBody>
      </p:sp>
      <p:sp>
        <p:nvSpPr>
          <p:cNvPr id="16387" name="Объект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8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u="sng" dirty="0" smtClean="0">
                <a:latin typeface="Comic Sans MS" pitchFamily="66" charset="0"/>
              </a:rPr>
              <a:t>Логопед: </a:t>
            </a:r>
          </a:p>
          <a:p>
            <a:pPr marL="0" indent="0">
              <a:buFontTx/>
              <a:buNone/>
            </a:pPr>
            <a:r>
              <a:rPr lang="ru-RU" altLang="ru-RU" dirty="0" smtClean="0">
                <a:latin typeface="Comic Sans MS" pitchFamily="66" charset="0"/>
              </a:rPr>
              <a:t>Идём по фиолетовой дорожке к </a:t>
            </a:r>
            <a:r>
              <a:rPr lang="ru-RU" altLang="ru-RU" dirty="0" err="1" smtClean="0">
                <a:latin typeface="Comic Sans MS" pitchFamily="66" charset="0"/>
              </a:rPr>
              <a:t>Лосяшу</a:t>
            </a:r>
            <a:r>
              <a:rPr lang="ru-RU" altLang="ru-RU" dirty="0" smtClean="0">
                <a:latin typeface="Comic Sans MS" pitchFamily="66" charset="0"/>
              </a:rPr>
              <a:t>. «Пройдись» по  камушкам мизинчиками :« шу-шу-шу».</a:t>
            </a:r>
          </a:p>
        </p:txBody>
      </p:sp>
      <p:sp>
        <p:nvSpPr>
          <p:cNvPr id="16388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1746" name="Picture 2" descr="C:\Users\Юрий\Pictures\IMG_11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464000" cy="396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latin typeface="Comic Sans MS" pitchFamily="66" charset="0"/>
              </a:rPr>
              <a:t>Составление слов из букв</a:t>
            </a:r>
            <a:endParaRPr lang="ru-RU" altLang="ru-RU" sz="3200" dirty="0" smtClean="0"/>
          </a:p>
        </p:txBody>
      </p:sp>
      <p:sp>
        <p:nvSpPr>
          <p:cNvPr id="17411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u="sng" dirty="0" smtClean="0">
                <a:latin typeface="Comic Sans MS" pitchFamily="66" charset="0"/>
              </a:rPr>
              <a:t>Логопед:</a:t>
            </a:r>
          </a:p>
          <a:p>
            <a:pPr marL="0" indent="0">
              <a:buFontTx/>
              <a:buNone/>
            </a:pPr>
            <a:r>
              <a:rPr lang="ru-RU" altLang="ru-RU" dirty="0" smtClean="0">
                <a:latin typeface="Comic Sans MS" pitchFamily="66" charset="0"/>
              </a:rPr>
              <a:t>У </a:t>
            </a:r>
            <a:r>
              <a:rPr lang="ru-RU" altLang="ru-RU" dirty="0" err="1" smtClean="0">
                <a:latin typeface="Comic Sans MS" pitchFamily="66" charset="0"/>
              </a:rPr>
              <a:t>Лосяша</a:t>
            </a:r>
            <a:r>
              <a:rPr lang="ru-RU" altLang="ru-RU" dirty="0" smtClean="0">
                <a:latin typeface="Comic Sans MS" pitchFamily="66" charset="0"/>
              </a:rPr>
              <a:t> для тебя есть весёлые разноцветные буквы. Из  букв составь слова на звук Ш и прочитай их.</a:t>
            </a:r>
          </a:p>
          <a:p>
            <a:pPr marL="0" indent="0">
              <a:buFontTx/>
              <a:buNone/>
            </a:pPr>
            <a:r>
              <a:rPr lang="ru-RU" altLang="ru-RU" dirty="0" smtClean="0">
                <a:latin typeface="Comic Sans MS" pitchFamily="66" charset="0"/>
              </a:rPr>
              <a:t>Составь предложение про </a:t>
            </a:r>
            <a:r>
              <a:rPr lang="ru-RU" altLang="ru-RU" dirty="0" err="1" smtClean="0">
                <a:latin typeface="Comic Sans MS" pitchFamily="66" charset="0"/>
              </a:rPr>
              <a:t>Лосяша</a:t>
            </a:r>
            <a:r>
              <a:rPr lang="ru-RU" altLang="ru-RU" dirty="0" smtClean="0">
                <a:latin typeface="Comic Sans MS" pitchFamily="66" charset="0"/>
              </a:rPr>
              <a:t> со словами ШАРФ и ШАПКА.</a:t>
            </a:r>
          </a:p>
        </p:txBody>
      </p:sp>
      <p:sp>
        <p:nvSpPr>
          <p:cNvPr id="1741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4342" name="Picture 6" descr="C:\Users\Юрий\Pictures\IMG_11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4640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rgbClr val="000000"/>
                </a:solidFill>
                <a:latin typeface="Comic Sans MS" pitchFamily="66" charset="0"/>
              </a:rPr>
              <a:t>Подведение итогов занятия</a:t>
            </a:r>
            <a:endParaRPr lang="ru-RU" alt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u="sng" dirty="0" smtClean="0">
                <a:latin typeface="Comic Sans MS" pitchFamily="66" charset="0"/>
              </a:rPr>
              <a:t>Логопед</a:t>
            </a:r>
            <a:r>
              <a:rPr lang="ru-RU" altLang="ru-RU" dirty="0" smtClean="0">
                <a:latin typeface="Comic Sans MS" pitchFamily="66" charset="0"/>
              </a:rPr>
              <a:t>: Вот и подошло к концу наше путешествие по стране </a:t>
            </a:r>
            <a:r>
              <a:rPr lang="ru-RU" altLang="ru-RU" dirty="0" err="1" smtClean="0">
                <a:latin typeface="Comic Sans MS" pitchFamily="66" charset="0"/>
              </a:rPr>
              <a:t>Смешариков</a:t>
            </a:r>
            <a:r>
              <a:rPr lang="ru-RU" altLang="ru-RU" dirty="0" smtClean="0">
                <a:latin typeface="Comic Sans MS" pitchFamily="66" charset="0"/>
              </a:rPr>
              <a:t>. Сегодня на занятии ты учился правильно произносить звук Ш и показал </a:t>
            </a:r>
            <a:r>
              <a:rPr lang="ru-RU" altLang="ru-RU" dirty="0" err="1" smtClean="0">
                <a:latin typeface="Comic Sans MS" pitchFamily="66" charset="0"/>
              </a:rPr>
              <a:t>Смешарикам</a:t>
            </a:r>
            <a:r>
              <a:rPr lang="ru-RU" altLang="ru-RU" dirty="0" smtClean="0">
                <a:latin typeface="Comic Sans MS" pitchFamily="66" charset="0"/>
              </a:rPr>
              <a:t>, как хорошо уже это у тебя получается.</a:t>
            </a:r>
          </a:p>
        </p:txBody>
      </p:sp>
      <p:pic>
        <p:nvPicPr>
          <p:cNvPr id="31746" name="Picture 2" descr="C:\Users\Юрий\Pictures\IMG_11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057400"/>
            <a:ext cx="4449924" cy="349200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dirty="0">
                <a:latin typeface="Calibri"/>
                <a:ea typeface="Calibri"/>
                <a:cs typeface="Times New Roman"/>
              </a:rPr>
              <a:t>индивидуальных занятиях с учеником с нарушениями слуховой функции, при этом отрабатывались знания по лексико – грамматической теме «Животные жарких стран». Задания были для ребёнка этой категории узнать и отобрать из многочисленного числа игрушек  только те, которые изображают животных жарких стран. Ребёнок почти безошибочно нашёл эти игрушки, и затем велась работа по слуховому восприятию.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4191000" cy="3733800"/>
          </a:xfrm>
        </p:spPr>
      </p:pic>
    </p:spTree>
    <p:extLst>
      <p:ext uri="{BB962C8B-B14F-4D97-AF65-F5344CB8AC3E}">
        <p14:creationId xmlns:p14="http://schemas.microsoft.com/office/powerpoint/2010/main" val="2747804296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Comic Sans MS" pitchFamily="66" charset="0"/>
              </a:rPr>
              <a:t>Использование </a:t>
            </a:r>
            <a:r>
              <a:rPr lang="ru-RU" sz="2800" dirty="0" err="1" smtClean="0">
                <a:latin typeface="Comic Sans MS" pitchFamily="66" charset="0"/>
              </a:rPr>
              <a:t>пескотерапии</a:t>
            </a:r>
            <a:r>
              <a:rPr lang="ru-RU" sz="2800" dirty="0" smtClean="0">
                <a:latin typeface="Comic Sans MS" pitchFamily="66" charset="0"/>
              </a:rPr>
              <a:t> на групповых занятиях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Кроме занятий по коррекции звукопроизношения </a:t>
            </a:r>
            <a:r>
              <a:rPr lang="ru-RU" dirty="0" err="1" smtClean="0">
                <a:latin typeface="Comic Sans MS" pitchFamily="66" charset="0"/>
              </a:rPr>
              <a:t>пескотерапию</a:t>
            </a:r>
            <a:r>
              <a:rPr lang="ru-RU" dirty="0" smtClean="0">
                <a:latin typeface="Comic Sans MS" pitchFamily="66" charset="0"/>
              </a:rPr>
              <a:t> использую как средство работы и на групповых занятиях по </a:t>
            </a:r>
            <a:r>
              <a:rPr lang="ru-RU" dirty="0" err="1" smtClean="0">
                <a:latin typeface="Comic Sans MS" pitchFamily="66" charset="0"/>
              </a:rPr>
              <a:t>лексико</a:t>
            </a:r>
            <a:r>
              <a:rPr lang="ru-RU" dirty="0" smtClean="0">
                <a:latin typeface="Comic Sans MS" pitchFamily="66" charset="0"/>
              </a:rPr>
              <a:t> – грамматическим  темам (  «Осенний парк»).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DSC_01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05000"/>
            <a:ext cx="4038600" cy="3304381"/>
          </a:xfrm>
        </p:spPr>
      </p:pic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Comic Sans MS" pitchFamily="66" charset="0"/>
              </a:rPr>
              <a:t>Готовим материалы для «Осеннего парка». Рисуем и вырезаем осенние листья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DSC_01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810000"/>
            <a:ext cx="4038600" cy="2692400"/>
          </a:xfrm>
        </p:spPr>
      </p:pic>
      <p:pic>
        <p:nvPicPr>
          <p:cNvPr id="5" name="Содержимое 4" descr="DSC_00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3810000"/>
            <a:ext cx="4038600" cy="2692400"/>
          </a:xfrm>
        </p:spPr>
      </p:pic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600200" y="1066800"/>
          <a:ext cx="6553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Comic Sans MS" pitchFamily="66" charset="0"/>
              </a:rPr>
              <a:t>Выписываем поговорки и пословицы связанные с темой осень 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С помощью поговорок и пословиц идёт обогащение и развитие словарного запаса. Дети сами находят, сами выписываю, сами запоминают и применяют знания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DSC_01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Ножницами вырезаем осенние листья получается такое явление как листопад</a:t>
            </a:r>
            <a:endParaRPr lang="ru-RU" dirty="0"/>
          </a:p>
        </p:txBody>
      </p:sp>
      <p:pic>
        <p:nvPicPr>
          <p:cNvPr id="5" name="Содержимое 4" descr="DSC_01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01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Парк готов все довольны)))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DSC_01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077200" cy="48768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29400" y="1828800"/>
            <a:ext cx="4038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5800" y="289372"/>
            <a:ext cx="80772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развивают тактильно-кинетическую чувствительность и мелкую моторику рук; 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снимают мышечную напряжённость; 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развивают активность, расширяют жизненный опыт, передаваемый педагогом в близкой для ребёнка форме(принцип доступности информации)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alibri" pitchFamily="34" charset="0"/>
              </a:rPr>
              <a:t> стабилизируют эмоциональные состояния, поглощая негативную энергию; 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alibri" pitchFamily="34" charset="0"/>
              </a:rPr>
              <a:t> способствуют расширению словарного запаса; 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alibri" pitchFamily="34" charset="0"/>
              </a:rPr>
              <a:t> помогают освоить навыки </a:t>
            </a:r>
            <a:r>
              <a:rPr lang="ru-RU" altLang="ru-RU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alibri" pitchFamily="34" charset="0"/>
              </a:rPr>
              <a:t>звуко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alibri" pitchFamily="34" charset="0"/>
              </a:rPr>
              <a:t>-слогового   анализа и синтеза; 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alibri" pitchFamily="34" charset="0"/>
              </a:rPr>
              <a:t> позволяют развивать фонематический слух и восприятие; 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alibri" pitchFamily="34" charset="0"/>
              </a:rPr>
              <a:t> способствуют развитию связной речи, лексико-грамматических представлений;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alibri" pitchFamily="34" charset="0"/>
              </a:rPr>
              <a:t> помогают в изучении букв, освоении навыков чтения и письма;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alibri" pitchFamily="34" charset="0"/>
              </a:rPr>
              <a:t> совершенствуют зрительно – пространственную ориентировку, речевые возможности  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  <a:defRPr/>
            </a:pPr>
            <a:endParaRPr lang="ru-RU" altLang="ru-RU" sz="2000" dirty="0" smtClean="0">
              <a:latin typeface="Comic Sans MS" pitchFamily="66" charset="0"/>
              <a:ea typeface="Calibr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54763"/>
          </a:xfrm>
        </p:spPr>
        <p:txBody>
          <a:bodyPr/>
          <a:lstStyle/>
          <a:p>
            <a:pPr eaLnBrk="1" hangingPunct="1">
              <a:lnSpc>
                <a:spcPts val="4600"/>
              </a:lnSpc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Приёмы песочной терапии помогают традиционной методике по 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коррекции  звукопроизношения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стать более интересной, увлекательной, более продуктивной. </a:t>
            </a: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Тема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«Звук Ш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Автоматизация произношения в словах всех типов»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04800" y="106680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400" b="1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Задачи:</a:t>
            </a:r>
            <a:r>
              <a:rPr lang="ru-RU" sz="24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endParaRPr lang="ru-RU" sz="2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 </a:t>
            </a:r>
            <a:r>
              <a:rPr lang="ru-RU" sz="23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Закреплять умение слышать и выделять звук Ш в потоке других звуков;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3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Закреплять артикуляцию и изолированное произнесение звука</a:t>
            </a:r>
            <a:r>
              <a:rPr lang="en-US" sz="23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23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Ш.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3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 </a:t>
            </a:r>
            <a:r>
              <a:rPr lang="ru-RU" sz="23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Продолжать учить правильно произносить звук  Ш    в слогах и словах.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3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Развивать навык слогового анализа слов.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3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Развивать  навык чтения слов.</a:t>
            </a:r>
            <a:endParaRPr lang="ru-RU" sz="23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3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Развивать тактильно-кинестетическую чувствительность и мелкую моторику рук;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3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Развивать </a:t>
            </a:r>
            <a:r>
              <a:rPr lang="ru-RU" sz="23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пространственное воображение;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3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Развивать внимание , память.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1443038"/>
            <a:ext cx="2895600" cy="7239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Оборудование: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029200" y="304800"/>
            <a:ext cx="35814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песочница с сухим песком</a:t>
            </a:r>
          </a:p>
          <a:p>
            <a:pPr>
              <a:defRPr/>
            </a:pPr>
            <a:r>
              <a:rPr lang="ru-RU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размером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100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140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8 см.</a:t>
            </a:r>
            <a:endParaRPr lang="ru-RU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800600" y="2133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876800" y="33528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Фигурки </a:t>
            </a:r>
            <a:r>
              <a:rPr lang="ru-RU" b="1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Смешариков</a:t>
            </a:r>
            <a:endParaRPr lang="ru-RU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Пуговицы </a:t>
            </a:r>
            <a:r>
              <a:rPr lang="ru-RU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в виде различных предметов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Груши, вишни .ромашки из дерева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Изображения домиков </a:t>
            </a:r>
            <a:r>
              <a:rPr lang="ru-RU" b="1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Смешариков</a:t>
            </a:r>
            <a:endParaRPr lang="ru-RU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Картинки </a:t>
            </a:r>
            <a:r>
              <a:rPr lang="ru-RU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для слогового анализа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Стеклянные камушки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Буквы.</a:t>
            </a:r>
            <a:endParaRPr lang="ru-RU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174" name="Picture 9" descr="C:\Users\Юрий\Pictures\IMG_10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50" y="2590800"/>
            <a:ext cx="3887788" cy="3449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G:\песочек\песочница сухая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1375" y="23016"/>
            <a:ext cx="2484000" cy="14194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09600" y="3048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Знакомство с правилами поведения</a:t>
            </a:r>
          </a:p>
          <a:p>
            <a:pPr algn="ctr">
              <a:defRPr/>
            </a:pPr>
            <a:r>
              <a:rPr lang="ru-RU" sz="28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в песочнице</a:t>
            </a:r>
            <a:r>
              <a:rPr lang="ru-RU" sz="2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.</a:t>
            </a:r>
          </a:p>
          <a:p>
            <a:pPr>
              <a:defRPr/>
            </a:pPr>
            <a:r>
              <a:rPr lang="ru-RU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1.Нельзя намеренно выбрасывать песок из песочницы.</a:t>
            </a:r>
          </a:p>
          <a:p>
            <a:pPr>
              <a:defRPr/>
            </a:pPr>
            <a:r>
              <a:rPr lang="ru-RU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2. Нельзя бросать песок  друг  в друга или брать его в рот.</a:t>
            </a:r>
          </a:p>
          <a:p>
            <a:pPr>
              <a:defRPr/>
            </a:pPr>
            <a:r>
              <a:rPr lang="ru-RU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3.После игры с песком нужно все игрушки убрать на свои места.</a:t>
            </a:r>
          </a:p>
          <a:p>
            <a:pPr>
              <a:defRPr/>
            </a:pPr>
            <a:r>
              <a:rPr lang="ru-RU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4. После игры с песком нужно вымыть руки с мылом.</a:t>
            </a:r>
          </a:p>
          <a:p>
            <a:pPr algn="just">
              <a:defRPr/>
            </a:pPr>
            <a:endParaRPr lang="ru-RU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200" y="685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Развитие фонематического </a:t>
            </a:r>
          </a:p>
          <a:p>
            <a:pPr algn="ctr">
              <a:defRPr/>
            </a:pPr>
            <a:r>
              <a:rPr lang="ru-RU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слуха и восприятия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28600" y="2438400"/>
            <a:ext cx="876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800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Логопед:</a:t>
            </a:r>
          </a:p>
          <a:p>
            <a:pPr>
              <a:defRPr/>
            </a:pPr>
            <a:endParaRPr lang="ru-RU" sz="2800" u="sng" kern="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>
              <a:defRPr/>
            </a:pPr>
            <a:r>
              <a:rPr lang="ru-RU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Сегодня мы отправляемся в гости к </a:t>
            </a:r>
            <a:r>
              <a:rPr lang="ru-RU" sz="28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Смешарикам</a:t>
            </a:r>
            <a:r>
              <a:rPr lang="ru-RU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. </a:t>
            </a:r>
            <a:r>
              <a:rPr lang="ru-RU" sz="28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Смешарики</a:t>
            </a:r>
            <a:r>
              <a:rPr lang="ru-RU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 помогут тебе научиться говорить звук Ш правильно.</a:t>
            </a:r>
          </a:p>
          <a:p>
            <a:pPr>
              <a:defRPr/>
            </a:pPr>
            <a:r>
              <a:rPr lang="ru-RU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 Задание от </a:t>
            </a:r>
            <a:r>
              <a:rPr lang="ru-RU" sz="2800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Кар-</a:t>
            </a:r>
            <a:r>
              <a:rPr lang="ru-RU" sz="2800" u="sng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Карыча</a:t>
            </a:r>
            <a:r>
              <a:rPr lang="ru-RU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:  Если ты услышишь звук Ш, спрячь ладошки в песке. На другие звуки – руки держи над песочницей. </a:t>
            </a:r>
          </a:p>
          <a:p>
            <a:pPr>
              <a:defRPr/>
            </a:pPr>
            <a:r>
              <a:rPr lang="ru-RU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(логопед произносит согласные звуки, ребёнок выполняет соответствующие движения).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Автоматизация</a:t>
            </a:r>
            <a:br>
              <a:rPr lang="ru-RU" sz="32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звука в </a:t>
            </a:r>
            <a:r>
              <a:rPr lang="ru-RU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слоге . Дорожка слогов</a:t>
            </a:r>
            <a:r>
              <a:rPr lang="ru-RU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</a:rPr>
              <a:t/>
            </a:r>
            <a:br>
              <a:rPr lang="ru-RU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  <a:ea typeface="+mj-ea"/>
                <a:cs typeface="+mj-cs"/>
              </a:rPr>
              <a:t>Из камушков на песке построена дорожка.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u="sng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  <a:ea typeface="+mj-ea"/>
                <a:cs typeface="+mj-cs"/>
              </a:rPr>
              <a:t>Логопед</a:t>
            </a: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  <a:ea typeface="+mj-ea"/>
                <a:cs typeface="+mj-cs"/>
              </a:rPr>
              <a:t>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  <a:ea typeface="+mj-ea"/>
                <a:cs typeface="+mj-cs"/>
              </a:rPr>
              <a:t>Шагай </a:t>
            </a: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  <a:ea typeface="+mj-ea"/>
                <a:cs typeface="+mj-cs"/>
              </a:rPr>
              <a:t>по </a:t>
            </a:r>
            <a:r>
              <a:rPr lang="ru-RU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  <a:ea typeface="+mj-ea"/>
                <a:cs typeface="+mj-cs"/>
              </a:rPr>
              <a:t>дорожке </a:t>
            </a:r>
            <a:r>
              <a:rPr lang="ru-RU" b="1" u="sng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  <a:ea typeface="+mj-ea"/>
                <a:cs typeface="+mj-cs"/>
              </a:rPr>
              <a:t>указательными </a:t>
            </a:r>
            <a:r>
              <a:rPr lang="ru-RU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  <a:ea typeface="+mj-ea"/>
                <a:cs typeface="+mj-cs"/>
              </a:rPr>
              <a:t>пальчиками  и повторяй </a:t>
            </a: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  <a:ea typeface="+mj-ea"/>
                <a:cs typeface="+mj-cs"/>
              </a:rPr>
              <a:t>«</a:t>
            </a:r>
            <a:r>
              <a:rPr lang="ru-RU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  <a:ea typeface="+mj-ea"/>
                <a:cs typeface="+mj-cs"/>
              </a:rPr>
              <a:t>ша-ша-ша</a:t>
            </a:r>
            <a:r>
              <a:rPr lang="ru-RU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  <a:ea typeface="+mj-ea"/>
                <a:cs typeface="+mj-cs"/>
              </a:rPr>
              <a:t>»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  <a:ea typeface="+mj-ea"/>
                <a:cs typeface="+mj-cs"/>
              </a:rPr>
              <a:t>Ребёнок «</a:t>
            </a:r>
            <a:r>
              <a:rPr lang="ru-RU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  <a:ea typeface="+mj-ea"/>
                <a:cs typeface="+mj-cs"/>
              </a:rPr>
              <a:t>прошагивает</a:t>
            </a:r>
            <a:r>
              <a:rPr lang="ru-RU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  <a:ea typeface="+mj-ea"/>
                <a:cs typeface="+mj-cs"/>
              </a:rPr>
              <a:t>» пальчиками слоги .</a:t>
            </a:r>
            <a:endParaRPr lang="ru-RU" dirty="0"/>
          </a:p>
        </p:txBody>
      </p:sp>
      <p:sp>
        <p:nvSpPr>
          <p:cNvPr id="1024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5" name="Picture 5" descr="C:\Users\Юрий\Pictures\IMG_11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002" y="1752600"/>
            <a:ext cx="4482378" cy="396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1752</TotalTime>
  <Words>787</Words>
  <Application>Microsoft Office PowerPoint</Application>
  <PresentationFormat>Экран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Песочная терапия  на занятиях логопеда.       </vt:lpstr>
      <vt:lpstr>Презентация PowerPoint</vt:lpstr>
      <vt:lpstr>Презентация PowerPoint</vt:lpstr>
      <vt:lpstr>Приёмы песочной терапии помогают традиционной методике по коррекции  звукопроизношения стать более интересной, увлекательной, более продуктивной.  </vt:lpstr>
      <vt:lpstr>Тема: «Звук Ш Автоматизация произношения в словах всех типов»</vt:lpstr>
      <vt:lpstr>Оборудование:</vt:lpstr>
      <vt:lpstr>Презентация PowerPoint</vt:lpstr>
      <vt:lpstr>Презентация PowerPoint</vt:lpstr>
      <vt:lpstr>Автоматизация звука в слоге . Дорожка слогов </vt:lpstr>
      <vt:lpstr>Голубая дорожка слогов</vt:lpstr>
      <vt:lpstr>Формирование пространственных представлений</vt:lpstr>
      <vt:lpstr>Зелёная дорожка слогов</vt:lpstr>
      <vt:lpstr>Развитие навыка слогового анализа слов</vt:lpstr>
      <vt:lpstr>Фиолетовая дорожка слогов</vt:lpstr>
      <vt:lpstr>Составление слов из букв</vt:lpstr>
      <vt:lpstr>Подведение итогов занятия</vt:lpstr>
      <vt:lpstr>Презентация PowerPoint</vt:lpstr>
      <vt:lpstr>Использование пескотерапии на групповых занятиях</vt:lpstr>
      <vt:lpstr>  Готовим материалы для «Осеннего парка». Рисуем и вырезаем осенние листья.</vt:lpstr>
      <vt:lpstr>Выписываем поговорки и пословицы связанные с темой осень </vt:lpstr>
      <vt:lpstr>Презентация PowerPoint</vt:lpstr>
      <vt:lpstr>Презентация PowerPoint</vt:lpstr>
      <vt:lpstr>Парк готов все довольны)))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Инна</dc:creator>
  <cp:lastModifiedBy>Пользователь</cp:lastModifiedBy>
  <cp:revision>140</cp:revision>
  <cp:lastPrinted>2014-03-14T18:05:35Z</cp:lastPrinted>
  <dcterms:created xsi:type="dcterms:W3CDTF">2011-04-11T16:42:40Z</dcterms:created>
  <dcterms:modified xsi:type="dcterms:W3CDTF">2015-12-02T15:28:18Z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