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58" r:id="rId3"/>
    <p:sldId id="280" r:id="rId4"/>
    <p:sldId id="259" r:id="rId5"/>
    <p:sldId id="260" r:id="rId6"/>
    <p:sldId id="277" r:id="rId7"/>
    <p:sldId id="273" r:id="rId8"/>
    <p:sldId id="268" r:id="rId9"/>
    <p:sldId id="269" r:id="rId10"/>
    <p:sldId id="270" r:id="rId11"/>
    <p:sldId id="274" r:id="rId12"/>
    <p:sldId id="275" r:id="rId13"/>
    <p:sldId id="278" r:id="rId14"/>
    <p:sldId id="276" r:id="rId15"/>
    <p:sldId id="279" r:id="rId16"/>
    <p:sldId id="271" r:id="rId17"/>
    <p:sldId id="272" r:id="rId18"/>
    <p:sldId id="281" r:id="rId19"/>
    <p:sldId id="282" r:id="rId20"/>
    <p:sldId id="283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7EAF463A-BC7C-46EE-9F1E-7F377CCA4891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0;&#1072;&#1073;&#1080;&#1085;&#1077;&#1090;_&#8470;10\Desktop\&#1085;&#1087;&#1082;%202016\&#1103;&#1088;&#1086;&#1089;&#1083;&#1072;&#1074;\&#1075;&#1088;&#1086;&#1084;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0;&#1072;&#1073;&#1080;&#1085;&#1077;&#1090;_&#8470;10\Desktop\&#1085;&#1087;&#1082;%202016\&#1103;&#1088;&#1086;&#1089;&#1083;&#1072;&#1074;\&#1044;&#1086;&#1078;&#1076;&#1100;%20&#8211;%20&#1058;&#1086;&#1083;&#1100;&#1082;&#1086;%20&#1079;&#1074;&#1091;&#1082;&#1080;%20&#1076;&#1086;&#1078;&#1076;&#1103;..mp3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7800" y="3429000"/>
            <a:ext cx="6477000" cy="1470025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природные явления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917" y="4724400"/>
            <a:ext cx="6705600" cy="1143000"/>
          </a:xfrm>
        </p:spPr>
        <p:txBody>
          <a:bodyPr/>
          <a:lstStyle/>
          <a:p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1027" name="Picture 3" descr="D:\Школа\анимация - радуга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08" y="1214422"/>
            <a:ext cx="5153025" cy="2543175"/>
          </a:xfrm>
          <a:prstGeom prst="rect">
            <a:avLst/>
          </a:prstGeom>
          <a:noFill/>
        </p:spPr>
      </p:pic>
      <p:pic>
        <p:nvPicPr>
          <p:cNvPr id="1030" name="Picture 6" descr="D:\Мои рисунки\Картинки XP\Анимации картинки\HOMEANIM\BD13634_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228600"/>
            <a:ext cx="1951434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4400" y="1371600"/>
            <a:ext cx="7620000" cy="5076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762000"/>
            <a:ext cx="7620000" cy="6096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 smtClean="0">
                <a:solidFill>
                  <a:srgbClr val="0070C0"/>
                </a:solidFill>
                <a:latin typeface="Arial Narrow" pitchFamily="34" charset="0"/>
              </a:rPr>
              <a:t>	</a:t>
            </a:r>
            <a:r>
              <a:rPr lang="ru-RU" sz="2800" b="1" dirty="0" smtClean="0">
                <a:solidFill>
                  <a:srgbClr val="0070C0"/>
                </a:solidFill>
                <a:latin typeface="Arial Narrow" pitchFamily="34" charset="0"/>
              </a:rPr>
              <a:t>В радуге обычно различают семь цветов: </a:t>
            </a:r>
          </a:p>
          <a:p>
            <a:pPr marL="0" indent="0" algn="just">
              <a:buNone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красный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                                 </a:t>
            </a:r>
            <a:endParaRPr lang="ru-RU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0" indent="0" algn="just">
              <a:buNone/>
            </a:pPr>
            <a:r>
              <a:rPr lang="ru-RU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оранжевый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                            </a:t>
            </a:r>
            <a:endParaRPr lang="ru-RU" sz="3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0" indent="0" algn="just">
              <a:buNone/>
            </a:pP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желтый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                                   </a:t>
            </a:r>
            <a:endParaRPr lang="ru-RU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0" indent="0" algn="just">
              <a:buNone/>
            </a:pP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зеленый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                                  </a:t>
            </a:r>
            <a:endParaRPr lang="ru-RU" sz="36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0" indent="0" algn="just">
              <a:buNone/>
            </a:pP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голубой                                           </a:t>
            </a:r>
          </a:p>
          <a:p>
            <a:pPr marL="0" indent="0" algn="just">
              <a:buNone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синий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                                       </a:t>
            </a:r>
            <a:endParaRPr lang="ru-RU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0" indent="0" algn="just">
              <a:buNone/>
            </a:pP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фиолетовый                                  </a:t>
            </a:r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endParaRPr lang="ru-RU" b="1" dirty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7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77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7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77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77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marL="0" lvl="0" indent="0" algn="just">
              <a:spcBef>
                <a:spcPct val="0"/>
              </a:spcBef>
              <a:buNone/>
            </a:pPr>
            <a:r>
              <a:rPr lang="ru-RU" b="1" dirty="0">
                <a:solidFill>
                  <a:srgbClr val="FF0000"/>
                </a:solidFill>
                <a:latin typeface="Arial" charset="0"/>
              </a:rPr>
              <a:t>Роса</a:t>
            </a:r>
            <a:r>
              <a:rPr lang="ru-RU" dirty="0">
                <a:solidFill>
                  <a:srgbClr val="0070C0"/>
                </a:solidFill>
                <a:latin typeface="Arial" charset="0"/>
              </a:rPr>
              <a:t> – это капельки, образующиеся на растениях, земле и различных наземных предметах. Она появляется только при ясном небе.</a:t>
            </a:r>
          </a:p>
          <a:p>
            <a:endParaRPr lang="ru-RU" dirty="0"/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838200" y="2619520"/>
            <a:ext cx="7677150" cy="4111789"/>
            <a:chOff x="0" y="0"/>
            <a:chExt cx="5576" cy="4320"/>
          </a:xfrm>
        </p:grpSpPr>
        <p:pic>
          <p:nvPicPr>
            <p:cNvPr id="5" name="Picture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744" cy="2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91"/>
              <a:ext cx="2744" cy="2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0"/>
              <a:ext cx="2741" cy="4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371710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spcBef>
                <a:spcPct val="0"/>
              </a:spcBef>
              <a:buNone/>
            </a:pPr>
            <a:r>
              <a:rPr lang="ru-RU" sz="1800" dirty="0">
                <a:solidFill>
                  <a:srgbClr val="333333"/>
                </a:solidFill>
                <a:latin typeface="Arial" charset="0"/>
              </a:rPr>
              <a:t>Туман — это облако у поверхности земли. Нет никакой разницы между туманом и облаком в небе. </a:t>
            </a:r>
            <a:endParaRPr lang="ru-RU" sz="1800" dirty="0">
              <a:solidFill>
                <a:srgbClr val="000000"/>
              </a:solidFill>
              <a:latin typeface="Arial" charset="0"/>
            </a:endParaRPr>
          </a:p>
          <a:p>
            <a:endParaRPr lang="ru-RU" dirty="0"/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250825" y="188913"/>
            <a:ext cx="8713788" cy="6669087"/>
            <a:chOff x="158" y="119"/>
            <a:chExt cx="5489" cy="4201"/>
          </a:xfrm>
        </p:grpSpPr>
        <p:pic>
          <p:nvPicPr>
            <p:cNvPr id="5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690"/>
              <a:ext cx="5268" cy="3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58" y="119"/>
              <a:ext cx="5489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Туман</a:t>
              </a:r>
              <a:r>
                <a:rPr kumimoji="0" lang="ru-RU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</a:rPr>
                <a:t> — это облако у поверхности земли. Нет никакой разницы между туманом и облаком в небе. 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62213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pPr lvl="0"/>
            <a:r>
              <a:rPr lang="ru-RU" sz="240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Лёд </a:t>
            </a:r>
            <a:r>
              <a:rPr lang="ru-RU" sz="2400" dirty="0">
                <a:solidFill>
                  <a:srgbClr val="0070C0"/>
                </a:solidFill>
                <a:latin typeface="Arial" charset="0"/>
                <a:ea typeface="+mn-ea"/>
                <a:cs typeface="+mn-cs"/>
              </a:rPr>
              <a:t>- это замёрзшая вода, вода в твёрдом состоянии. В тепле лёд превращается в воду (тает). </a:t>
            </a:r>
            <a:r>
              <a:rPr lang="ru-RU" sz="18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ru-RU" sz="18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61038" y="662962"/>
            <a:ext cx="2869798" cy="3829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3395662" y="3683610"/>
            <a:ext cx="5748338" cy="3174390"/>
            <a:chOff x="0" y="1434"/>
            <a:chExt cx="5781" cy="2561"/>
          </a:xfrm>
        </p:grpSpPr>
        <p:pic>
          <p:nvPicPr>
            <p:cNvPr id="6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2" y="1434"/>
              <a:ext cx="2539" cy="2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15"/>
            <p:cNvGrpSpPr>
              <a:grpSpLocks/>
            </p:cNvGrpSpPr>
            <p:nvPr/>
          </p:nvGrpSpPr>
          <p:grpSpPr bwMode="auto">
            <a:xfrm>
              <a:off x="0" y="1434"/>
              <a:ext cx="5103" cy="2552"/>
              <a:chOff x="0" y="1434"/>
              <a:chExt cx="5103" cy="2552"/>
            </a:xfrm>
          </p:grpSpPr>
          <p:pic>
            <p:nvPicPr>
              <p:cNvPr id="8" name="Picture 1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434"/>
                <a:ext cx="3402" cy="2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Text Box 14"/>
              <p:cNvSpPr txBox="1">
                <a:spLocks noChangeArrowheads="1"/>
              </p:cNvSpPr>
              <p:nvPr/>
            </p:nvSpPr>
            <p:spPr bwMode="auto">
              <a:xfrm>
                <a:off x="3379" y="1570"/>
                <a:ext cx="1724" cy="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</a:rPr>
                  <a:t>  </a:t>
                </a: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228696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marL="0" lvl="0" indent="0" algn="just">
              <a:spcBef>
                <a:spcPct val="0"/>
              </a:spcBef>
              <a:buNone/>
            </a:pPr>
            <a:r>
              <a:rPr lang="ru-RU" sz="2800" b="1" dirty="0">
                <a:solidFill>
                  <a:srgbClr val="FF0000"/>
                </a:solidFill>
                <a:latin typeface="Arial" charset="0"/>
              </a:rPr>
              <a:t>Иней</a:t>
            </a:r>
            <a:r>
              <a:rPr lang="ru-RU" sz="28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dirty="0">
                <a:solidFill>
                  <a:srgbClr val="003399"/>
                </a:solidFill>
                <a:latin typeface="Arial" charset="0"/>
              </a:rPr>
              <a:t>– </a:t>
            </a:r>
            <a:r>
              <a:rPr lang="ru-RU" sz="2800" dirty="0">
                <a:solidFill>
                  <a:srgbClr val="003399"/>
                </a:solidFill>
                <a:latin typeface="Arial" charset="0"/>
              </a:rPr>
              <a:t>это очень мелкие кристаллики, похожие на крошечные снежинки</a:t>
            </a:r>
            <a:r>
              <a:rPr lang="en-US" sz="2800" dirty="0">
                <a:solidFill>
                  <a:srgbClr val="003399"/>
                </a:solidFill>
                <a:latin typeface="Arial" charset="0"/>
              </a:rPr>
              <a:t>.</a:t>
            </a:r>
            <a:r>
              <a:rPr lang="ru-RU" sz="2800" dirty="0">
                <a:solidFill>
                  <a:srgbClr val="003399"/>
                </a:solidFill>
                <a:latin typeface="Arial" charset="0"/>
              </a:rPr>
              <a:t> Чаще всего иней ложится в холодные ясные и тихие ночи. </a:t>
            </a:r>
          </a:p>
          <a:p>
            <a:pPr marL="0" lvl="0" indent="0" algn="just">
              <a:spcBef>
                <a:spcPct val="0"/>
              </a:spcBef>
              <a:buNone/>
            </a:pPr>
            <a:r>
              <a:rPr lang="ru-RU" sz="2800" dirty="0">
                <a:solidFill>
                  <a:srgbClr val="003399"/>
                </a:solidFill>
                <a:latin typeface="Arial" charset="0"/>
              </a:rPr>
              <a:t>Он образуется в тихую погоду и при лёгком ветерке и покрывает землю, растения, камни, стены домов и скамейки…</a:t>
            </a:r>
          </a:p>
          <a:p>
            <a:endParaRPr lang="ru-RU" dirty="0"/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895600"/>
            <a:ext cx="3890962" cy="292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71141"/>
            <a:ext cx="4500562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4660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8600" y="609600"/>
            <a:ext cx="4114800" cy="5516563"/>
          </a:xfrm>
        </p:spPr>
        <p:txBody>
          <a:bodyPr/>
          <a:lstStyle/>
          <a:p>
            <a:pPr marL="0" lvl="0" indent="0">
              <a:spcBef>
                <a:spcPct val="0"/>
              </a:spcBef>
              <a:buNone/>
            </a:pPr>
            <a:r>
              <a:rPr lang="ru-RU" sz="2400" b="1" dirty="0">
                <a:solidFill>
                  <a:srgbClr val="0070C0"/>
                </a:solidFill>
                <a:latin typeface="Arial" charset="0"/>
              </a:rPr>
              <a:t>Оттаявшая вода стекает и каплями свисает с края, охлаждается и замерзает. 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ru-RU" sz="2400" b="1" dirty="0">
                <a:solidFill>
                  <a:srgbClr val="0070C0"/>
                </a:solidFill>
                <a:latin typeface="Arial" charset="0"/>
              </a:rPr>
              <a:t>На замерзшую каплю натекает следующая, </a:t>
            </a:r>
            <a:r>
              <a:rPr lang="ru-RU" sz="2400" b="1" dirty="0" smtClean="0">
                <a:solidFill>
                  <a:srgbClr val="0070C0"/>
                </a:solidFill>
                <a:latin typeface="Arial" charset="0"/>
              </a:rPr>
              <a:t>также замерзающая, затем третья </a:t>
            </a:r>
            <a:r>
              <a:rPr lang="ru-RU" sz="2400" b="1" dirty="0">
                <a:solidFill>
                  <a:srgbClr val="0070C0"/>
                </a:solidFill>
                <a:latin typeface="Arial" charset="0"/>
              </a:rPr>
              <a:t>капля, и так далее. Постепенно образуется маленький ледяной </a:t>
            </a:r>
            <a:r>
              <a:rPr lang="ru-RU" sz="2400" b="1" dirty="0" smtClean="0">
                <a:solidFill>
                  <a:srgbClr val="0070C0"/>
                </a:solidFill>
                <a:latin typeface="Arial" charset="0"/>
              </a:rPr>
              <a:t>бугорок - </a:t>
            </a:r>
            <a:r>
              <a:rPr lang="ru-RU" sz="2400" b="1" dirty="0">
                <a:solidFill>
                  <a:srgbClr val="0070C0"/>
                </a:solidFill>
                <a:latin typeface="Arial" charset="0"/>
              </a:rPr>
              <a:t>так образуются </a:t>
            </a:r>
            <a:r>
              <a:rPr lang="ru-RU" sz="2400" b="1" dirty="0">
                <a:solidFill>
                  <a:srgbClr val="FF0000"/>
                </a:solidFill>
                <a:latin typeface="Arial" charset="0"/>
              </a:rPr>
              <a:t>сосульки</a:t>
            </a:r>
            <a:r>
              <a:rPr lang="ru-RU" sz="2400" b="1" dirty="0">
                <a:solidFill>
                  <a:srgbClr val="0070C0"/>
                </a:solidFill>
                <a:latin typeface="Arial" charset="0"/>
              </a:rPr>
              <a:t>.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04800"/>
            <a:ext cx="4687993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9344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3124200"/>
          </a:xfrm>
        </p:spPr>
        <p:txBody>
          <a:bodyPr/>
          <a:lstStyle/>
          <a:p>
            <a:pPr marL="0" lvl="0" indent="0" algn="just">
              <a:spcBef>
                <a:spcPct val="0"/>
              </a:spcBef>
              <a:buNone/>
            </a:pPr>
            <a:r>
              <a:rPr lang="ru-RU" dirty="0" smtClean="0">
                <a:solidFill>
                  <a:srgbClr val="0070C0"/>
                </a:solidFill>
                <a:latin typeface="Arial" charset="0"/>
              </a:rPr>
              <a:t>Когда </a:t>
            </a:r>
            <a:r>
              <a:rPr lang="ru-RU" dirty="0">
                <a:solidFill>
                  <a:srgbClr val="0070C0"/>
                </a:solidFill>
                <a:latin typeface="Arial" charset="0"/>
              </a:rPr>
              <a:t>капельки дождя поднимаются и опускаются в вихре холодного воздуха, замерзая все больше и больше – образуется </a:t>
            </a:r>
            <a:r>
              <a:rPr lang="ru-RU" dirty="0">
                <a:solidFill>
                  <a:srgbClr val="FF0000"/>
                </a:solidFill>
                <a:latin typeface="Arial" charset="0"/>
              </a:rPr>
              <a:t>град</a:t>
            </a:r>
            <a:r>
              <a:rPr lang="ru-RU" dirty="0">
                <a:solidFill>
                  <a:srgbClr val="0070C0"/>
                </a:solidFill>
                <a:latin typeface="Arial" charset="0"/>
              </a:rPr>
              <a:t>. И на землю выпадают уже не капли, а твердые шарики</a:t>
            </a:r>
            <a:r>
              <a:rPr lang="ru-RU" sz="1800" dirty="0">
                <a:solidFill>
                  <a:srgbClr val="0070C0"/>
                </a:solidFill>
                <a:latin typeface="Arial" charset="0"/>
              </a:rPr>
              <a:t>. </a:t>
            </a:r>
          </a:p>
          <a:p>
            <a:pPr algn="just"/>
            <a:endParaRPr lang="ru-RU" sz="2800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b="1" i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endParaRPr lang="ru-RU" b="1" i="1" dirty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199" y="3962400"/>
            <a:ext cx="3659887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00600" y="3962400"/>
            <a:ext cx="32512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4800600" cy="2895599"/>
          </a:xfrm>
        </p:spPr>
        <p:txBody>
          <a:bodyPr/>
          <a:lstStyle/>
          <a:p>
            <a:pPr algn="just"/>
            <a:r>
              <a:rPr lang="ru-RU" sz="2800" b="1" dirty="0" smtClean="0">
                <a:solidFill>
                  <a:srgbClr val="0070C0"/>
                </a:solidFill>
                <a:latin typeface="Arial Narrow" pitchFamily="34" charset="0"/>
              </a:rPr>
              <a:t>Самая крупная градина (1 кг) выпала в Бангладеш в 1986 году.</a:t>
            </a:r>
          </a:p>
          <a:p>
            <a:pPr algn="just"/>
            <a:r>
              <a:rPr lang="ru-RU" sz="2800" b="1" dirty="0" smtClean="0">
                <a:solidFill>
                  <a:srgbClr val="0070C0"/>
                </a:solidFill>
                <a:latin typeface="Arial Narrow" pitchFamily="34" charset="0"/>
              </a:rPr>
              <a:t>Самые крупные капли дождя размером 10 мм выпали в США в 1953 году.</a:t>
            </a:r>
          </a:p>
          <a:p>
            <a:pPr algn="just"/>
            <a:r>
              <a:rPr lang="ru-RU" sz="2800" b="1" dirty="0" smtClean="0">
                <a:solidFill>
                  <a:srgbClr val="0070C0"/>
                </a:solidFill>
                <a:latin typeface="Arial Narrow" pitchFamily="34" charset="0"/>
              </a:rPr>
              <a:t>Самый долгий дождь шел в Индии с августа 1960 года по июль 1961 года.</a:t>
            </a:r>
            <a:endParaRPr lang="ru-RU" sz="28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Из Книги рекордов </a:t>
            </a:r>
            <a:r>
              <a:rPr lang="ru-RU" b="1" dirty="0" err="1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Гиннесса</a:t>
            </a:r>
            <a:r>
              <a:rPr lang="ru-RU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:</a:t>
            </a:r>
            <a:endParaRPr lang="ru-RU" b="1" dirty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0" y="1524000"/>
            <a:ext cx="314325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О  </a:t>
            </a:r>
            <a:r>
              <a:rPr lang="ru-RU" b="1" dirty="0">
                <a:solidFill>
                  <a:srgbClr val="0070C0"/>
                </a:solidFill>
              </a:rPr>
              <a:t>природных явлениях известно </a:t>
            </a:r>
            <a:r>
              <a:rPr lang="ru-RU" b="1" dirty="0" smtClean="0">
                <a:solidFill>
                  <a:srgbClr val="0070C0"/>
                </a:solidFill>
              </a:rPr>
              <a:t>мало, особенно  о таких как цунами или торнадо. </a:t>
            </a:r>
            <a:r>
              <a:rPr lang="ru-RU" b="1" dirty="0">
                <a:solidFill>
                  <a:srgbClr val="0070C0"/>
                </a:solidFill>
              </a:rPr>
              <a:t>Ученые многих стран изучают их для составления </a:t>
            </a:r>
            <a:r>
              <a:rPr lang="ru-RU" b="1" dirty="0" smtClean="0">
                <a:solidFill>
                  <a:srgbClr val="0070C0"/>
                </a:solidFill>
              </a:rPr>
              <a:t>прогноза погоды. </a:t>
            </a:r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Picture 2" descr="http://www.theaustralianweatherforum.com/forum/download/file.php?avatar=186_126843914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124200"/>
            <a:ext cx="2682240" cy="2413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eelders.org/documents/help_elders_disasters/tornado_house_hg_wht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954192"/>
            <a:ext cx="3333750" cy="25622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5261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marL="0" lv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Для исследования явлений природы и составления </a:t>
            </a:r>
            <a:r>
              <a:rPr lang="ru-RU" b="1" dirty="0" smtClean="0">
                <a:solidFill>
                  <a:srgbClr val="0070C0"/>
                </a:solidFill>
              </a:rPr>
              <a:t> прогнозов </a:t>
            </a:r>
            <a:r>
              <a:rPr lang="ru-RU" b="1" dirty="0">
                <a:solidFill>
                  <a:srgbClr val="0070C0"/>
                </a:solidFill>
              </a:rPr>
              <a:t>погоды используются метеорологические станции с самых разных частей земного шара.</a:t>
            </a:r>
          </a:p>
          <a:p>
            <a:endParaRPr lang="ru-RU" dirty="0"/>
          </a:p>
        </p:txBody>
      </p:sp>
      <p:pic>
        <p:nvPicPr>
          <p:cNvPr id="2052" name="Picture 4" descr="http://rnk-concept.ru/wp-content/uploads/2015/11/%D0%BC%D0%B5%D1%82%D0%B5%D0%B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3774284"/>
            <a:ext cx="4343400" cy="3054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ltrips.ru/wp-content/uploads/28-polonina-borzava-IMG_8868-VOL-2-800x5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58409"/>
            <a:ext cx="4117373" cy="2743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832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endParaRPr lang="ru-RU" b="1" dirty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0" y="11430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B0F0"/>
                </a:solidFill>
                <a:latin typeface="Arial Narrow" pitchFamily="34" charset="0"/>
              </a:rPr>
              <a:t> </a:t>
            </a:r>
            <a:endParaRPr lang="ru-RU" sz="2800" dirty="0">
              <a:solidFill>
                <a:srgbClr val="00B0F0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981200"/>
            <a:ext cx="175260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ial Narrow" pitchFamily="34" charset="0"/>
              </a:rPr>
              <a:t>Гром</a:t>
            </a:r>
            <a:endParaRPr lang="ru-RU" sz="3200" dirty="0"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0" y="4876800"/>
            <a:ext cx="1752600" cy="584775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ial Narrow" pitchFamily="34" charset="0"/>
              </a:rPr>
              <a:t>  Роса</a:t>
            </a:r>
            <a:endParaRPr lang="ru-RU" sz="3200" dirty="0"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7000" y="2057400"/>
            <a:ext cx="175260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ial Narrow" pitchFamily="34" charset="0"/>
              </a:rPr>
              <a:t> Иней</a:t>
            </a:r>
            <a:endParaRPr lang="ru-RU" sz="3200" dirty="0"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7000" y="2971800"/>
            <a:ext cx="1752600" cy="584775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ial Narrow" pitchFamily="34" charset="0"/>
              </a:rPr>
              <a:t> Сосульки</a:t>
            </a:r>
            <a:endParaRPr lang="ru-RU" sz="3200" dirty="0"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4964" y="3086387"/>
            <a:ext cx="1752600" cy="584775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ial Narrow" pitchFamily="34" charset="0"/>
              </a:rPr>
              <a:t>Гроза</a:t>
            </a:r>
            <a:endParaRPr lang="ru-RU" sz="3200" dirty="0"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3925455"/>
            <a:ext cx="175260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ial Narrow" pitchFamily="34" charset="0"/>
              </a:rPr>
              <a:t>Радуга</a:t>
            </a:r>
            <a:endParaRPr lang="ru-RU" sz="3200" dirty="0"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4876800"/>
            <a:ext cx="1752600" cy="584775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ial Narrow" pitchFamily="34" charset="0"/>
              </a:rPr>
              <a:t>Град</a:t>
            </a:r>
            <a:endParaRPr lang="ru-RU" sz="3200" dirty="0"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77000" y="3962400"/>
            <a:ext cx="175260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ial Narrow" pitchFamily="34" charset="0"/>
              </a:rPr>
              <a:t> Туман </a:t>
            </a:r>
            <a:endParaRPr lang="ru-RU" sz="3200" dirty="0">
              <a:latin typeface="Arial Narrow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28906" y="1372363"/>
            <a:ext cx="1828800" cy="57659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Лёд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71455" y="5867400"/>
            <a:ext cx="1828800" cy="609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Снегопад</a:t>
            </a:r>
            <a:endParaRPr lang="ru-RU" sz="2400" b="1" dirty="0"/>
          </a:p>
        </p:txBody>
      </p:sp>
      <p:sp>
        <p:nvSpPr>
          <p:cNvPr id="16" name="7-конечная звезда 15"/>
          <p:cNvSpPr/>
          <p:nvPr/>
        </p:nvSpPr>
        <p:spPr>
          <a:xfrm>
            <a:off x="2571736" y="2500306"/>
            <a:ext cx="3643338" cy="2214578"/>
          </a:xfrm>
          <a:prstGeom prst="star7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Природные явления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content.foto.mail.ru/mail/lusandra2010/_animated/i-6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8762005" cy="2895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ru-RU" sz="5400" dirty="0" smtClean="0">
                <a:solidFill>
                  <a:srgbClr val="FF0000"/>
                </a:solidFill>
              </a:rPr>
              <a:t>Природные явления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459163"/>
          </a:xfrm>
        </p:spPr>
        <p:txBody>
          <a:bodyPr/>
          <a:lstStyle/>
          <a:p>
            <a:pPr marL="0" indent="0"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Опасными  </a:t>
            </a:r>
            <a:r>
              <a:rPr lang="ru-RU" sz="4000" b="1" dirty="0" smtClean="0"/>
              <a:t>                  </a:t>
            </a:r>
            <a:r>
              <a:rPr lang="ru-RU" sz="4000" b="1" dirty="0" smtClean="0">
                <a:solidFill>
                  <a:srgbClr val="0070C0"/>
                </a:solidFill>
              </a:rPr>
              <a:t>не опасными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209800" y="1970809"/>
            <a:ext cx="5334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648200" y="1600200"/>
            <a:ext cx="9144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9173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243840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solidFill>
                  <a:srgbClr val="0070C0"/>
                </a:solidFill>
                <a:latin typeface="Arial Narrow" pitchFamily="34" charset="0"/>
              </a:rPr>
              <a:t>  Одно из самых опасных природных явлений – </a:t>
            </a:r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</a:rPr>
              <a:t>гроза</a:t>
            </a:r>
            <a:r>
              <a:rPr lang="ru-RU" sz="2800" dirty="0" smtClean="0">
                <a:solidFill>
                  <a:srgbClr val="0070C0"/>
                </a:solidFill>
                <a:latin typeface="Arial Narrow" pitchFamily="34" charset="0"/>
              </a:rPr>
              <a:t>. Она сопровождается молниями, громом, порывистым ветром, ливнями.</a:t>
            </a:r>
          </a:p>
          <a:p>
            <a:pPr lvl="0" algn="just">
              <a:buNone/>
            </a:pPr>
            <a:r>
              <a:rPr lang="ru-RU" sz="2800" dirty="0">
                <a:solidFill>
                  <a:srgbClr val="FF0000"/>
                </a:solidFill>
                <a:latin typeface="Arial Narrow" pitchFamily="34" charset="0"/>
              </a:rPr>
              <a:t>Молния</a:t>
            </a:r>
            <a:r>
              <a:rPr lang="ru-RU" sz="2800" dirty="0">
                <a:solidFill>
                  <a:srgbClr val="0070C0"/>
                </a:solidFill>
                <a:latin typeface="Arial Narrow" pitchFamily="34" charset="0"/>
              </a:rPr>
              <a:t> – это электрический разряд между облаком и землей. Молния может зажечь дерево, дом и даже убить человека. </a:t>
            </a:r>
            <a:endParaRPr lang="ru-RU" sz="2800" dirty="0" smtClean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endParaRPr lang="ru-RU" b="1" dirty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2" name="Picture 2" descr="http://file.mobilmusic.ru/32/ad/69/48356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394260"/>
            <a:ext cx="4572000" cy="35297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143000"/>
            <a:ext cx="8305800" cy="198120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solidFill>
                  <a:srgbClr val="0070C0"/>
                </a:solidFill>
                <a:latin typeface="Arial Narrow" pitchFamily="34" charset="0"/>
              </a:rPr>
              <a:t>Во время грозы самым страшным кажется гром. Но гром </a:t>
            </a:r>
            <a:r>
              <a:rPr lang="ru-RU" sz="2800" dirty="0">
                <a:solidFill>
                  <a:srgbClr val="0070C0"/>
                </a:solidFill>
                <a:latin typeface="Arial Narrow" pitchFamily="34" charset="0"/>
              </a:rPr>
              <a:t>не опасен человеку, опасна молния.</a:t>
            </a:r>
          </a:p>
          <a:p>
            <a:pPr marL="0" indent="0">
              <a:buNone/>
            </a:pPr>
            <a:endParaRPr lang="ru-RU" sz="2800" dirty="0" smtClean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endParaRPr lang="ru-RU" b="1" dirty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028" name="Picture 4" descr="http://www.01gif-anime.com/img/nature/eclair/eclairs01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05200"/>
            <a:ext cx="2914648" cy="15430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gifgifs.com/animations/nature/weather/Lightning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53237"/>
            <a:ext cx="5334000" cy="26246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www.01gif-anime.com/img/nature/eclair/eclairs01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056" y="3352801"/>
            <a:ext cx="3454396" cy="182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гром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928662" y="578645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692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4400"/>
          </a:xfrm>
        </p:spPr>
        <p:txBody>
          <a:bodyPr/>
          <a:lstStyle/>
          <a:p>
            <a:pPr lvl="0"/>
            <a:r>
              <a:rPr lang="ru-RU" sz="2000" b="1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Снегопад</a:t>
            </a:r>
            <a:r>
              <a:rPr lang="ru-RU" sz="200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2000" dirty="0">
                <a:solidFill>
                  <a:srgbClr val="0921D1"/>
                </a:solidFill>
                <a:latin typeface="Arial" charset="0"/>
                <a:ea typeface="+mn-ea"/>
                <a:cs typeface="+mn-cs"/>
              </a:rPr>
              <a:t>– это осадки, выпадающие зимой в виде снега. На большой высоте пар в снеговых тучах начинает замерзать и превращается в маленькие ледяные кристаллики. Из этих кристалликов получаются снежинки.</a:t>
            </a:r>
            <a:r>
              <a:rPr lang="en-US" sz="1800" dirty="0">
                <a:solidFill>
                  <a:srgbClr val="0921D1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n-US" sz="1800" dirty="0">
                <a:solidFill>
                  <a:srgbClr val="0921D1"/>
                </a:solidFill>
                <a:latin typeface="Arial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http://www.playcast.ru/uploads/2014/12/13/1108011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6223000" cy="4667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9823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marL="0" lvl="0" indent="0" algn="just">
              <a:spcBef>
                <a:spcPct val="0"/>
              </a:spcBef>
              <a:buNone/>
            </a:pPr>
            <a:r>
              <a:rPr lang="ru-RU" sz="2800" dirty="0">
                <a:solidFill>
                  <a:srgbClr val="FF0000"/>
                </a:solidFill>
                <a:latin typeface="Arial" charset="0"/>
              </a:rPr>
              <a:t>Дождь </a:t>
            </a:r>
            <a:r>
              <a:rPr lang="ru-RU" sz="2800" dirty="0">
                <a:solidFill>
                  <a:srgbClr val="0070C0"/>
                </a:solidFill>
                <a:latin typeface="Arial" charset="0"/>
              </a:rPr>
              <a:t>– это осадки, выпадающие в виде капель воды. Капельки воды в облаках становятся слишком тяжёлыми и начинают падать на землю. Если капли мелкие, идет моросящий дождик, а если крупные – проливной. Очень сильный проливной дождь называют ливнем.</a:t>
            </a:r>
          </a:p>
          <a:p>
            <a:endParaRPr lang="ru-RU" dirty="0"/>
          </a:p>
        </p:txBody>
      </p:sp>
      <p:pic>
        <p:nvPicPr>
          <p:cNvPr id="2050" name="Picture 2" descr="http://i41.tinypic.com/10ej41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953905"/>
            <a:ext cx="5410200" cy="38469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Дождь – Только звуки дождя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7224" y="557214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853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56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endParaRPr lang="ru-RU" b="1" dirty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752600"/>
          </a:xfrm>
        </p:spPr>
        <p:txBody>
          <a:bodyPr/>
          <a:lstStyle/>
          <a:p>
            <a:pPr algn="just"/>
            <a:r>
              <a:rPr lang="ru-RU" sz="2800" dirty="0" smtClean="0">
                <a:solidFill>
                  <a:srgbClr val="0070C0"/>
                </a:solidFill>
                <a:latin typeface="Arial Narrow" pitchFamily="34" charset="0"/>
              </a:rPr>
              <a:t>После дождя на небе может появляться разноцветная дуга – </a:t>
            </a:r>
            <a:r>
              <a:rPr lang="ru-RU" sz="2800" dirty="0" smtClean="0">
                <a:solidFill>
                  <a:srgbClr val="FF0000"/>
                </a:solidFill>
                <a:latin typeface="Arial Narrow" pitchFamily="34" charset="0"/>
              </a:rPr>
              <a:t>радуга</a:t>
            </a:r>
            <a:r>
              <a:rPr lang="ru-RU" sz="2800" dirty="0" smtClean="0">
                <a:solidFill>
                  <a:srgbClr val="0070C0"/>
                </a:solidFill>
                <a:latin typeface="Arial Narrow" pitchFamily="34" charset="0"/>
              </a:rPr>
              <a:t>.</a:t>
            </a:r>
          </a:p>
          <a:p>
            <a:pPr algn="just"/>
            <a:r>
              <a:rPr lang="ru-RU" sz="2800" dirty="0" smtClean="0">
                <a:solidFill>
                  <a:srgbClr val="0070C0"/>
                </a:solidFill>
                <a:latin typeface="Arial Narrow" pitchFamily="34" charset="0"/>
              </a:rPr>
              <a:t>Почему она возникает? </a:t>
            </a:r>
            <a:endParaRPr lang="ru-RU" sz="2800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3078" name="Picture 6" descr="http://ds43slavgorod.edu22.info/wp-content/uploads/2014/11/GlitterRainbow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971800"/>
            <a:ext cx="6248400" cy="381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914400"/>
            <a:ext cx="8534400" cy="228600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solidFill>
                  <a:srgbClr val="0070C0"/>
                </a:solidFill>
                <a:latin typeface="Arial Narrow" pitchFamily="34" charset="0"/>
              </a:rPr>
              <a:t>	Потому что солнечный свет состоит из лучей разного цвета. Маленькие капельки воды, парящие в воздухе,  изменяют их направление, поэтому мы их видим раздельно.  </a:t>
            </a:r>
            <a:endParaRPr lang="ru-RU" sz="2800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endParaRPr lang="ru-RU" b="1" dirty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71600" y="2514599"/>
            <a:ext cx="6192493" cy="3952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9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Тема90</Template>
  <TotalTime>419</TotalTime>
  <Words>469</Words>
  <Application>Microsoft Office PowerPoint</Application>
  <PresentationFormat>Экран (4:3)</PresentationFormat>
  <Paragraphs>56</Paragraphs>
  <Slides>20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Тема90</vt:lpstr>
      <vt:lpstr>природные явления</vt:lpstr>
      <vt:lpstr> </vt:lpstr>
      <vt:lpstr>Природные явления</vt:lpstr>
      <vt:lpstr>Слайд 4</vt:lpstr>
      <vt:lpstr> </vt:lpstr>
      <vt:lpstr>Снегопад – это осадки, выпадающие зимой в виде снега. На большой высоте пар в снеговых тучах начинает замерзать и превращается в маленькие ледяные кристаллики. Из этих кристалликов получаются снежинки. </vt:lpstr>
      <vt:lpstr>Слайд 7</vt:lpstr>
      <vt:lpstr> </vt:lpstr>
      <vt:lpstr> </vt:lpstr>
      <vt:lpstr> </vt:lpstr>
      <vt:lpstr>Слайд 11</vt:lpstr>
      <vt:lpstr>Слайд 12</vt:lpstr>
      <vt:lpstr>Лёд - это замёрзшая вода, вода в твёрдом состоянии. В тепле лёд превращается в воду (тает).  </vt:lpstr>
      <vt:lpstr>Слайд 14</vt:lpstr>
      <vt:lpstr>Слайд 15</vt:lpstr>
      <vt:lpstr> </vt:lpstr>
      <vt:lpstr>Из Книги рекордов Гиннесса: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Необычные природные явления</dc:title>
  <cp:lastModifiedBy>Кабинет_№10</cp:lastModifiedBy>
  <cp:revision>42</cp:revision>
  <dcterms:modified xsi:type="dcterms:W3CDTF">2016-01-29T06:31:37Z</dcterms:modified>
</cp:coreProperties>
</file>