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22"/>
  </p:notesMasterIdLst>
  <p:handoutMasterIdLst>
    <p:handoutMasterId r:id="rId23"/>
  </p:handoutMasterIdLst>
  <p:sldIdLst>
    <p:sldId id="259" r:id="rId2"/>
    <p:sldId id="290" r:id="rId3"/>
    <p:sldId id="291" r:id="rId4"/>
    <p:sldId id="288" r:id="rId5"/>
    <p:sldId id="260" r:id="rId6"/>
    <p:sldId id="263" r:id="rId7"/>
    <p:sldId id="265" r:id="rId8"/>
    <p:sldId id="266" r:id="rId9"/>
    <p:sldId id="268" r:id="rId10"/>
    <p:sldId id="294" r:id="rId11"/>
    <p:sldId id="271" r:id="rId12"/>
    <p:sldId id="295" r:id="rId13"/>
    <p:sldId id="296" r:id="rId14"/>
    <p:sldId id="297" r:id="rId15"/>
    <p:sldId id="298" r:id="rId16"/>
    <p:sldId id="299" r:id="rId17"/>
    <p:sldId id="300" r:id="rId18"/>
    <p:sldId id="301" r:id="rId19"/>
    <p:sldId id="302" r:id="rId20"/>
    <p:sldId id="303" r:id="rId2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30EE7"/>
    <a:srgbClr val="FF0066"/>
    <a:srgbClr val="FEE6F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6699" autoAdjust="0"/>
    <p:restoredTop sz="91711" autoAdjust="0"/>
  </p:normalViewPr>
  <p:slideViewPr>
    <p:cSldViewPr>
      <p:cViewPr>
        <p:scale>
          <a:sx n="78" d="100"/>
          <a:sy n="78" d="100"/>
        </p:scale>
        <p:origin x="-1426" y="-29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1860"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9.1240339749198027E-2"/>
          <c:y val="6.3898887639045207E-2"/>
          <c:w val="0.67310112277631962"/>
          <c:h val="0.82705005624296968"/>
        </c:manualLayout>
      </c:layout>
      <c:barChart>
        <c:barDir val="col"/>
        <c:grouping val="clustered"/>
        <c:ser>
          <c:idx val="0"/>
          <c:order val="0"/>
          <c:tx>
            <c:strRef>
              <c:f>Лист1!$B$1</c:f>
              <c:strCache>
                <c:ptCount val="1"/>
                <c:pt idx="0">
                  <c:v>Младший возраст</c:v>
                </c:pt>
              </c:strCache>
            </c:strRef>
          </c:tx>
          <c:cat>
            <c:numRef>
              <c:f>Лист1!$A$2:$A$5</c:f>
              <c:numCache>
                <c:formatCode>General</c:formatCode>
                <c:ptCount val="4"/>
                <c:pt idx="0">
                  <c:v>2</c:v>
                </c:pt>
                <c:pt idx="1">
                  <c:v>3</c:v>
                </c:pt>
                <c:pt idx="2">
                  <c:v>4</c:v>
                </c:pt>
              </c:numCache>
            </c:numRef>
          </c:cat>
          <c:val>
            <c:numRef>
              <c:f>Лист1!$B$2:$B$5</c:f>
              <c:numCache>
                <c:formatCode>General</c:formatCode>
                <c:ptCount val="4"/>
                <c:pt idx="0">
                  <c:v>4</c:v>
                </c:pt>
                <c:pt idx="1">
                  <c:v>6</c:v>
                </c:pt>
                <c:pt idx="2">
                  <c:v>3</c:v>
                </c:pt>
              </c:numCache>
            </c:numRef>
          </c:val>
        </c:ser>
        <c:ser>
          <c:idx val="1"/>
          <c:order val="1"/>
          <c:tx>
            <c:strRef>
              <c:f>Лист1!$C$1</c:f>
              <c:strCache>
                <c:ptCount val="1"/>
                <c:pt idx="0">
                  <c:v>Средний возраст</c:v>
                </c:pt>
              </c:strCache>
            </c:strRef>
          </c:tx>
          <c:cat>
            <c:numRef>
              <c:f>Лист1!$A$2:$A$5</c:f>
              <c:numCache>
                <c:formatCode>General</c:formatCode>
                <c:ptCount val="4"/>
                <c:pt idx="0">
                  <c:v>2</c:v>
                </c:pt>
                <c:pt idx="1">
                  <c:v>3</c:v>
                </c:pt>
                <c:pt idx="2">
                  <c:v>4</c:v>
                </c:pt>
              </c:numCache>
            </c:numRef>
          </c:cat>
          <c:val>
            <c:numRef>
              <c:f>Лист1!$C$2:$C$5</c:f>
              <c:numCache>
                <c:formatCode>General</c:formatCode>
                <c:ptCount val="4"/>
                <c:pt idx="0">
                  <c:v>6</c:v>
                </c:pt>
                <c:pt idx="1">
                  <c:v>4</c:v>
                </c:pt>
                <c:pt idx="2">
                  <c:v>4</c:v>
                </c:pt>
              </c:numCache>
            </c:numRef>
          </c:val>
        </c:ser>
        <c:ser>
          <c:idx val="2"/>
          <c:order val="2"/>
          <c:tx>
            <c:strRef>
              <c:f>Лист1!$D$1</c:f>
              <c:strCache>
                <c:ptCount val="1"/>
                <c:pt idx="0">
                  <c:v>Старший возраст</c:v>
                </c:pt>
              </c:strCache>
            </c:strRef>
          </c:tx>
          <c:cat>
            <c:numRef>
              <c:f>Лист1!$A$2:$A$5</c:f>
              <c:numCache>
                <c:formatCode>General</c:formatCode>
                <c:ptCount val="4"/>
                <c:pt idx="0">
                  <c:v>2</c:v>
                </c:pt>
                <c:pt idx="1">
                  <c:v>3</c:v>
                </c:pt>
                <c:pt idx="2">
                  <c:v>4</c:v>
                </c:pt>
              </c:numCache>
            </c:numRef>
          </c:cat>
          <c:val>
            <c:numRef>
              <c:f>Лист1!$D$2:$D$5</c:f>
              <c:numCache>
                <c:formatCode>General</c:formatCode>
                <c:ptCount val="4"/>
                <c:pt idx="0">
                  <c:v>8</c:v>
                </c:pt>
                <c:pt idx="1">
                  <c:v>10</c:v>
                </c:pt>
                <c:pt idx="2">
                  <c:v>8</c:v>
                </c:pt>
              </c:numCache>
            </c:numRef>
          </c:val>
        </c:ser>
        <c:axId val="92981504"/>
        <c:axId val="93652864"/>
      </c:barChart>
      <c:catAx>
        <c:axId val="92981504"/>
        <c:scaling>
          <c:orientation val="minMax"/>
        </c:scaling>
        <c:axPos val="b"/>
        <c:numFmt formatCode="General" sourceLinked="1"/>
        <c:tickLblPos val="nextTo"/>
        <c:crossAx val="93652864"/>
        <c:crosses val="autoZero"/>
        <c:auto val="1"/>
        <c:lblAlgn val="ctr"/>
        <c:lblOffset val="100"/>
      </c:catAx>
      <c:valAx>
        <c:axId val="93652864"/>
        <c:scaling>
          <c:orientation val="minMax"/>
        </c:scaling>
        <c:axPos val="l"/>
        <c:majorGridlines/>
        <c:numFmt formatCode="General" sourceLinked="1"/>
        <c:tickLblPos val="nextTo"/>
        <c:crossAx val="92981504"/>
        <c:crosses val="autoZero"/>
        <c:crossBetween val="between"/>
      </c:valAx>
    </c:plotArea>
    <c:legend>
      <c:legendPos val="r"/>
      <c:layout/>
    </c:legend>
    <c:plotVisOnly val="1"/>
  </c:chart>
  <c:txPr>
    <a:bodyPr/>
    <a:lstStyle/>
    <a:p>
      <a:pPr>
        <a:defRPr>
          <a:solidFill>
            <a:srgbClr val="FF0000"/>
          </a:solidFill>
        </a:defRPr>
      </a:pPr>
      <a:endParaRPr lang="ru-RU"/>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9E6DEE1-6591-4DED-8B0F-A448930626DB}" type="datetimeFigureOut">
              <a:rPr lang="ru-RU"/>
              <a:pPr>
                <a:defRPr/>
              </a:pPr>
              <a:t>24.04.2022</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BDF6B2D-524F-4D91-8721-72E4B7C752C0}"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4EFA3A6-B3CB-423E-9964-ED0DD80D2A56}" type="datetimeFigureOut">
              <a:rPr lang="ru-RU"/>
              <a:pPr>
                <a:defRPr/>
              </a:pPr>
              <a:t>24.04.2022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01F5547-D798-4BD7-A83B-BD6C5050E637}"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5362" name="Rectangle 2"/>
          <p:cNvSpPr>
            <a:spLocks noGrp="1" noChangeArrowheads="1"/>
          </p:cNvSpPr>
          <p:nvPr>
            <p:ph type="ctrTitle" sz="quarter"/>
          </p:nvPr>
        </p:nvSpPr>
        <p:spPr>
          <a:xfrm>
            <a:off x="685800" y="1676400"/>
            <a:ext cx="7772400" cy="1828800"/>
          </a:xfrm>
        </p:spPr>
        <p:txBody>
          <a:bodyPr/>
          <a:lstStyle>
            <a:lvl1pPr>
              <a:defRPr/>
            </a:lvl1pPr>
          </a:lstStyle>
          <a:p>
            <a:r>
              <a:rPr lang="ru-RU"/>
              <a:t>Образец заголовка</a:t>
            </a:r>
          </a:p>
        </p:txBody>
      </p:sp>
      <p:sp>
        <p:nvSpPr>
          <p:cNvPr id="1536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E552956-63CC-40E2-BBE4-B93682ADD5AC}"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D6D7472-F24A-4537-BC58-C337ADE48FFD}"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81000"/>
            <a:ext cx="2057400"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381000"/>
            <a:ext cx="60198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045A801-E2F2-4FFE-8118-6209BA7E2028}"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97512BB-A805-4775-A061-B51F3292B525}"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80629C5-1BC8-4888-9C9B-DD091DAA517D}"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C196FC2B-F089-41D4-B157-26507EEFE93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F5A16386-F3FB-4F2B-97A6-6D87B4207FCC}"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8BD6C8C2-AE21-4F82-818B-E47ACD773089}"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186E452B-5583-4673-B3A8-2BEC4711A78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1E78FB9-6F56-41D2-A9E2-39F9F2A90F4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4E2E579-6B26-43B0-9092-C5A924AC9E71}"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433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ru-RU"/>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ru-RU"/>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a:defRPr/>
            </a:pPr>
            <a:fld id="{42C6B5A1-F867-4641-836E-2B12730370BD}"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14312" y="214290"/>
            <a:ext cx="6373911" cy="1357322"/>
          </a:xfrm>
        </p:spPr>
        <p:txBody>
          <a:bodyPr/>
          <a:lstStyle/>
          <a:p>
            <a:pPr eaLnBrk="1" hangingPunct="1">
              <a:defRPr/>
            </a:pPr>
            <a:r>
              <a:rPr lang="ru-RU" sz="2000" dirty="0" smtClean="0">
                <a:solidFill>
                  <a:srgbClr val="FF0066"/>
                </a:solidFill>
              </a:rPr>
              <a:t/>
            </a:r>
            <a:br>
              <a:rPr lang="ru-RU" sz="2000" dirty="0" smtClean="0">
                <a:solidFill>
                  <a:srgbClr val="FF0066"/>
                </a:solidFill>
              </a:rPr>
            </a:br>
            <a:r>
              <a:rPr lang="ru-RU" sz="1200" dirty="0" smtClean="0">
                <a:solidFill>
                  <a:srgbClr val="FF0066"/>
                </a:solidFill>
              </a:rPr>
              <a:t/>
            </a:r>
            <a:br>
              <a:rPr lang="ru-RU" sz="1200" dirty="0" smtClean="0">
                <a:solidFill>
                  <a:srgbClr val="FF0066"/>
                </a:solidFill>
              </a:rPr>
            </a:br>
            <a:r>
              <a:rPr lang="ru-RU" sz="1200" dirty="0" smtClean="0">
                <a:solidFill>
                  <a:srgbClr val="FF0066"/>
                </a:solidFill>
              </a:rPr>
              <a:t/>
            </a:r>
            <a:br>
              <a:rPr lang="ru-RU" sz="1200" dirty="0" smtClean="0">
                <a:solidFill>
                  <a:srgbClr val="FF0066"/>
                </a:solidFill>
              </a:rPr>
            </a:br>
            <a:r>
              <a:rPr lang="ru-RU" sz="4000" dirty="0" smtClean="0">
                <a:solidFill>
                  <a:srgbClr val="FF0066"/>
                </a:solidFill>
              </a:rPr>
              <a:t/>
            </a:r>
            <a:br>
              <a:rPr lang="ru-RU" sz="4000" dirty="0" smtClean="0">
                <a:solidFill>
                  <a:srgbClr val="FF0066"/>
                </a:solidFill>
              </a:rPr>
            </a:br>
            <a:r>
              <a:rPr lang="ru-RU" sz="4000" dirty="0" smtClean="0">
                <a:solidFill>
                  <a:srgbClr val="FF0000"/>
                </a:solidFill>
              </a:rPr>
              <a:t>Исследовательский проект: «Пиявки – живые барометры».</a:t>
            </a:r>
            <a:r>
              <a:rPr lang="ru-RU" sz="4000" dirty="0" smtClean="0"/>
              <a:t/>
            </a:r>
            <a:br>
              <a:rPr lang="ru-RU" sz="4000" dirty="0" smtClean="0"/>
            </a:br>
            <a:endParaRPr lang="ru-RU" sz="4000" dirty="0" smtClean="0">
              <a:solidFill>
                <a:srgbClr val="FF0066"/>
              </a:solidFill>
            </a:endParaRPr>
          </a:p>
        </p:txBody>
      </p:sp>
      <p:sp>
        <p:nvSpPr>
          <p:cNvPr id="5123" name="Rectangle 3"/>
          <p:cNvSpPr>
            <a:spLocks noGrp="1" noChangeArrowheads="1"/>
          </p:cNvSpPr>
          <p:nvPr>
            <p:ph type="body" idx="1"/>
          </p:nvPr>
        </p:nvSpPr>
        <p:spPr>
          <a:xfrm>
            <a:off x="5090864" y="5357802"/>
            <a:ext cx="4053136" cy="1500198"/>
          </a:xfrm>
        </p:spPr>
        <p:txBody>
          <a:bodyPr/>
          <a:lstStyle/>
          <a:p>
            <a:pPr algn="ctr" eaLnBrk="1" hangingPunct="1">
              <a:buFont typeface="Wingdings" pitchFamily="2" charset="2"/>
              <a:buNone/>
              <a:defRPr/>
            </a:pPr>
            <a:r>
              <a:rPr lang="ru-RU" sz="2000" dirty="0" smtClean="0">
                <a:solidFill>
                  <a:srgbClr val="FF0000"/>
                </a:solidFill>
              </a:rPr>
              <a:t>Выполнил ученик 7 класса «Б» МБОУ «Школа №29» </a:t>
            </a:r>
            <a:r>
              <a:rPr lang="ru-RU" sz="2000" dirty="0" err="1" smtClean="0">
                <a:solidFill>
                  <a:srgbClr val="FF0000"/>
                </a:solidFill>
              </a:rPr>
              <a:t>Шабаров</a:t>
            </a:r>
            <a:r>
              <a:rPr lang="ru-RU" sz="2000" dirty="0" smtClean="0">
                <a:solidFill>
                  <a:srgbClr val="FF0000"/>
                </a:solidFill>
              </a:rPr>
              <a:t> Максим Александрович.</a:t>
            </a:r>
            <a:endParaRPr lang="ru-RU" sz="2000" dirty="0" smtClean="0">
              <a:solidFill>
                <a:srgbClr val="FF0000"/>
              </a:solidFill>
            </a:endParaRPr>
          </a:p>
        </p:txBody>
      </p:sp>
      <p:pic>
        <p:nvPicPr>
          <p:cNvPr id="2" name="Picture 2"/>
          <p:cNvPicPr>
            <a:picLocks noChangeAspect="1" noChangeArrowheads="1"/>
          </p:cNvPicPr>
          <p:nvPr/>
        </p:nvPicPr>
        <p:blipFill>
          <a:blip r:embed="rId2" cstate="print"/>
          <a:srcRect/>
          <a:stretch>
            <a:fillRect/>
          </a:stretch>
        </p:blipFill>
        <p:spPr bwMode="auto">
          <a:xfrm>
            <a:off x="2857488" y="2357430"/>
            <a:ext cx="4357686" cy="2905125"/>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ssolv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dissolve">
                                      <p:cBhvr>
                                        <p:cTn id="12" dur="5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457200" y="142852"/>
            <a:ext cx="8229600" cy="3143272"/>
          </a:xfrm>
        </p:spPr>
        <p:txBody>
          <a:bodyPr/>
          <a:lstStyle/>
          <a:p>
            <a:r>
              <a:rPr lang="ru-RU" sz="2400" dirty="0" smtClean="0">
                <a:solidFill>
                  <a:srgbClr val="FF0000"/>
                </a:solidFill>
              </a:rPr>
              <a:t>2.3. Но не только приборы способны предсказывать погоду. В далёкие времена, когда их ещё не было, человек наблюдал за различными животными и растениями, по изменению в их поведении, научился предсказывать погоду. Животные и растения очень чутко реагируют на погодные изменения, так как у них имеется множество чувствительных органов, которых нет у человека.</a:t>
            </a: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8229600" cy="2736304"/>
          </a:xfrm>
        </p:spPr>
        <p:txBody>
          <a:bodyPr/>
          <a:lstStyle/>
          <a:p>
            <a:r>
              <a:rPr lang="ru-RU" sz="2400" dirty="0" smtClean="0">
                <a:solidFill>
                  <a:srgbClr val="FF0000"/>
                </a:solidFill>
              </a:rPr>
              <a:t>Приведу несколько примеров:</a:t>
            </a:r>
          </a:p>
          <a:p>
            <a:pPr lvl="0"/>
            <a:r>
              <a:rPr lang="ru-RU" sz="2400" dirty="0" smtClean="0">
                <a:solidFill>
                  <a:srgbClr val="FF0000"/>
                </a:solidFill>
              </a:rPr>
              <a:t>Комнатное растение Монстера – с кончиков листьев начинают падать капли воды перед дождём</a:t>
            </a:r>
            <a:r>
              <a:rPr lang="ru-RU" sz="2400" dirty="0" smtClean="0">
                <a:solidFill>
                  <a:srgbClr val="FF0000"/>
                </a:solidFill>
              </a:rPr>
              <a:t>.</a:t>
            </a:r>
            <a:endParaRPr lang="ru-RU" sz="2400" dirty="0" smtClean="0">
              <a:solidFill>
                <a:srgbClr val="FF0000"/>
              </a:solidFill>
            </a:endParaRPr>
          </a:p>
          <a:p>
            <a:pPr lvl="0"/>
            <a:r>
              <a:rPr lang="ru-RU" sz="2400" dirty="0" smtClean="0">
                <a:solidFill>
                  <a:srgbClr val="FF0000"/>
                </a:solidFill>
              </a:rPr>
              <a:t>Садовые цветы Ноготки (календула) – разворачивают венчик утром – ясная погода, после полудня – дождь, гроза</a:t>
            </a:r>
            <a:r>
              <a:rPr lang="ru-RU" sz="2400" dirty="0" smtClean="0">
                <a:solidFill>
                  <a:srgbClr val="FF0000"/>
                </a:solidFill>
              </a:rPr>
              <a:t>.</a:t>
            </a:r>
            <a:endParaRPr lang="ru-RU" sz="2400" dirty="0" smtClean="0">
              <a:solidFill>
                <a:srgbClr val="FF0000"/>
              </a:solidFill>
            </a:endParaRPr>
          </a:p>
          <a:p>
            <a:pPr lvl="0"/>
            <a:r>
              <a:rPr lang="ru-RU" sz="2400" dirty="0" smtClean="0">
                <a:solidFill>
                  <a:srgbClr val="FF0000"/>
                </a:solidFill>
              </a:rPr>
              <a:t>Муравьи – закрывают вход в муравейник перед дождём</a:t>
            </a:r>
            <a:r>
              <a:rPr lang="ru-RU" sz="2400" dirty="0" smtClean="0">
                <a:solidFill>
                  <a:srgbClr val="FF0000"/>
                </a:solidFill>
              </a:rPr>
              <a:t>.</a:t>
            </a:r>
            <a:endParaRPr lang="ru-RU" sz="2400" dirty="0" smtClean="0">
              <a:solidFill>
                <a:srgbClr val="FF0000"/>
              </a:solidFill>
            </a:endParaRPr>
          </a:p>
          <a:p>
            <a:pPr lvl="0"/>
            <a:r>
              <a:rPr lang="ru-RU" sz="2400" dirty="0" smtClean="0">
                <a:solidFill>
                  <a:srgbClr val="FF0000"/>
                </a:solidFill>
              </a:rPr>
              <a:t>Кошки – к холодной погоде сворачиваются в клубок, утыкаются мордочкой в лапки или залезают на батарею отопления</a:t>
            </a:r>
            <a:r>
              <a:rPr lang="ru-RU" sz="2400" dirty="0" smtClean="0">
                <a:solidFill>
                  <a:srgbClr val="FF0000"/>
                </a:solidFill>
              </a:rPr>
              <a:t>.</a:t>
            </a:r>
            <a:endParaRPr lang="ru-RU" sz="2400" dirty="0" smtClean="0">
              <a:solidFill>
                <a:srgbClr val="FF0000"/>
              </a:solidFill>
            </a:endParaRPr>
          </a:p>
          <a:p>
            <a:r>
              <a:rPr lang="ru-RU" sz="2400" dirty="0" smtClean="0">
                <a:solidFill>
                  <a:srgbClr val="FF0000"/>
                </a:solidFill>
              </a:rPr>
              <a:t>Пиявка – спокойно лежит на дне – будет хорошая погода, двигается медленно – к холоду, стягивается в комочек – возможно град, быстро плавает – к хорошей погоде, вылезает из воды и присасывается к стенке – дождь.</a:t>
            </a:r>
            <a:endParaRPr lang="ru-RU" sz="2400" dirty="0" smtClean="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9"/>
            <a:ext cx="8643998" cy="3170099"/>
          </a:xfrm>
          <a:prstGeom prst="rect">
            <a:avLst/>
          </a:prstGeom>
        </p:spPr>
        <p:txBody>
          <a:bodyPr wrap="square">
            <a:spAutoFit/>
          </a:bodyPr>
          <a:lstStyle/>
          <a:p>
            <a:r>
              <a:rPr lang="ru-RU" b="1" dirty="0" smtClean="0">
                <a:solidFill>
                  <a:srgbClr val="FF0000"/>
                </a:solidFill>
              </a:rPr>
              <a:t>2.4. В России ложноконская пиявка часто встречается на открытых водоёмах. Вот и своих мы завезли в пруд вместе с водными растениями из пруда Морозовский </a:t>
            </a:r>
            <a:r>
              <a:rPr lang="ru-RU" b="1" dirty="0" err="1" smtClean="0">
                <a:solidFill>
                  <a:srgbClr val="FF0000"/>
                </a:solidFill>
              </a:rPr>
              <a:t>Арзамасского</a:t>
            </a:r>
            <a:r>
              <a:rPr lang="ru-RU" b="1" dirty="0" smtClean="0">
                <a:solidFill>
                  <a:srgbClr val="FF0000"/>
                </a:solidFill>
              </a:rPr>
              <a:t> района.</a:t>
            </a:r>
          </a:p>
          <a:p>
            <a:r>
              <a:rPr lang="ru-RU" b="1" dirty="0" smtClean="0">
                <a:solidFill>
                  <a:srgbClr val="FF0000"/>
                </a:solidFill>
              </a:rPr>
              <a:t>Окраска у пиявок – почти черная, брюшко гораздо светлее спины. Передвигается она присасываясь к предмету, что перед ней задней присоской. Задняя присоска действует гораздо сильней передней. Ложноконская пиявка питается животной пищей, это прожорливый хищник, прокусывает кожу мелких животных и высасывает кровь. Нападают на моллюсков, различных червей, личинок насекомых и даже рыб. В аквариуме в качестве корма я использовал кусочки сырого мяса мотыля </a:t>
            </a:r>
            <a:r>
              <a:rPr lang="ru-RU" b="1" dirty="0" err="1" smtClean="0">
                <a:solidFill>
                  <a:srgbClr val="FF0000"/>
                </a:solidFill>
              </a:rPr>
              <a:t>гамаруса</a:t>
            </a:r>
            <a:r>
              <a:rPr lang="ru-RU" sz="2000" b="1" dirty="0" smtClean="0">
                <a:solidFill>
                  <a:srgbClr val="FF0000"/>
                </a:solidFill>
              </a:rPr>
              <a:t>.</a:t>
            </a:r>
            <a:endParaRPr lang="ru-RU" sz="2000" b="1" dirty="0">
              <a:solidFill>
                <a:srgbClr val="FF0000"/>
              </a:solidFill>
            </a:endParaRPr>
          </a:p>
        </p:txBody>
      </p:sp>
      <p:pic>
        <p:nvPicPr>
          <p:cNvPr id="26626" name="Picture 2"/>
          <p:cNvPicPr>
            <a:picLocks noChangeAspect="1" noChangeArrowheads="1"/>
          </p:cNvPicPr>
          <p:nvPr/>
        </p:nvPicPr>
        <p:blipFill>
          <a:blip r:embed="rId2" cstate="print"/>
          <a:srcRect/>
          <a:stretch>
            <a:fillRect/>
          </a:stretch>
        </p:blipFill>
        <p:spPr bwMode="auto">
          <a:xfrm>
            <a:off x="0" y="3429000"/>
            <a:ext cx="3929058" cy="2946793"/>
          </a:xfrm>
          <a:prstGeom prst="rect">
            <a:avLst/>
          </a:prstGeom>
          <a:noFill/>
          <a:ln w="9525">
            <a:noFill/>
            <a:miter lim="800000"/>
            <a:headEnd/>
            <a:tailEnd/>
          </a:ln>
          <a:effectLst/>
        </p:spPr>
      </p:pic>
      <p:pic>
        <p:nvPicPr>
          <p:cNvPr id="26627" name="Picture 3"/>
          <p:cNvPicPr>
            <a:picLocks noChangeAspect="1" noChangeArrowheads="1"/>
          </p:cNvPicPr>
          <p:nvPr/>
        </p:nvPicPr>
        <p:blipFill>
          <a:blip r:embed="rId3" cstate="print"/>
          <a:srcRect/>
          <a:stretch>
            <a:fillRect/>
          </a:stretch>
        </p:blipFill>
        <p:spPr bwMode="auto">
          <a:xfrm>
            <a:off x="4157685" y="3442374"/>
            <a:ext cx="4986315" cy="3415626"/>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9"/>
            <a:ext cx="8429684" cy="3693319"/>
          </a:xfrm>
          <a:prstGeom prst="rect">
            <a:avLst/>
          </a:prstGeom>
        </p:spPr>
        <p:txBody>
          <a:bodyPr wrap="square">
            <a:spAutoFit/>
          </a:bodyPr>
          <a:lstStyle/>
          <a:p>
            <a:pPr algn="ctr"/>
            <a:r>
              <a:rPr lang="ru-RU" b="1" dirty="0" smtClean="0">
                <a:solidFill>
                  <a:srgbClr val="FF0000"/>
                </a:solidFill>
              </a:rPr>
              <a:t>3. Практическая часть.</a:t>
            </a:r>
          </a:p>
          <a:p>
            <a:r>
              <a:rPr lang="ru-RU" b="1" dirty="0" smtClean="0">
                <a:solidFill>
                  <a:srgbClr val="FF0000"/>
                </a:solidFill>
              </a:rPr>
              <a:t>3.1. Чтобы определить погоду по животным или растениям необходимо быть очень наблюдательным. Как развита эта способность у людей, я узнал когда провёл опрос людей разного возраста. И вот что интересного я узнал, чем старше возраст опрошенного, тем больше он верит «живым» барометрам погоды и больше о них знает.</a:t>
            </a:r>
          </a:p>
          <a:p>
            <a:r>
              <a:rPr lang="ru-RU" b="1" dirty="0" smtClean="0">
                <a:solidFill>
                  <a:srgbClr val="FF0000"/>
                </a:solidFill>
              </a:rPr>
              <a:t>Вопросы моего опроса:</a:t>
            </a:r>
          </a:p>
          <a:p>
            <a:pPr lvl="0"/>
            <a:r>
              <a:rPr lang="ru-RU" b="1" dirty="0" smtClean="0">
                <a:solidFill>
                  <a:srgbClr val="FF0000"/>
                </a:solidFill>
              </a:rPr>
              <a:t>1. Укажите </a:t>
            </a:r>
            <a:r>
              <a:rPr lang="ru-RU" b="1" dirty="0" smtClean="0">
                <a:solidFill>
                  <a:srgbClr val="FF0000"/>
                </a:solidFill>
              </a:rPr>
              <a:t>Ваш возраст.</a:t>
            </a:r>
          </a:p>
          <a:p>
            <a:pPr lvl="0"/>
            <a:r>
              <a:rPr lang="ru-RU" b="1" dirty="0" smtClean="0">
                <a:solidFill>
                  <a:srgbClr val="FF0000"/>
                </a:solidFill>
              </a:rPr>
              <a:t>2. Следите </a:t>
            </a:r>
            <a:r>
              <a:rPr lang="ru-RU" b="1" dirty="0" smtClean="0">
                <a:solidFill>
                  <a:srgbClr val="FF0000"/>
                </a:solidFill>
              </a:rPr>
              <a:t>ли Вы за прогнозом погоды? (да, нет)</a:t>
            </a:r>
          </a:p>
          <a:p>
            <a:pPr lvl="0"/>
            <a:r>
              <a:rPr lang="ru-RU" b="1" dirty="0" smtClean="0">
                <a:solidFill>
                  <a:srgbClr val="FF0000"/>
                </a:solidFill>
              </a:rPr>
              <a:t>3. Где </a:t>
            </a:r>
            <a:r>
              <a:rPr lang="ru-RU" b="1" dirty="0" smtClean="0">
                <a:solidFill>
                  <a:srgbClr val="FF0000"/>
                </a:solidFill>
              </a:rPr>
              <a:t>Вы смотрите или слушаете о прогнозе погоды?</a:t>
            </a:r>
          </a:p>
          <a:p>
            <a:pPr lvl="0"/>
            <a:r>
              <a:rPr lang="ru-RU" b="1" dirty="0" smtClean="0">
                <a:solidFill>
                  <a:srgbClr val="FF0000"/>
                </a:solidFill>
              </a:rPr>
              <a:t>4. Можно </a:t>
            </a:r>
            <a:r>
              <a:rPr lang="ru-RU" b="1" dirty="0" smtClean="0">
                <a:solidFill>
                  <a:srgbClr val="FF0000"/>
                </a:solidFill>
              </a:rPr>
              <a:t>ли предсказать погоду поведению животных или состоянию растений? (да, нет)</a:t>
            </a:r>
            <a:endParaRPr lang="ru-RU" b="1" dirty="0">
              <a:solidFill>
                <a:srgbClr val="FF0000"/>
              </a:solidFill>
            </a:endParaRPr>
          </a:p>
        </p:txBody>
      </p:sp>
      <p:pic>
        <p:nvPicPr>
          <p:cNvPr id="27650" name="Picture 2"/>
          <p:cNvPicPr>
            <a:picLocks noChangeAspect="1" noChangeArrowheads="1"/>
          </p:cNvPicPr>
          <p:nvPr/>
        </p:nvPicPr>
        <p:blipFill>
          <a:blip r:embed="rId2" cstate="print"/>
          <a:srcRect/>
          <a:stretch>
            <a:fillRect/>
          </a:stretch>
        </p:blipFill>
        <p:spPr bwMode="auto">
          <a:xfrm>
            <a:off x="4429124" y="3713177"/>
            <a:ext cx="4714876" cy="3144823"/>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142852"/>
            <a:ext cx="8643998" cy="646331"/>
          </a:xfrm>
          <a:prstGeom prst="rect">
            <a:avLst/>
          </a:prstGeom>
        </p:spPr>
        <p:txBody>
          <a:bodyPr wrap="square">
            <a:spAutoFit/>
          </a:bodyPr>
          <a:lstStyle/>
          <a:p>
            <a:pPr algn="ctr"/>
            <a:r>
              <a:rPr lang="ru-RU" b="1" dirty="0" smtClean="0">
                <a:solidFill>
                  <a:srgbClr val="FF0000"/>
                </a:solidFill>
              </a:rPr>
              <a:t>3.2. Свой наблюдения я проводил в зимние и весенние каникулы. Все наблюдения записал в таблицу.</a:t>
            </a:r>
            <a:endParaRPr lang="ru-RU" b="1" dirty="0">
              <a:solidFill>
                <a:srgbClr val="FF0000"/>
              </a:solidFill>
            </a:endParaRPr>
          </a:p>
        </p:txBody>
      </p:sp>
      <p:graphicFrame>
        <p:nvGraphicFramePr>
          <p:cNvPr id="4" name="Таблица 3"/>
          <p:cNvGraphicFramePr>
            <a:graphicFrameLocks noGrp="1"/>
          </p:cNvGraphicFramePr>
          <p:nvPr/>
        </p:nvGraphicFramePr>
        <p:xfrm>
          <a:off x="357159" y="928672"/>
          <a:ext cx="8286806" cy="5740530"/>
        </p:xfrm>
        <a:graphic>
          <a:graphicData uri="http://schemas.openxmlformats.org/drawingml/2006/table">
            <a:tbl>
              <a:tblPr/>
              <a:tblGrid>
                <a:gridCol w="1657188"/>
                <a:gridCol w="1657188"/>
                <a:gridCol w="1657188"/>
                <a:gridCol w="1657188"/>
                <a:gridCol w="1658054"/>
              </a:tblGrid>
              <a:tr h="1088055">
                <a:tc>
                  <a:txBody>
                    <a:bodyPr/>
                    <a:lstStyle/>
                    <a:p>
                      <a:pPr algn="just">
                        <a:lnSpc>
                          <a:spcPct val="115000"/>
                        </a:lnSpc>
                        <a:spcAft>
                          <a:spcPts val="0"/>
                        </a:spcAft>
                      </a:pPr>
                      <a:r>
                        <a:rPr lang="ru-RU" sz="2400">
                          <a:solidFill>
                            <a:srgbClr val="FF0000"/>
                          </a:solidFill>
                          <a:latin typeface="Calibri"/>
                          <a:ea typeface="Calibri"/>
                          <a:cs typeface="Times New Roman"/>
                        </a:rPr>
                        <a:t>Число, месяц, год</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400">
                          <a:solidFill>
                            <a:srgbClr val="FF0000"/>
                          </a:solidFill>
                          <a:latin typeface="Calibri"/>
                          <a:ea typeface="Calibri"/>
                          <a:cs typeface="Times New Roman"/>
                        </a:rPr>
                        <a:t>Т,</a:t>
                      </a:r>
                    </a:p>
                    <a:p>
                      <a:pPr algn="just">
                        <a:lnSpc>
                          <a:spcPct val="115000"/>
                        </a:lnSpc>
                        <a:spcAft>
                          <a:spcPts val="0"/>
                        </a:spcAft>
                      </a:pPr>
                      <a:r>
                        <a:rPr lang="ru-RU" sz="2400">
                          <a:solidFill>
                            <a:srgbClr val="FF0000"/>
                          </a:solidFill>
                          <a:latin typeface="Calibri"/>
                          <a:ea typeface="Calibri"/>
                          <a:cs typeface="Times New Roman"/>
                        </a:rPr>
                        <a:t>ночь/день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400">
                          <a:solidFill>
                            <a:srgbClr val="FF0000"/>
                          </a:solidFill>
                          <a:latin typeface="Calibri"/>
                          <a:ea typeface="Calibri"/>
                          <a:cs typeface="Times New Roman"/>
                        </a:rPr>
                        <a:t>Давление барометра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400">
                          <a:solidFill>
                            <a:srgbClr val="FF0000"/>
                          </a:solidFill>
                          <a:latin typeface="Calibri"/>
                          <a:ea typeface="Calibri"/>
                          <a:cs typeface="Times New Roman"/>
                        </a:rPr>
                        <a:t>Погода за окном</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400">
                          <a:solidFill>
                            <a:srgbClr val="FF0000"/>
                          </a:solidFill>
                          <a:latin typeface="Calibri"/>
                          <a:ea typeface="Calibri"/>
                          <a:cs typeface="Times New Roman"/>
                        </a:rPr>
                        <a:t>Поведение пиявок в аквариуме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5370">
                <a:tc>
                  <a:txBody>
                    <a:bodyPr/>
                    <a:lstStyle/>
                    <a:p>
                      <a:pPr algn="just">
                        <a:lnSpc>
                          <a:spcPct val="115000"/>
                        </a:lnSpc>
                        <a:spcAft>
                          <a:spcPts val="0"/>
                        </a:spcAft>
                      </a:pPr>
                      <a:r>
                        <a:rPr lang="ru-RU" sz="2400">
                          <a:solidFill>
                            <a:srgbClr val="FF0000"/>
                          </a:solidFill>
                          <a:latin typeface="Calibri"/>
                          <a:ea typeface="Calibri"/>
                          <a:cs typeface="Times New Roman"/>
                        </a:rPr>
                        <a:t>02.01.2022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400">
                          <a:solidFill>
                            <a:srgbClr val="FF0000"/>
                          </a:solidFill>
                          <a:latin typeface="Calibri"/>
                          <a:ea typeface="Calibri"/>
                          <a:cs typeface="Times New Roman"/>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400">
                          <a:solidFill>
                            <a:srgbClr val="FF0000"/>
                          </a:solidFill>
                          <a:latin typeface="Calibri"/>
                          <a:ea typeface="Calibri"/>
                          <a:cs typeface="Times New Roman"/>
                        </a:rPr>
                        <a:t>743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400">
                          <a:solidFill>
                            <a:srgbClr val="FF0000"/>
                          </a:solidFill>
                          <a:latin typeface="Calibri"/>
                          <a:ea typeface="Calibri"/>
                          <a:cs typeface="Times New Roman"/>
                        </a:rPr>
                        <a:t>облачно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400">
                          <a:solidFill>
                            <a:srgbClr val="FF0000"/>
                          </a:solidFill>
                          <a:latin typeface="Calibri"/>
                          <a:ea typeface="Calibri"/>
                          <a:cs typeface="Times New Roman"/>
                        </a:rPr>
                        <a:t>медленно двигается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5370">
                <a:tc>
                  <a:txBody>
                    <a:bodyPr/>
                    <a:lstStyle/>
                    <a:p>
                      <a:pPr algn="just">
                        <a:lnSpc>
                          <a:spcPct val="115000"/>
                        </a:lnSpc>
                        <a:spcAft>
                          <a:spcPts val="0"/>
                        </a:spcAft>
                      </a:pPr>
                      <a:r>
                        <a:rPr lang="ru-RU" sz="2400">
                          <a:solidFill>
                            <a:srgbClr val="FF0000"/>
                          </a:solidFill>
                          <a:latin typeface="Calibri"/>
                          <a:ea typeface="Calibri"/>
                          <a:cs typeface="Times New Roman"/>
                        </a:rPr>
                        <a:t>03.01.2022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400">
                          <a:solidFill>
                            <a:srgbClr val="FF0000"/>
                          </a:solidFill>
                          <a:latin typeface="Calibri"/>
                          <a:ea typeface="Calibri"/>
                          <a:cs typeface="Times New Roman"/>
                        </a:rPr>
                        <a:t>-12/-11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400">
                          <a:solidFill>
                            <a:srgbClr val="FF0000"/>
                          </a:solidFill>
                          <a:latin typeface="Calibri"/>
                          <a:ea typeface="Calibri"/>
                          <a:cs typeface="Times New Roman"/>
                        </a:rPr>
                        <a:t>740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400">
                          <a:solidFill>
                            <a:srgbClr val="FF0000"/>
                          </a:solidFill>
                          <a:latin typeface="Calibri"/>
                          <a:ea typeface="Calibri"/>
                          <a:cs typeface="Times New Roman"/>
                        </a:rPr>
                        <a:t>облачно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400">
                          <a:solidFill>
                            <a:srgbClr val="FF0000"/>
                          </a:solidFill>
                          <a:latin typeface="Calibri"/>
                          <a:ea typeface="Calibri"/>
                          <a:cs typeface="Times New Roman"/>
                        </a:rPr>
                        <a:t>медленно двигается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5370">
                <a:tc>
                  <a:txBody>
                    <a:bodyPr/>
                    <a:lstStyle/>
                    <a:p>
                      <a:pPr algn="just">
                        <a:lnSpc>
                          <a:spcPct val="115000"/>
                        </a:lnSpc>
                        <a:spcAft>
                          <a:spcPts val="0"/>
                        </a:spcAft>
                      </a:pPr>
                      <a:r>
                        <a:rPr lang="ru-RU" sz="2400">
                          <a:solidFill>
                            <a:srgbClr val="FF0000"/>
                          </a:solidFill>
                          <a:latin typeface="Calibri"/>
                          <a:ea typeface="Calibri"/>
                          <a:cs typeface="Times New Roman"/>
                        </a:rPr>
                        <a:t>04.01.2022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400">
                          <a:solidFill>
                            <a:srgbClr val="FF0000"/>
                          </a:solidFill>
                          <a:latin typeface="Calibri"/>
                          <a:ea typeface="Calibri"/>
                          <a:cs typeface="Times New Roman"/>
                        </a:rPr>
                        <a:t>-18/-15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400">
                          <a:solidFill>
                            <a:srgbClr val="FF0000"/>
                          </a:solidFill>
                          <a:latin typeface="Calibri"/>
                          <a:ea typeface="Calibri"/>
                          <a:cs typeface="Times New Roman"/>
                        </a:rPr>
                        <a:t>743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400">
                          <a:solidFill>
                            <a:srgbClr val="FF0000"/>
                          </a:solidFill>
                          <a:latin typeface="Calibri"/>
                          <a:ea typeface="Calibri"/>
                          <a:cs typeface="Times New Roman"/>
                        </a:rPr>
                        <a:t>солнечно, облачно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400">
                          <a:solidFill>
                            <a:srgbClr val="FF0000"/>
                          </a:solidFill>
                          <a:latin typeface="Calibri"/>
                          <a:ea typeface="Calibri"/>
                          <a:cs typeface="Times New Roman"/>
                        </a:rPr>
                        <a:t>быстро плавает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5370">
                <a:tc>
                  <a:txBody>
                    <a:bodyPr/>
                    <a:lstStyle/>
                    <a:p>
                      <a:pPr algn="just">
                        <a:lnSpc>
                          <a:spcPct val="115000"/>
                        </a:lnSpc>
                        <a:spcAft>
                          <a:spcPts val="0"/>
                        </a:spcAft>
                      </a:pPr>
                      <a:r>
                        <a:rPr lang="ru-RU" sz="2400">
                          <a:solidFill>
                            <a:srgbClr val="FF0000"/>
                          </a:solidFill>
                          <a:latin typeface="Calibri"/>
                          <a:ea typeface="Calibri"/>
                          <a:cs typeface="Times New Roman"/>
                        </a:rPr>
                        <a:t>05.01.2022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400">
                          <a:solidFill>
                            <a:srgbClr val="FF0000"/>
                          </a:solidFill>
                          <a:latin typeface="Calibri"/>
                          <a:ea typeface="Calibri"/>
                          <a:cs typeface="Times New Roman"/>
                        </a:rPr>
                        <a:t>-17/-9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400">
                          <a:solidFill>
                            <a:srgbClr val="FF0000"/>
                          </a:solidFill>
                          <a:latin typeface="Calibri"/>
                          <a:ea typeface="Calibri"/>
                          <a:cs typeface="Times New Roman"/>
                        </a:rPr>
                        <a:t>741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400">
                          <a:solidFill>
                            <a:srgbClr val="FF0000"/>
                          </a:solidFill>
                          <a:latin typeface="Calibri"/>
                          <a:ea typeface="Calibri"/>
                          <a:cs typeface="Times New Roman"/>
                        </a:rPr>
                        <a:t>облачно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400">
                          <a:solidFill>
                            <a:srgbClr val="FF0000"/>
                          </a:solidFill>
                          <a:latin typeface="Calibri"/>
                          <a:ea typeface="Calibri"/>
                          <a:cs typeface="Times New Roman"/>
                        </a:rPr>
                        <a:t>медленно двигается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5370">
                <a:tc>
                  <a:txBody>
                    <a:bodyPr/>
                    <a:lstStyle/>
                    <a:p>
                      <a:pPr algn="just">
                        <a:lnSpc>
                          <a:spcPct val="115000"/>
                        </a:lnSpc>
                        <a:spcAft>
                          <a:spcPts val="0"/>
                        </a:spcAft>
                      </a:pPr>
                      <a:r>
                        <a:rPr lang="ru-RU" sz="2400">
                          <a:solidFill>
                            <a:srgbClr val="FF0000"/>
                          </a:solidFill>
                          <a:latin typeface="Calibri"/>
                          <a:ea typeface="Calibri"/>
                          <a:cs typeface="Times New Roman"/>
                        </a:rPr>
                        <a:t>06.01.2022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400">
                          <a:solidFill>
                            <a:srgbClr val="FF0000"/>
                          </a:solidFill>
                          <a:latin typeface="Calibri"/>
                          <a:ea typeface="Calibri"/>
                          <a:cs typeface="Times New Roman"/>
                        </a:rPr>
                        <a:t>-4/+2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400">
                          <a:solidFill>
                            <a:srgbClr val="FF0000"/>
                          </a:solidFill>
                          <a:latin typeface="Calibri"/>
                          <a:ea typeface="Calibri"/>
                          <a:cs typeface="Times New Roman"/>
                        </a:rPr>
                        <a:t>735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400">
                          <a:solidFill>
                            <a:srgbClr val="FF0000"/>
                          </a:solidFill>
                          <a:latin typeface="Calibri"/>
                          <a:ea typeface="Calibri"/>
                          <a:cs typeface="Times New Roman"/>
                        </a:rPr>
                        <a:t>снег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400" dirty="0">
                          <a:solidFill>
                            <a:srgbClr val="FF0000"/>
                          </a:solidFill>
                          <a:latin typeface="Calibri"/>
                          <a:ea typeface="Calibri"/>
                          <a:cs typeface="Times New Roman"/>
                        </a:rPr>
                        <a:t>присасывается к стеклу</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 y="1"/>
          <a:ext cx="9144001" cy="3429000"/>
        </p:xfrm>
        <a:graphic>
          <a:graphicData uri="http://schemas.openxmlformats.org/drawingml/2006/table">
            <a:tbl>
              <a:tblPr/>
              <a:tblGrid>
                <a:gridCol w="1828609"/>
                <a:gridCol w="1828609"/>
                <a:gridCol w="1828609"/>
                <a:gridCol w="1828609"/>
                <a:gridCol w="1829565"/>
              </a:tblGrid>
              <a:tr h="685800">
                <a:tc>
                  <a:txBody>
                    <a:bodyPr/>
                    <a:lstStyle/>
                    <a:p>
                      <a:pPr algn="just">
                        <a:lnSpc>
                          <a:spcPct val="115000"/>
                        </a:lnSpc>
                        <a:spcAft>
                          <a:spcPts val="0"/>
                        </a:spcAft>
                      </a:pPr>
                      <a:r>
                        <a:rPr lang="ru-RU" sz="2000" dirty="0">
                          <a:solidFill>
                            <a:srgbClr val="FF0000"/>
                          </a:solidFill>
                          <a:latin typeface="Calibri"/>
                          <a:ea typeface="Calibri"/>
                          <a:cs typeface="Times New Roman"/>
                        </a:rPr>
                        <a:t>07.01.2022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a:solidFill>
                            <a:srgbClr val="FF0000"/>
                          </a:solidFill>
                          <a:latin typeface="Calibri"/>
                          <a:ea typeface="Calibri"/>
                          <a:cs typeface="Times New Roman"/>
                        </a:rPr>
                        <a:t>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a:solidFill>
                            <a:srgbClr val="FF0000"/>
                          </a:solidFill>
                          <a:latin typeface="Calibri"/>
                          <a:ea typeface="Calibri"/>
                          <a:cs typeface="Times New Roman"/>
                        </a:rPr>
                        <a:t>740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a:solidFill>
                            <a:srgbClr val="FF0000"/>
                          </a:solidFill>
                          <a:latin typeface="Calibri"/>
                          <a:ea typeface="Calibri"/>
                          <a:cs typeface="Times New Roman"/>
                        </a:rPr>
                        <a:t>снег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a:solidFill>
                            <a:srgbClr val="FF0000"/>
                          </a:solidFill>
                          <a:latin typeface="Calibri"/>
                          <a:ea typeface="Calibri"/>
                          <a:cs typeface="Times New Roman"/>
                        </a:rPr>
                        <a:t>присасывается к стеклу</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900">
                <a:tc>
                  <a:txBody>
                    <a:bodyPr/>
                    <a:lstStyle/>
                    <a:p>
                      <a:pPr algn="just">
                        <a:lnSpc>
                          <a:spcPct val="115000"/>
                        </a:lnSpc>
                        <a:spcAft>
                          <a:spcPts val="0"/>
                        </a:spcAft>
                      </a:pPr>
                      <a:r>
                        <a:rPr lang="ru-RU" sz="2000">
                          <a:solidFill>
                            <a:srgbClr val="FF0000"/>
                          </a:solidFill>
                          <a:latin typeface="Calibri"/>
                          <a:ea typeface="Calibri"/>
                          <a:cs typeface="Times New Roman"/>
                        </a:rPr>
                        <a:t>08.01.2022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a:solidFill>
                            <a:srgbClr val="FF0000"/>
                          </a:solidFill>
                          <a:latin typeface="Calibri"/>
                          <a:ea typeface="Calibri"/>
                          <a:cs typeface="Times New Roman"/>
                        </a:rPr>
                        <a:t>-7/-12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a:solidFill>
                            <a:srgbClr val="FF0000"/>
                          </a:solidFill>
                          <a:latin typeface="Calibri"/>
                          <a:ea typeface="Calibri"/>
                          <a:cs typeface="Times New Roman"/>
                        </a:rPr>
                        <a:t>756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a:solidFill>
                            <a:srgbClr val="FF0000"/>
                          </a:solidFill>
                          <a:latin typeface="Calibri"/>
                          <a:ea typeface="Calibri"/>
                          <a:cs typeface="Times New Roman"/>
                        </a:rPr>
                        <a:t>солнечно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a:solidFill>
                            <a:srgbClr val="FF0000"/>
                          </a:solidFill>
                          <a:latin typeface="Calibri"/>
                          <a:ea typeface="Calibri"/>
                          <a:cs typeface="Times New Roman"/>
                        </a:rPr>
                        <a:t>быстро плавает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0">
                <a:tc>
                  <a:txBody>
                    <a:bodyPr/>
                    <a:lstStyle/>
                    <a:p>
                      <a:pPr algn="just">
                        <a:lnSpc>
                          <a:spcPct val="115000"/>
                        </a:lnSpc>
                        <a:spcAft>
                          <a:spcPts val="0"/>
                        </a:spcAft>
                      </a:pPr>
                      <a:r>
                        <a:rPr lang="ru-RU" sz="2000">
                          <a:solidFill>
                            <a:srgbClr val="FF0000"/>
                          </a:solidFill>
                          <a:latin typeface="Calibri"/>
                          <a:ea typeface="Calibri"/>
                          <a:cs typeface="Times New Roman"/>
                        </a:rPr>
                        <a:t>09.01.2022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a:solidFill>
                            <a:srgbClr val="FF0000"/>
                          </a:solidFill>
                          <a:latin typeface="Calibri"/>
                          <a:ea typeface="Calibri"/>
                          <a:cs typeface="Times New Roman"/>
                        </a:rPr>
                        <a:t>-11/-4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a:solidFill>
                            <a:srgbClr val="FF0000"/>
                          </a:solidFill>
                          <a:latin typeface="Calibri"/>
                          <a:ea typeface="Calibri"/>
                          <a:cs typeface="Times New Roman"/>
                        </a:rPr>
                        <a:t>751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a:solidFill>
                            <a:srgbClr val="FF0000"/>
                          </a:solidFill>
                          <a:latin typeface="Calibri"/>
                          <a:ea typeface="Calibri"/>
                          <a:cs typeface="Times New Roman"/>
                        </a:rPr>
                        <a:t>снег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dirty="0">
                          <a:solidFill>
                            <a:srgbClr val="FF0000"/>
                          </a:solidFill>
                          <a:latin typeface="Calibri"/>
                          <a:ea typeface="Calibri"/>
                          <a:cs typeface="Times New Roman"/>
                        </a:rPr>
                        <a:t>медленно двигается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0">
                <a:tc>
                  <a:txBody>
                    <a:bodyPr/>
                    <a:lstStyle/>
                    <a:p>
                      <a:pPr algn="just">
                        <a:lnSpc>
                          <a:spcPct val="115000"/>
                        </a:lnSpc>
                        <a:spcAft>
                          <a:spcPts val="0"/>
                        </a:spcAft>
                      </a:pPr>
                      <a:r>
                        <a:rPr lang="ru-RU" sz="2000">
                          <a:solidFill>
                            <a:srgbClr val="FF0000"/>
                          </a:solidFill>
                          <a:latin typeface="Calibri"/>
                          <a:ea typeface="Calibri"/>
                          <a:cs typeface="Times New Roman"/>
                        </a:rPr>
                        <a:t>10.01.2022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a:solidFill>
                            <a:srgbClr val="FF0000"/>
                          </a:solidFill>
                          <a:latin typeface="Calibri"/>
                          <a:ea typeface="Calibri"/>
                          <a:cs typeface="Times New Roman"/>
                        </a:rPr>
                        <a:t>-6/-4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a:solidFill>
                            <a:srgbClr val="FF0000"/>
                          </a:solidFill>
                          <a:latin typeface="Calibri"/>
                          <a:ea typeface="Calibri"/>
                          <a:cs typeface="Times New Roman"/>
                        </a:rPr>
                        <a:t>751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a:solidFill>
                            <a:srgbClr val="FF0000"/>
                          </a:solidFill>
                          <a:latin typeface="Calibri"/>
                          <a:ea typeface="Calibri"/>
                          <a:cs typeface="Times New Roman"/>
                        </a:rPr>
                        <a:t>снег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a:solidFill>
                            <a:srgbClr val="FF0000"/>
                          </a:solidFill>
                          <a:latin typeface="Calibri"/>
                          <a:ea typeface="Calibri"/>
                          <a:cs typeface="Times New Roman"/>
                        </a:rPr>
                        <a:t>присасывается к стеклу</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900">
                <a:tc>
                  <a:txBody>
                    <a:bodyPr/>
                    <a:lstStyle/>
                    <a:p>
                      <a:pPr algn="just">
                        <a:lnSpc>
                          <a:spcPct val="115000"/>
                        </a:lnSpc>
                        <a:spcAft>
                          <a:spcPts val="0"/>
                        </a:spcAft>
                      </a:pPr>
                      <a:r>
                        <a:rPr lang="ru-RU" sz="2000" dirty="0">
                          <a:solidFill>
                            <a:srgbClr val="FF0000"/>
                          </a:solidFill>
                          <a:latin typeface="Calibri"/>
                          <a:ea typeface="Calibri"/>
                          <a:cs typeface="Times New Roman"/>
                        </a:rPr>
                        <a:t>21.03.2022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a:solidFill>
                            <a:srgbClr val="FF0000"/>
                          </a:solidFill>
                          <a:latin typeface="Calibri"/>
                          <a:ea typeface="Calibri"/>
                          <a:cs typeface="Times New Roman"/>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a:solidFill>
                            <a:srgbClr val="FF0000"/>
                          </a:solidFill>
                          <a:latin typeface="Calibri"/>
                          <a:ea typeface="Calibri"/>
                          <a:cs typeface="Times New Roman"/>
                        </a:rPr>
                        <a:t>761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dirty="0">
                          <a:solidFill>
                            <a:srgbClr val="FF0000"/>
                          </a:solidFill>
                          <a:latin typeface="Calibri"/>
                          <a:ea typeface="Calibri"/>
                          <a:cs typeface="Times New Roman"/>
                        </a:rPr>
                        <a:t>ясно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a:solidFill>
                            <a:srgbClr val="FF0000"/>
                          </a:solidFill>
                          <a:latin typeface="Calibri"/>
                          <a:ea typeface="Calibri"/>
                          <a:cs typeface="Times New Roman"/>
                        </a:rPr>
                        <a:t>быстро плавает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900">
                <a:tc>
                  <a:txBody>
                    <a:bodyPr/>
                    <a:lstStyle/>
                    <a:p>
                      <a:pPr algn="just">
                        <a:lnSpc>
                          <a:spcPct val="115000"/>
                        </a:lnSpc>
                        <a:spcAft>
                          <a:spcPts val="0"/>
                        </a:spcAft>
                      </a:pPr>
                      <a:r>
                        <a:rPr lang="ru-RU" sz="2000">
                          <a:solidFill>
                            <a:srgbClr val="FF0000"/>
                          </a:solidFill>
                          <a:latin typeface="Calibri"/>
                          <a:ea typeface="Calibri"/>
                          <a:cs typeface="Times New Roman"/>
                        </a:rPr>
                        <a:t>22.03.2022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a:solidFill>
                            <a:srgbClr val="FF0000"/>
                          </a:solidFill>
                          <a:latin typeface="Calibri"/>
                          <a:ea typeface="Calibri"/>
                          <a:cs typeface="Times New Roman"/>
                        </a:rPr>
                        <a:t>-8/+8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a:solidFill>
                            <a:srgbClr val="FF0000"/>
                          </a:solidFill>
                          <a:latin typeface="Calibri"/>
                          <a:ea typeface="Calibri"/>
                          <a:cs typeface="Times New Roman"/>
                        </a:rPr>
                        <a:t>759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a:solidFill>
                            <a:srgbClr val="FF0000"/>
                          </a:solidFill>
                          <a:latin typeface="Calibri"/>
                          <a:ea typeface="Calibri"/>
                          <a:cs typeface="Times New Roman"/>
                        </a:rPr>
                        <a:t>ясно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a:solidFill>
                            <a:srgbClr val="FF0000"/>
                          </a:solidFill>
                          <a:latin typeface="Calibri"/>
                          <a:ea typeface="Calibri"/>
                          <a:cs typeface="Times New Roman"/>
                        </a:rPr>
                        <a:t>быстро плавает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900">
                <a:tc>
                  <a:txBody>
                    <a:bodyPr/>
                    <a:lstStyle/>
                    <a:p>
                      <a:pPr algn="just">
                        <a:lnSpc>
                          <a:spcPct val="115000"/>
                        </a:lnSpc>
                        <a:spcAft>
                          <a:spcPts val="0"/>
                        </a:spcAft>
                      </a:pPr>
                      <a:r>
                        <a:rPr lang="ru-RU" sz="2000">
                          <a:solidFill>
                            <a:srgbClr val="FF0000"/>
                          </a:solidFill>
                          <a:latin typeface="Calibri"/>
                          <a:ea typeface="Calibri"/>
                          <a:cs typeface="Times New Roman"/>
                        </a:rPr>
                        <a:t>23.03.2022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a:solidFill>
                            <a:srgbClr val="FF0000"/>
                          </a:solidFill>
                          <a:latin typeface="Calibri"/>
                          <a:ea typeface="Calibri"/>
                          <a:cs typeface="Times New Roman"/>
                        </a:rPr>
                        <a:t>-5/+8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a:solidFill>
                            <a:srgbClr val="FF0000"/>
                          </a:solidFill>
                          <a:latin typeface="Calibri"/>
                          <a:ea typeface="Calibri"/>
                          <a:cs typeface="Times New Roman"/>
                        </a:rPr>
                        <a:t>758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a:solidFill>
                            <a:srgbClr val="FF0000"/>
                          </a:solidFill>
                          <a:latin typeface="Calibri"/>
                          <a:ea typeface="Calibri"/>
                          <a:cs typeface="Times New Roman"/>
                        </a:rPr>
                        <a:t>ясно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dirty="0">
                          <a:solidFill>
                            <a:srgbClr val="FF0000"/>
                          </a:solidFill>
                          <a:latin typeface="Calibri"/>
                          <a:ea typeface="Calibri"/>
                          <a:cs typeface="Times New Roman"/>
                        </a:rPr>
                        <a:t>быстро плавает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Таблица 2"/>
          <p:cNvGraphicFramePr>
            <a:graphicFrameLocks noGrp="1"/>
          </p:cNvGraphicFramePr>
          <p:nvPr/>
        </p:nvGraphicFramePr>
        <p:xfrm>
          <a:off x="-1" y="3429000"/>
          <a:ext cx="9144001" cy="3619608"/>
        </p:xfrm>
        <a:graphic>
          <a:graphicData uri="http://schemas.openxmlformats.org/drawingml/2006/table">
            <a:tbl>
              <a:tblPr/>
              <a:tblGrid>
                <a:gridCol w="1828609"/>
                <a:gridCol w="1828609"/>
                <a:gridCol w="1828609"/>
                <a:gridCol w="1828609"/>
                <a:gridCol w="1829565"/>
              </a:tblGrid>
              <a:tr h="489857">
                <a:tc>
                  <a:txBody>
                    <a:bodyPr/>
                    <a:lstStyle/>
                    <a:p>
                      <a:pPr algn="just">
                        <a:lnSpc>
                          <a:spcPct val="115000"/>
                        </a:lnSpc>
                        <a:spcAft>
                          <a:spcPts val="0"/>
                        </a:spcAft>
                      </a:pPr>
                      <a:r>
                        <a:rPr lang="ru-RU" sz="2000" b="1" dirty="0">
                          <a:solidFill>
                            <a:srgbClr val="FF0000"/>
                          </a:solidFill>
                          <a:latin typeface="Calibri"/>
                          <a:ea typeface="Calibri"/>
                          <a:cs typeface="Times New Roman"/>
                        </a:rPr>
                        <a:t>24.03.2022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b="1">
                          <a:solidFill>
                            <a:srgbClr val="FF0000"/>
                          </a:solidFill>
                          <a:latin typeface="Calibri"/>
                          <a:ea typeface="Calibri"/>
                          <a:cs typeface="Times New Roman"/>
                        </a:rPr>
                        <a:t>-7/+8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b="1">
                          <a:solidFill>
                            <a:srgbClr val="FF0000"/>
                          </a:solidFill>
                          <a:latin typeface="Calibri"/>
                          <a:ea typeface="Calibri"/>
                          <a:cs typeface="Times New Roman"/>
                        </a:rPr>
                        <a:t>754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b="1">
                          <a:solidFill>
                            <a:srgbClr val="FF0000"/>
                          </a:solidFill>
                          <a:latin typeface="Calibri"/>
                          <a:ea typeface="Calibri"/>
                          <a:cs typeface="Times New Roman"/>
                        </a:rPr>
                        <a:t>ясно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b="1">
                          <a:solidFill>
                            <a:srgbClr val="FF0000"/>
                          </a:solidFill>
                          <a:latin typeface="Calibri"/>
                          <a:ea typeface="Calibri"/>
                          <a:cs typeface="Times New Roman"/>
                        </a:rPr>
                        <a:t>быстро плавает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9714">
                <a:tc>
                  <a:txBody>
                    <a:bodyPr/>
                    <a:lstStyle/>
                    <a:p>
                      <a:pPr algn="just">
                        <a:lnSpc>
                          <a:spcPct val="115000"/>
                        </a:lnSpc>
                        <a:spcAft>
                          <a:spcPts val="0"/>
                        </a:spcAft>
                      </a:pPr>
                      <a:r>
                        <a:rPr lang="ru-RU" sz="2000" b="1" dirty="0">
                          <a:solidFill>
                            <a:srgbClr val="FF0000"/>
                          </a:solidFill>
                          <a:latin typeface="Calibri"/>
                          <a:ea typeface="Calibri"/>
                          <a:cs typeface="Times New Roman"/>
                        </a:rPr>
                        <a:t>25.03.2022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b="1" dirty="0">
                          <a:solidFill>
                            <a:srgbClr val="FF0000"/>
                          </a:solidFill>
                          <a:latin typeface="Calibri"/>
                          <a:ea typeface="Calibri"/>
                          <a:cs typeface="Times New Roman"/>
                        </a:rPr>
                        <a:t>-5/+5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b="1">
                          <a:solidFill>
                            <a:srgbClr val="FF0000"/>
                          </a:solidFill>
                          <a:latin typeface="Calibri"/>
                          <a:ea typeface="Calibri"/>
                          <a:cs typeface="Times New Roman"/>
                        </a:rPr>
                        <a:t>751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b="1">
                          <a:solidFill>
                            <a:srgbClr val="FF0000"/>
                          </a:solidFill>
                          <a:latin typeface="Calibri"/>
                          <a:ea typeface="Calibri"/>
                          <a:cs typeface="Times New Roman"/>
                        </a:rPr>
                        <a:t>облачно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b="1">
                          <a:solidFill>
                            <a:srgbClr val="FF0000"/>
                          </a:solidFill>
                          <a:latin typeface="Calibri"/>
                          <a:ea typeface="Calibri"/>
                          <a:cs typeface="Times New Roman"/>
                        </a:rPr>
                        <a:t>медленно двигается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9714">
                <a:tc>
                  <a:txBody>
                    <a:bodyPr/>
                    <a:lstStyle/>
                    <a:p>
                      <a:pPr algn="just">
                        <a:lnSpc>
                          <a:spcPct val="115000"/>
                        </a:lnSpc>
                        <a:spcAft>
                          <a:spcPts val="0"/>
                        </a:spcAft>
                      </a:pPr>
                      <a:r>
                        <a:rPr lang="ru-RU" sz="2000" b="1">
                          <a:solidFill>
                            <a:srgbClr val="FF0000"/>
                          </a:solidFill>
                          <a:latin typeface="Calibri"/>
                          <a:ea typeface="Calibri"/>
                          <a:cs typeface="Times New Roman"/>
                        </a:rPr>
                        <a:t>26.03.2022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b="1" dirty="0">
                          <a:solidFill>
                            <a:srgbClr val="FF0000"/>
                          </a:solidFill>
                          <a:latin typeface="Calibri"/>
                          <a:ea typeface="Calibri"/>
                          <a:cs typeface="Times New Roman"/>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b="1" dirty="0">
                          <a:solidFill>
                            <a:srgbClr val="FF0000"/>
                          </a:solidFill>
                          <a:latin typeface="Calibri"/>
                          <a:ea typeface="Calibri"/>
                          <a:cs typeface="Times New Roman"/>
                        </a:rPr>
                        <a:t>737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b="1" dirty="0">
                          <a:solidFill>
                            <a:srgbClr val="FF0000"/>
                          </a:solidFill>
                          <a:latin typeface="Calibri"/>
                          <a:ea typeface="Calibri"/>
                          <a:cs typeface="Times New Roman"/>
                        </a:rPr>
                        <a:t>облачно, дождь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b="1">
                          <a:solidFill>
                            <a:srgbClr val="FF0000"/>
                          </a:solidFill>
                          <a:latin typeface="Calibri"/>
                          <a:ea typeface="Calibri"/>
                          <a:cs typeface="Times New Roman"/>
                        </a:rPr>
                        <a:t>медленно двигается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9714">
                <a:tc>
                  <a:txBody>
                    <a:bodyPr/>
                    <a:lstStyle/>
                    <a:p>
                      <a:pPr algn="just">
                        <a:lnSpc>
                          <a:spcPct val="115000"/>
                        </a:lnSpc>
                        <a:spcAft>
                          <a:spcPts val="0"/>
                        </a:spcAft>
                      </a:pPr>
                      <a:r>
                        <a:rPr lang="ru-RU" sz="2000" b="1">
                          <a:solidFill>
                            <a:srgbClr val="FF0000"/>
                          </a:solidFill>
                          <a:latin typeface="Calibri"/>
                          <a:ea typeface="Calibri"/>
                          <a:cs typeface="Times New Roman"/>
                        </a:rPr>
                        <a:t>27.03.2022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b="1">
                          <a:solidFill>
                            <a:srgbClr val="FF0000"/>
                          </a:solidFill>
                          <a:latin typeface="Calibri"/>
                          <a:ea typeface="Calibri"/>
                          <a:cs typeface="Times New Roman"/>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b="1">
                          <a:solidFill>
                            <a:srgbClr val="FF0000"/>
                          </a:solidFill>
                          <a:latin typeface="Calibri"/>
                          <a:ea typeface="Calibri"/>
                          <a:cs typeface="Times New Roman"/>
                        </a:rPr>
                        <a:t>732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b="1" dirty="0">
                          <a:solidFill>
                            <a:srgbClr val="FF0000"/>
                          </a:solidFill>
                          <a:latin typeface="Calibri"/>
                          <a:ea typeface="Calibri"/>
                          <a:cs typeface="Times New Roman"/>
                        </a:rPr>
                        <a:t>облачно, снег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b="1" dirty="0">
                          <a:solidFill>
                            <a:srgbClr val="FF0000"/>
                          </a:solidFill>
                          <a:latin typeface="Calibri"/>
                          <a:ea typeface="Calibri"/>
                          <a:cs typeface="Times New Roman"/>
                        </a:rPr>
                        <a:t>присасывается к стеклу</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142852"/>
            <a:ext cx="8786874" cy="2246769"/>
          </a:xfrm>
          <a:prstGeom prst="rect">
            <a:avLst/>
          </a:prstGeom>
        </p:spPr>
        <p:txBody>
          <a:bodyPr wrap="square">
            <a:spAutoFit/>
          </a:bodyPr>
          <a:lstStyle/>
          <a:p>
            <a:r>
              <a:rPr lang="ru-RU" sz="2000" b="1" dirty="0" smtClean="0">
                <a:solidFill>
                  <a:srgbClr val="FF0000"/>
                </a:solidFill>
              </a:rPr>
              <a:t>Вывод: Пиявки, очень чувствительны к факторам окружающей среды (атмосферному давлению), могут своим поведением предсказать погоду.</a:t>
            </a:r>
          </a:p>
          <a:p>
            <a:r>
              <a:rPr lang="ru-RU" sz="2000" b="1" dirty="0" smtClean="0">
                <a:solidFill>
                  <a:srgbClr val="FF0000"/>
                </a:solidFill>
              </a:rPr>
              <a:t>Пиявки соответствуют данным изменениям барометра – анероида и изменениям природных явлений.</a:t>
            </a:r>
          </a:p>
          <a:p>
            <a:r>
              <a:rPr lang="ru-RU" sz="2000" b="1" dirty="0" smtClean="0">
                <a:solidFill>
                  <a:srgbClr val="FF0000"/>
                </a:solidFill>
              </a:rPr>
              <a:t>Эти животные имеют полное право на название – живые барометры.</a:t>
            </a:r>
            <a:endParaRPr lang="ru-RU" sz="2000" b="1" dirty="0">
              <a:solidFill>
                <a:srgbClr val="FF0000"/>
              </a:solidFill>
            </a:endParaRPr>
          </a:p>
        </p:txBody>
      </p:sp>
      <p:pic>
        <p:nvPicPr>
          <p:cNvPr id="28673" name="Picture 1"/>
          <p:cNvPicPr>
            <a:picLocks noChangeAspect="1" noChangeArrowheads="1"/>
          </p:cNvPicPr>
          <p:nvPr/>
        </p:nvPicPr>
        <p:blipFill>
          <a:blip r:embed="rId2" cstate="print"/>
          <a:srcRect/>
          <a:stretch>
            <a:fillRect/>
          </a:stretch>
        </p:blipFill>
        <p:spPr bwMode="auto">
          <a:xfrm>
            <a:off x="5000596" y="2143116"/>
            <a:ext cx="4143404" cy="3107553"/>
          </a:xfrm>
          <a:prstGeom prst="rect">
            <a:avLst/>
          </a:prstGeom>
          <a:noFill/>
          <a:ln w="9525">
            <a:noFill/>
            <a:miter lim="800000"/>
            <a:headEnd/>
            <a:tailEnd/>
          </a:ln>
          <a:effectLst/>
        </p:spPr>
      </p:pic>
      <p:pic>
        <p:nvPicPr>
          <p:cNvPr id="28674" name="Picture 2"/>
          <p:cNvPicPr>
            <a:picLocks noChangeAspect="1" noChangeArrowheads="1"/>
          </p:cNvPicPr>
          <p:nvPr/>
        </p:nvPicPr>
        <p:blipFill>
          <a:blip r:embed="rId3" cstate="print"/>
          <a:srcRect/>
          <a:stretch>
            <a:fillRect/>
          </a:stretch>
        </p:blipFill>
        <p:spPr bwMode="auto">
          <a:xfrm>
            <a:off x="2000232" y="2428868"/>
            <a:ext cx="2786050" cy="3714733"/>
          </a:xfrm>
          <a:prstGeom prst="rect">
            <a:avLst/>
          </a:prstGeom>
          <a:noFill/>
          <a:ln w="9525">
            <a:noFill/>
            <a:miter lim="800000"/>
            <a:headEnd/>
            <a:tailEnd/>
          </a:ln>
          <a:effectLst/>
        </p:spPr>
      </p:pic>
      <p:pic>
        <p:nvPicPr>
          <p:cNvPr id="28675" name="Picture 3"/>
          <p:cNvPicPr>
            <a:picLocks noChangeAspect="1" noChangeArrowheads="1"/>
          </p:cNvPicPr>
          <p:nvPr/>
        </p:nvPicPr>
        <p:blipFill>
          <a:blip r:embed="rId4" cstate="print"/>
          <a:srcRect/>
          <a:stretch>
            <a:fillRect/>
          </a:stretch>
        </p:blipFill>
        <p:spPr bwMode="auto">
          <a:xfrm>
            <a:off x="0" y="4716471"/>
            <a:ext cx="2855372" cy="2141529"/>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142852"/>
            <a:ext cx="8572560" cy="3416320"/>
          </a:xfrm>
          <a:prstGeom prst="rect">
            <a:avLst/>
          </a:prstGeom>
        </p:spPr>
        <p:txBody>
          <a:bodyPr wrap="square">
            <a:spAutoFit/>
          </a:bodyPr>
          <a:lstStyle/>
          <a:p>
            <a:pPr algn="ctr"/>
            <a:r>
              <a:rPr lang="ru-RU" b="1" dirty="0" smtClean="0">
                <a:solidFill>
                  <a:srgbClr val="FF0000"/>
                </a:solidFill>
              </a:rPr>
              <a:t>4. Заключение.</a:t>
            </a:r>
          </a:p>
          <a:p>
            <a:pPr algn="ctr"/>
            <a:r>
              <a:rPr lang="ru-RU" b="1" dirty="0" smtClean="0">
                <a:solidFill>
                  <a:srgbClr val="FF0000"/>
                </a:solidFill>
              </a:rPr>
              <a:t>Природные объекты, особенно животные чутко реагируют на изменения погоды. Наблюдая за пиявками, изучая различную литературу, я получил интересную информацию о природе. Проделав запланированную работу, мне удалось достичь поставленной цели, доказать, что даже не имея пробора – барометра дома, но имея небольшой аквариум с пиявками, барометрами – пиявками, можно составить свой прогноз погоды, который совпадает с прогнозом синоптиков. Мне нравится наблюдать за животными и растениями. Я призываю всех ребят как можно больше узнавать о мире животных и растений, беречь и заботиться о всех живых существах!</a:t>
            </a:r>
            <a:endParaRPr lang="ru-RU" b="1" dirty="0">
              <a:solidFill>
                <a:srgbClr val="FF0000"/>
              </a:solidFill>
            </a:endParaRPr>
          </a:p>
        </p:txBody>
      </p:sp>
      <p:pic>
        <p:nvPicPr>
          <p:cNvPr id="32770" name="Picture 2"/>
          <p:cNvPicPr>
            <a:picLocks noChangeAspect="1" noChangeArrowheads="1"/>
          </p:cNvPicPr>
          <p:nvPr/>
        </p:nvPicPr>
        <p:blipFill>
          <a:blip r:embed="rId2" cstate="print"/>
          <a:srcRect/>
          <a:stretch>
            <a:fillRect/>
          </a:stretch>
        </p:blipFill>
        <p:spPr bwMode="auto">
          <a:xfrm>
            <a:off x="0" y="3500438"/>
            <a:ext cx="4286248" cy="2678905"/>
          </a:xfrm>
          <a:prstGeom prst="rect">
            <a:avLst/>
          </a:prstGeom>
          <a:noFill/>
          <a:ln w="9525">
            <a:noFill/>
            <a:miter lim="800000"/>
            <a:headEnd/>
            <a:tailEnd/>
          </a:ln>
          <a:effectLst/>
        </p:spPr>
      </p:pic>
      <p:pic>
        <p:nvPicPr>
          <p:cNvPr id="32771" name="Picture 3"/>
          <p:cNvPicPr>
            <a:picLocks noChangeAspect="1" noChangeArrowheads="1"/>
          </p:cNvPicPr>
          <p:nvPr/>
        </p:nvPicPr>
        <p:blipFill>
          <a:blip r:embed="rId3" cstate="print"/>
          <a:srcRect/>
          <a:stretch>
            <a:fillRect/>
          </a:stretch>
        </p:blipFill>
        <p:spPr bwMode="auto">
          <a:xfrm>
            <a:off x="4262444" y="3929066"/>
            <a:ext cx="4881556" cy="2928934"/>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8715436" cy="6494085"/>
          </a:xfrm>
          <a:prstGeom prst="rect">
            <a:avLst/>
          </a:prstGeom>
        </p:spPr>
        <p:txBody>
          <a:bodyPr wrap="square">
            <a:spAutoFit/>
          </a:bodyPr>
          <a:lstStyle/>
          <a:p>
            <a:r>
              <a:rPr lang="ru-RU" sz="3200" b="1" dirty="0" smtClean="0">
                <a:solidFill>
                  <a:srgbClr val="FF0000"/>
                </a:solidFill>
              </a:rPr>
              <a:t>Используемая литература:</a:t>
            </a:r>
          </a:p>
          <a:p>
            <a:pPr lvl="0"/>
            <a:r>
              <a:rPr lang="ru-RU" sz="3200" b="1" dirty="0" smtClean="0">
                <a:solidFill>
                  <a:srgbClr val="FF0000"/>
                </a:solidFill>
              </a:rPr>
              <a:t>1. Интернет </a:t>
            </a:r>
            <a:r>
              <a:rPr lang="ru-RU" sz="3200" b="1" dirty="0" smtClean="0">
                <a:solidFill>
                  <a:srgbClr val="FF0000"/>
                </a:solidFill>
              </a:rPr>
              <a:t>– ресурс: </a:t>
            </a:r>
            <a:r>
              <a:rPr lang="ru-RU" sz="3200" b="1" dirty="0" err="1" smtClean="0">
                <a:solidFill>
                  <a:srgbClr val="FF0000"/>
                </a:solidFill>
              </a:rPr>
              <a:t>Википедия</a:t>
            </a:r>
            <a:r>
              <a:rPr lang="ru-RU" sz="3200" b="1" dirty="0" smtClean="0">
                <a:solidFill>
                  <a:srgbClr val="FF0000"/>
                </a:solidFill>
              </a:rPr>
              <a:t> </a:t>
            </a:r>
            <a:r>
              <a:rPr lang="ru-RU" sz="3200" b="1" dirty="0" err="1" smtClean="0">
                <a:solidFill>
                  <a:srgbClr val="FF0000"/>
                </a:solidFill>
              </a:rPr>
              <a:t>ru.wikipedia.org</a:t>
            </a:r>
            <a:endParaRPr lang="ru-RU" sz="3200" b="1" dirty="0" smtClean="0">
              <a:solidFill>
                <a:srgbClr val="FF0000"/>
              </a:solidFill>
            </a:endParaRPr>
          </a:p>
          <a:p>
            <a:pPr lvl="0"/>
            <a:r>
              <a:rPr lang="ru-RU" sz="3200" b="1" dirty="0" smtClean="0">
                <a:solidFill>
                  <a:srgbClr val="FF0000"/>
                </a:solidFill>
              </a:rPr>
              <a:t>Пиявка</a:t>
            </a:r>
            <a:r>
              <a:rPr lang="ru-RU" sz="3200" b="1" dirty="0" smtClean="0">
                <a:solidFill>
                  <a:srgbClr val="FF0000"/>
                </a:solidFill>
              </a:rPr>
              <a:t>, фото и описание </a:t>
            </a:r>
            <a:r>
              <a:rPr lang="en-US" sz="3200" b="1" dirty="0" err="1" smtClean="0">
                <a:solidFill>
                  <a:srgbClr val="FF0000"/>
                </a:solidFill>
              </a:rPr>
              <a:t>dic</a:t>
            </a:r>
            <a:r>
              <a:rPr lang="ru-RU" sz="3200" b="1" dirty="0" smtClean="0">
                <a:solidFill>
                  <a:srgbClr val="FF0000"/>
                </a:solidFill>
              </a:rPr>
              <a:t>.</a:t>
            </a:r>
            <a:r>
              <a:rPr lang="en-US" sz="3200" b="1" dirty="0" smtClean="0">
                <a:solidFill>
                  <a:srgbClr val="FF0000"/>
                </a:solidFill>
              </a:rPr>
              <a:t>academic</a:t>
            </a:r>
            <a:r>
              <a:rPr lang="ru-RU" sz="3200" b="1" dirty="0" smtClean="0">
                <a:solidFill>
                  <a:srgbClr val="FF0000"/>
                </a:solidFill>
              </a:rPr>
              <a:t>.</a:t>
            </a:r>
            <a:r>
              <a:rPr lang="en-US" sz="3200" b="1" dirty="0" err="1" smtClean="0">
                <a:solidFill>
                  <a:srgbClr val="FF0000"/>
                </a:solidFill>
              </a:rPr>
              <a:t>ru</a:t>
            </a:r>
            <a:endParaRPr lang="ru-RU" sz="3200" b="1" dirty="0" smtClean="0">
              <a:solidFill>
                <a:srgbClr val="FF0000"/>
              </a:solidFill>
            </a:endParaRPr>
          </a:p>
          <a:p>
            <a:pPr lvl="0"/>
            <a:r>
              <a:rPr lang="ru-RU" sz="3200" b="1" dirty="0" smtClean="0">
                <a:solidFill>
                  <a:srgbClr val="FF0000"/>
                </a:solidFill>
              </a:rPr>
              <a:t>3. </a:t>
            </a:r>
            <a:r>
              <a:rPr lang="ru-RU" sz="3200" b="1" dirty="0" err="1" smtClean="0">
                <a:solidFill>
                  <a:srgbClr val="FF0000"/>
                </a:solidFill>
              </a:rPr>
              <a:t>Залыгковский</a:t>
            </a:r>
            <a:r>
              <a:rPr lang="ru-RU" sz="3200" b="1" dirty="0" smtClean="0">
                <a:solidFill>
                  <a:srgbClr val="FF0000"/>
                </a:solidFill>
              </a:rPr>
              <a:t> </a:t>
            </a:r>
            <a:r>
              <a:rPr lang="ru-RU" sz="3200" b="1" dirty="0" smtClean="0">
                <a:solidFill>
                  <a:srgbClr val="FF0000"/>
                </a:solidFill>
              </a:rPr>
              <a:t>И.Ф. «Живые барометры» АСТ, 2000г. </a:t>
            </a:r>
          </a:p>
          <a:p>
            <a:pPr lvl="0"/>
            <a:r>
              <a:rPr lang="ru-RU" sz="3200" b="1" dirty="0" smtClean="0">
                <a:solidFill>
                  <a:srgbClr val="FF0000"/>
                </a:solidFill>
              </a:rPr>
              <a:t>4.Литинецкий </a:t>
            </a:r>
            <a:r>
              <a:rPr lang="ru-RU" sz="3200" b="1" dirty="0" smtClean="0">
                <a:solidFill>
                  <a:srgbClr val="FF0000"/>
                </a:solidFill>
              </a:rPr>
              <a:t>И.Б. «Барометры природы» Детская литература 1998г.</a:t>
            </a:r>
          </a:p>
          <a:p>
            <a:pPr lvl="0"/>
            <a:r>
              <a:rPr lang="ru-RU" sz="3200" b="1" dirty="0" smtClean="0">
                <a:solidFill>
                  <a:srgbClr val="FF0000"/>
                </a:solidFill>
              </a:rPr>
              <a:t>5. </a:t>
            </a:r>
            <a:r>
              <a:rPr lang="ru-RU" sz="3200" b="1" dirty="0" err="1" smtClean="0">
                <a:solidFill>
                  <a:srgbClr val="FF0000"/>
                </a:solidFill>
              </a:rPr>
              <a:t>Рылушкин</a:t>
            </a:r>
            <a:r>
              <a:rPr lang="ru-RU" sz="3200" b="1" dirty="0" smtClean="0">
                <a:solidFill>
                  <a:srgbClr val="FF0000"/>
                </a:solidFill>
              </a:rPr>
              <a:t> </a:t>
            </a:r>
            <a:r>
              <a:rPr lang="ru-RU" sz="3200" b="1" dirty="0" smtClean="0">
                <a:solidFill>
                  <a:srgbClr val="FF0000"/>
                </a:solidFill>
              </a:rPr>
              <a:t>В.И. «Живые барометры» 1993г.</a:t>
            </a:r>
          </a:p>
          <a:p>
            <a:pPr lvl="0"/>
            <a:r>
              <a:rPr lang="ru-RU" sz="3200" b="1" dirty="0" smtClean="0">
                <a:solidFill>
                  <a:srgbClr val="FF0000"/>
                </a:solidFill>
              </a:rPr>
              <a:t>6. Сергеев </a:t>
            </a:r>
            <a:r>
              <a:rPr lang="ru-RU" sz="3200" b="1" dirty="0" smtClean="0">
                <a:solidFill>
                  <a:srgbClr val="FF0000"/>
                </a:solidFill>
              </a:rPr>
              <a:t>А.И. «Живые барометры рядом с нами» АСТ 2003г.</a:t>
            </a:r>
            <a:endParaRPr lang="ru-RU" sz="3200" b="1"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a:off x="685800" y="0"/>
            <a:ext cx="7772400" cy="1143000"/>
          </a:xfrm>
        </p:spPr>
        <p:txBody>
          <a:bodyPr/>
          <a:lstStyle/>
          <a:p>
            <a:pPr>
              <a:defRPr/>
            </a:pPr>
            <a:endParaRPr lang="ru-RU" dirty="0"/>
          </a:p>
        </p:txBody>
      </p:sp>
      <p:sp>
        <p:nvSpPr>
          <p:cNvPr id="3" name="Подзаголовок 2"/>
          <p:cNvSpPr>
            <a:spLocks noGrp="1"/>
          </p:cNvSpPr>
          <p:nvPr>
            <p:ph type="subTitle" sz="quarter" idx="1"/>
          </p:nvPr>
        </p:nvSpPr>
        <p:spPr>
          <a:xfrm>
            <a:off x="357158" y="188640"/>
            <a:ext cx="8463314" cy="6192688"/>
          </a:xfrm>
        </p:spPr>
        <p:txBody>
          <a:bodyPr/>
          <a:lstStyle/>
          <a:p>
            <a:pPr algn="l"/>
            <a:r>
              <a:rPr lang="ru-RU" sz="2400" b="1" dirty="0" smtClean="0">
                <a:solidFill>
                  <a:srgbClr val="FF0000"/>
                </a:solidFill>
              </a:rPr>
              <a:t>План проекта:</a:t>
            </a:r>
          </a:p>
          <a:p>
            <a:pPr lvl="0" algn="l"/>
            <a:r>
              <a:rPr lang="ru-RU" sz="2400" b="1" dirty="0" smtClean="0">
                <a:solidFill>
                  <a:srgbClr val="FF0000"/>
                </a:solidFill>
              </a:rPr>
              <a:t>1. Введение</a:t>
            </a:r>
            <a:r>
              <a:rPr lang="ru-RU" sz="2400" b="1" dirty="0" smtClean="0">
                <a:solidFill>
                  <a:srgbClr val="FF0000"/>
                </a:solidFill>
              </a:rPr>
              <a:t>.</a:t>
            </a:r>
          </a:p>
          <a:p>
            <a:pPr lvl="1"/>
            <a:r>
              <a:rPr lang="ru-RU" sz="2400" b="1" dirty="0" smtClean="0">
                <a:solidFill>
                  <a:srgbClr val="FF0000"/>
                </a:solidFill>
              </a:rPr>
              <a:t> Почему я выбрал эту тему?</a:t>
            </a:r>
          </a:p>
          <a:p>
            <a:pPr lvl="0" algn="l"/>
            <a:r>
              <a:rPr lang="ru-RU" sz="2400" b="1" dirty="0" smtClean="0">
                <a:solidFill>
                  <a:srgbClr val="FF0000"/>
                </a:solidFill>
              </a:rPr>
              <a:t>2. Теоретическая </a:t>
            </a:r>
            <a:r>
              <a:rPr lang="ru-RU" sz="2400" b="1" dirty="0" smtClean="0">
                <a:solidFill>
                  <a:srgbClr val="FF0000"/>
                </a:solidFill>
              </a:rPr>
              <a:t>часть.</a:t>
            </a:r>
          </a:p>
          <a:p>
            <a:pPr lvl="1"/>
            <a:r>
              <a:rPr lang="ru-RU" sz="2400" b="1" dirty="0" smtClean="0">
                <a:solidFill>
                  <a:srgbClr val="FF0000"/>
                </a:solidFill>
              </a:rPr>
              <a:t> Барометр – прибор.</a:t>
            </a:r>
          </a:p>
          <a:p>
            <a:pPr lvl="1"/>
            <a:r>
              <a:rPr lang="ru-RU" sz="2400" b="1" dirty="0" smtClean="0">
                <a:solidFill>
                  <a:srgbClr val="FF0000"/>
                </a:solidFill>
              </a:rPr>
              <a:t> Погода и её умения.</a:t>
            </a:r>
          </a:p>
          <a:p>
            <a:pPr lvl="1"/>
            <a:r>
              <a:rPr lang="ru-RU" sz="2400" b="1" dirty="0" smtClean="0">
                <a:solidFill>
                  <a:srgbClr val="FF0000"/>
                </a:solidFill>
              </a:rPr>
              <a:t> Живые барометры.</a:t>
            </a:r>
          </a:p>
          <a:p>
            <a:pPr lvl="1"/>
            <a:r>
              <a:rPr lang="ru-RU" sz="2400" b="1" dirty="0" smtClean="0">
                <a:solidFill>
                  <a:srgbClr val="FF0000"/>
                </a:solidFill>
              </a:rPr>
              <a:t> Характеристика пиявки ложноконской.</a:t>
            </a:r>
          </a:p>
          <a:p>
            <a:pPr lvl="0" algn="l"/>
            <a:r>
              <a:rPr lang="ru-RU" sz="2400" b="1" dirty="0" smtClean="0">
                <a:solidFill>
                  <a:srgbClr val="FF0000"/>
                </a:solidFill>
              </a:rPr>
              <a:t>3. </a:t>
            </a:r>
            <a:r>
              <a:rPr lang="ru-RU" sz="2400" b="1" dirty="0" smtClean="0">
                <a:solidFill>
                  <a:srgbClr val="FF0000"/>
                </a:solidFill>
              </a:rPr>
              <a:t>Практическая часть.</a:t>
            </a:r>
          </a:p>
          <a:p>
            <a:pPr lvl="1"/>
            <a:r>
              <a:rPr lang="ru-RU" sz="2400" b="1" dirty="0" smtClean="0">
                <a:solidFill>
                  <a:srgbClr val="FF0000"/>
                </a:solidFill>
              </a:rPr>
              <a:t> Мой опрос.</a:t>
            </a:r>
          </a:p>
          <a:p>
            <a:pPr lvl="1"/>
            <a:r>
              <a:rPr lang="ru-RU" sz="2400" b="1" dirty="0" smtClean="0">
                <a:solidFill>
                  <a:srgbClr val="FF0000"/>
                </a:solidFill>
              </a:rPr>
              <a:t> Моё исследование.</a:t>
            </a:r>
          </a:p>
          <a:p>
            <a:pPr lvl="0" algn="l"/>
            <a:r>
              <a:rPr lang="ru-RU" sz="2400" b="1" dirty="0" smtClean="0">
                <a:solidFill>
                  <a:srgbClr val="FF0000"/>
                </a:solidFill>
              </a:rPr>
              <a:t>4. </a:t>
            </a:r>
            <a:r>
              <a:rPr lang="ru-RU" sz="2400" b="1" dirty="0" smtClean="0">
                <a:solidFill>
                  <a:srgbClr val="FF0000"/>
                </a:solidFill>
              </a:rPr>
              <a:t>Заключение.</a:t>
            </a:r>
          </a:p>
          <a:p>
            <a:pPr lvl="0" algn="l"/>
            <a:r>
              <a:rPr lang="ru-RU" sz="2400" b="1" dirty="0" smtClean="0">
                <a:solidFill>
                  <a:srgbClr val="FF0000"/>
                </a:solidFill>
              </a:rPr>
              <a:t>5. </a:t>
            </a:r>
            <a:r>
              <a:rPr lang="ru-RU" sz="2400" b="1" dirty="0" smtClean="0">
                <a:solidFill>
                  <a:srgbClr val="FF0000"/>
                </a:solidFill>
              </a:rPr>
              <a:t>Используемая литература.</a:t>
            </a:r>
          </a:p>
          <a:p>
            <a:pPr lvl="0" algn="l"/>
            <a:r>
              <a:rPr lang="ru-RU" sz="2400" b="1" dirty="0" smtClean="0">
                <a:solidFill>
                  <a:srgbClr val="FF0000"/>
                </a:solidFill>
              </a:rPr>
              <a:t>6. </a:t>
            </a:r>
            <a:r>
              <a:rPr lang="ru-RU" sz="2400" b="1" dirty="0" smtClean="0">
                <a:solidFill>
                  <a:srgbClr val="FF0000"/>
                </a:solidFill>
              </a:rPr>
              <a:t>Приложение.</a:t>
            </a:r>
          </a:p>
          <a:p>
            <a:pPr algn="l">
              <a:defRPr/>
            </a:pPr>
            <a:endParaRPr lang="ru-RU" sz="2400" b="1"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48154" y="0"/>
            <a:ext cx="9192153" cy="689411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a:off x="0" y="1676400"/>
            <a:ext cx="9001125" cy="681038"/>
          </a:xfrm>
        </p:spPr>
        <p:txBody>
          <a:bodyPr/>
          <a:lstStyle/>
          <a:p>
            <a:pPr>
              <a:defRPr/>
            </a:pPr>
            <a:endParaRPr lang="ru-RU" sz="3600" dirty="0"/>
          </a:p>
        </p:txBody>
      </p:sp>
      <p:sp>
        <p:nvSpPr>
          <p:cNvPr id="3" name="Подзаголовок 2"/>
          <p:cNvSpPr>
            <a:spLocks noGrp="1"/>
          </p:cNvSpPr>
          <p:nvPr>
            <p:ph type="subTitle" sz="quarter" idx="1"/>
          </p:nvPr>
        </p:nvSpPr>
        <p:spPr>
          <a:xfrm>
            <a:off x="285720" y="188640"/>
            <a:ext cx="8501093" cy="3668988"/>
          </a:xfrm>
        </p:spPr>
        <p:txBody>
          <a:bodyPr/>
          <a:lstStyle/>
          <a:p>
            <a:r>
              <a:rPr lang="ru-RU" sz="1800" b="1" dirty="0" smtClean="0">
                <a:solidFill>
                  <a:srgbClr val="FF0000"/>
                </a:solidFill>
              </a:rPr>
              <a:t>1.  Введение.</a:t>
            </a:r>
          </a:p>
          <a:p>
            <a:r>
              <a:rPr lang="ru-RU" sz="1800" b="1" dirty="0" smtClean="0">
                <a:solidFill>
                  <a:srgbClr val="FF0000"/>
                </a:solidFill>
              </a:rPr>
              <a:t>Сегодня трудно найти человека, который бы не интересовался природными явлениями за окном, ведь от них зависит наша жизнь, дела, увлечения.</a:t>
            </a:r>
          </a:p>
          <a:p>
            <a:r>
              <a:rPr lang="ru-RU" sz="1800" b="1" dirty="0" smtClean="0">
                <a:solidFill>
                  <a:srgbClr val="FF0000"/>
                </a:solidFill>
              </a:rPr>
              <a:t>Каждое утро мы выглядываем в окно, чтобы посмотреть, светит ли солнце, идёт ли дождь, падает ли снег. Мы смотрим на градусник, чтобы определить, тепло или холодно на улице. Мы слушаем предсказания синоптиков по радио и телевидению, смотрим в Интернете, чтобы понять, как планировать наступающий день, свой выходные или каникулы. Мы определяем погоду.</a:t>
            </a:r>
          </a:p>
          <a:p>
            <a:r>
              <a:rPr lang="ru-RU" sz="1800" b="1" dirty="0" smtClean="0">
                <a:solidFill>
                  <a:srgbClr val="FF0000"/>
                </a:solidFill>
              </a:rPr>
              <a:t>Но оказывается, отличными предсказателями погодных явлений являются метеозависимые люди, а ещё животные и растения.</a:t>
            </a:r>
          </a:p>
          <a:p>
            <a:pPr algn="l" eaLnBrk="1" hangingPunct="1">
              <a:lnSpc>
                <a:spcPct val="80000"/>
              </a:lnSpc>
              <a:defRPr/>
            </a:pPr>
            <a:endParaRPr lang="ru-RU" sz="1800" b="1" dirty="0" smtClean="0">
              <a:solidFill>
                <a:srgbClr val="FF0000"/>
              </a:solidFill>
            </a:endParaRPr>
          </a:p>
        </p:txBody>
      </p:sp>
      <p:pic>
        <p:nvPicPr>
          <p:cNvPr id="2050" name="Picture 2"/>
          <p:cNvPicPr>
            <a:picLocks noChangeAspect="1" noChangeArrowheads="1"/>
          </p:cNvPicPr>
          <p:nvPr/>
        </p:nvPicPr>
        <p:blipFill>
          <a:blip r:embed="rId2" cstate="print"/>
          <a:srcRect/>
          <a:stretch>
            <a:fillRect/>
          </a:stretch>
        </p:blipFill>
        <p:spPr bwMode="auto">
          <a:xfrm>
            <a:off x="0" y="4013195"/>
            <a:ext cx="4020263" cy="284480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5033938" y="3714752"/>
            <a:ext cx="4110062" cy="274004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a:off x="323528" y="142852"/>
            <a:ext cx="8424936" cy="3857652"/>
          </a:xfrm>
        </p:spPr>
        <p:txBody>
          <a:bodyPr/>
          <a:lstStyle/>
          <a:p>
            <a:r>
              <a:rPr lang="ru-RU" sz="2000" dirty="0" smtClean="0">
                <a:solidFill>
                  <a:srgbClr val="FF0000"/>
                </a:solidFill>
              </a:rPr>
              <a:t>Тема моего проекта: «Пиявки – живые барометры».</a:t>
            </a:r>
            <a:br>
              <a:rPr lang="ru-RU" sz="2000" dirty="0" smtClean="0">
                <a:solidFill>
                  <a:srgbClr val="FF0000"/>
                </a:solidFill>
              </a:rPr>
            </a:br>
            <a:r>
              <a:rPr lang="ru-RU" sz="2000" dirty="0" smtClean="0">
                <a:solidFill>
                  <a:srgbClr val="FF0000"/>
                </a:solidFill>
              </a:rPr>
              <a:t>Почему же я решил выбрать эту тему? На нашей даче в пруду живут разные живые существа: прудовики, жуки – плавуны, лягушки, пиявки. Чтобы сохранить водные растения, на зиму мы переносим их в аквариум домой. Вместе с растениями переехали прудовики и пиявки. За ними интересно наблюдать, они ведут себя по разумному: то спокойно лежат на дне, то активно плавают, как змеи, то сидят неподвижно на стенке аквариума, то находятся на границе воды и воздуха.</a:t>
            </a:r>
            <a:br>
              <a:rPr lang="ru-RU" sz="2000" dirty="0" smtClean="0">
                <a:solidFill>
                  <a:srgbClr val="FF0000"/>
                </a:solidFill>
              </a:rPr>
            </a:br>
            <a:r>
              <a:rPr lang="ru-RU" sz="2000" dirty="0" smtClean="0">
                <a:solidFill>
                  <a:srgbClr val="FF0000"/>
                </a:solidFill>
              </a:rPr>
              <a:t>Меня заинтересовала такая изменчивость в поведении пиявок, возникло много вопросов, которые и стали целями данного проекта.</a:t>
            </a:r>
            <a:br>
              <a:rPr lang="ru-RU" sz="2000" dirty="0" smtClean="0">
                <a:solidFill>
                  <a:srgbClr val="FF0000"/>
                </a:solidFill>
              </a:rPr>
            </a:br>
            <a:endParaRPr lang="ru-RU" sz="2000" dirty="0">
              <a:solidFill>
                <a:srgbClr val="FF0000"/>
              </a:solidFill>
              <a:latin typeface="+mn-lt"/>
            </a:endParaRPr>
          </a:p>
        </p:txBody>
      </p:sp>
      <p:sp>
        <p:nvSpPr>
          <p:cNvPr id="11266" name="AutoShape 2" descr="E:\7-%D0%91\%D0%9F%D1%80%D0%BE%D0%B5%D0%BA%D1%82\%D0%98%D1%81%D1%81%D0%BB%D0%B5%D0%B4%D0%BE%D0%B2%D0%B0%D1%82%D0%B5%D0%BB%D1%8C%D1%81%D0%BA%D0%B8%D0%B9 %D0%BF%D0%BE%D0%B5%D0%BA%D1%82 %D0%BF%D0%BE %D0%B1%D0%B8%D0%BE%D0%BB%D0%BE%D0%B3%D0%B8%D0%B8 7 %D0%BA%D0%BB%D0%B0%D1%81%D1%81 4.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1268" name="AutoShape 4" descr="E:\7-%D0%91\%D0%9F%D1%80%D0%BE%D0%B5%D0%BA%D1%82\%D0%98%D1%81%D1%81%D0%BB%D0%B5%D0%B4%D0%BE%D0%B2%D0%B0%D1%82%D0%B5%D0%BB%D1%8C%D1%81%D0%BA%D0%B8%D0%B9 %D0%BF%D0%BE%D0%B5%D0%BA%D1%82 %D0%BF%D0%BE %D0%B1%D0%B8%D0%BE%D0%BB%D0%BE%D0%B3%D0%B8%D0%B8 7 %D0%BA%D0%BB%D0%B0%D1%81%D1%81 4.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1269" name="Picture 5"/>
          <p:cNvPicPr>
            <a:picLocks noChangeAspect="1" noChangeArrowheads="1"/>
          </p:cNvPicPr>
          <p:nvPr/>
        </p:nvPicPr>
        <p:blipFill>
          <a:blip r:embed="rId2" cstate="print"/>
          <a:srcRect/>
          <a:stretch>
            <a:fillRect/>
          </a:stretch>
        </p:blipFill>
        <p:spPr bwMode="auto">
          <a:xfrm>
            <a:off x="0" y="3714752"/>
            <a:ext cx="3071802" cy="1727888"/>
          </a:xfrm>
          <a:prstGeom prst="rect">
            <a:avLst/>
          </a:prstGeom>
          <a:noFill/>
          <a:ln w="9525">
            <a:noFill/>
            <a:miter lim="800000"/>
            <a:headEnd/>
            <a:tailEnd/>
          </a:ln>
          <a:effectLst/>
        </p:spPr>
      </p:pic>
      <p:pic>
        <p:nvPicPr>
          <p:cNvPr id="11270" name="Picture 6"/>
          <p:cNvPicPr>
            <a:picLocks noChangeAspect="1" noChangeArrowheads="1"/>
          </p:cNvPicPr>
          <p:nvPr/>
        </p:nvPicPr>
        <p:blipFill>
          <a:blip r:embed="rId3" cstate="print"/>
          <a:srcRect/>
          <a:stretch>
            <a:fillRect/>
          </a:stretch>
        </p:blipFill>
        <p:spPr bwMode="auto">
          <a:xfrm>
            <a:off x="1142976" y="5203500"/>
            <a:ext cx="3500430" cy="1654500"/>
          </a:xfrm>
          <a:prstGeom prst="rect">
            <a:avLst/>
          </a:prstGeom>
          <a:noFill/>
          <a:ln w="9525">
            <a:noFill/>
            <a:miter lim="800000"/>
            <a:headEnd/>
            <a:tailEnd/>
          </a:ln>
          <a:effectLst/>
        </p:spPr>
      </p:pic>
      <p:pic>
        <p:nvPicPr>
          <p:cNvPr id="11271" name="Picture 7"/>
          <p:cNvPicPr>
            <a:picLocks noChangeAspect="1" noChangeArrowheads="1"/>
          </p:cNvPicPr>
          <p:nvPr/>
        </p:nvPicPr>
        <p:blipFill>
          <a:blip r:embed="rId4" cstate="print"/>
          <a:srcRect/>
          <a:stretch>
            <a:fillRect/>
          </a:stretch>
        </p:blipFill>
        <p:spPr bwMode="auto">
          <a:xfrm>
            <a:off x="6929454" y="3643314"/>
            <a:ext cx="2070091" cy="2070091"/>
          </a:xfrm>
          <a:prstGeom prst="rect">
            <a:avLst/>
          </a:prstGeom>
          <a:noFill/>
          <a:ln w="9525">
            <a:noFill/>
            <a:miter lim="800000"/>
            <a:headEnd/>
            <a:tailEnd/>
          </a:ln>
          <a:effectLst/>
        </p:spPr>
      </p:pic>
      <p:pic>
        <p:nvPicPr>
          <p:cNvPr id="11272" name="Picture 8"/>
          <p:cNvPicPr>
            <a:picLocks noChangeAspect="1" noChangeArrowheads="1"/>
          </p:cNvPicPr>
          <p:nvPr/>
        </p:nvPicPr>
        <p:blipFill>
          <a:blip r:embed="rId5" cstate="print"/>
          <a:srcRect/>
          <a:stretch>
            <a:fillRect/>
          </a:stretch>
        </p:blipFill>
        <p:spPr bwMode="auto">
          <a:xfrm>
            <a:off x="4143372" y="3786190"/>
            <a:ext cx="2776091" cy="2355843"/>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28625" y="357188"/>
            <a:ext cx="8229600" cy="571500"/>
          </a:xfrm>
        </p:spPr>
        <p:txBody>
          <a:bodyPr/>
          <a:lstStyle/>
          <a:p>
            <a:pPr eaLnBrk="1" hangingPunct="1">
              <a:defRPr/>
            </a:pPr>
            <a:endParaRPr lang="ru-RU" dirty="0" smtClean="0">
              <a:solidFill>
                <a:schemeClr val="tx2">
                  <a:lumMod val="50000"/>
                </a:schemeClr>
              </a:solidFill>
            </a:endParaRPr>
          </a:p>
        </p:txBody>
      </p:sp>
      <p:sp>
        <p:nvSpPr>
          <p:cNvPr id="6147" name="Rectangle 3"/>
          <p:cNvSpPr>
            <a:spLocks noGrp="1" noChangeArrowheads="1"/>
          </p:cNvSpPr>
          <p:nvPr>
            <p:ph type="body" idx="1"/>
          </p:nvPr>
        </p:nvSpPr>
        <p:spPr>
          <a:xfrm>
            <a:off x="285720" y="260648"/>
            <a:ext cx="8606760" cy="6240186"/>
          </a:xfrm>
        </p:spPr>
        <p:txBody>
          <a:bodyPr/>
          <a:lstStyle/>
          <a:p>
            <a:r>
              <a:rPr lang="ru-RU" sz="1600" b="1" dirty="0" smtClean="0">
                <a:solidFill>
                  <a:srgbClr val="FF0000"/>
                </a:solidFill>
              </a:rPr>
              <a:t>Цель проекта: выяснить, реагируют ли пиявки на изменения погоды.</a:t>
            </a:r>
          </a:p>
          <a:p>
            <a:endParaRPr lang="ru-RU" sz="1600" b="1" dirty="0" smtClean="0">
              <a:solidFill>
                <a:srgbClr val="FF0000"/>
              </a:solidFill>
            </a:endParaRPr>
          </a:p>
          <a:p>
            <a:r>
              <a:rPr lang="ru-RU" sz="1600" b="1" dirty="0" smtClean="0">
                <a:solidFill>
                  <a:srgbClr val="FF0000"/>
                </a:solidFill>
              </a:rPr>
              <a:t>Задачи проекта: </a:t>
            </a:r>
          </a:p>
          <a:p>
            <a:pPr lvl="0"/>
            <a:r>
              <a:rPr lang="ru-RU" sz="1600" b="1" dirty="0" smtClean="0">
                <a:solidFill>
                  <a:srgbClr val="FF0000"/>
                </a:solidFill>
              </a:rPr>
              <a:t>Изучить </a:t>
            </a:r>
            <a:r>
              <a:rPr lang="ru-RU" sz="1600" b="1" dirty="0" smtClean="0">
                <a:solidFill>
                  <a:srgbClr val="FF0000"/>
                </a:solidFill>
              </a:rPr>
              <a:t>литературу по теме.</a:t>
            </a:r>
          </a:p>
          <a:p>
            <a:pPr lvl="0"/>
            <a:r>
              <a:rPr lang="ru-RU" sz="1600" b="1" dirty="0" smtClean="0">
                <a:solidFill>
                  <a:srgbClr val="FF0000"/>
                </a:solidFill>
              </a:rPr>
              <a:t>Провести наблюдения за пиявками.</a:t>
            </a:r>
          </a:p>
          <a:p>
            <a:pPr lvl="0"/>
            <a:r>
              <a:rPr lang="ru-RU" sz="1600" b="1" dirty="0" smtClean="0">
                <a:solidFill>
                  <a:srgbClr val="FF0000"/>
                </a:solidFill>
              </a:rPr>
              <a:t>Сопоставить поведение пиявок в зависимости от изменений погоды.</a:t>
            </a:r>
          </a:p>
          <a:p>
            <a:pPr lvl="0"/>
            <a:r>
              <a:rPr lang="ru-RU" sz="1600" b="1" dirty="0" smtClean="0">
                <a:solidFill>
                  <a:srgbClr val="FF0000"/>
                </a:solidFill>
              </a:rPr>
              <a:t>Обобщить полученные результаты и сделать выводы.</a:t>
            </a:r>
          </a:p>
          <a:p>
            <a:pPr lvl="0"/>
            <a:r>
              <a:rPr lang="ru-RU" sz="1600" b="1" dirty="0" smtClean="0">
                <a:solidFill>
                  <a:srgbClr val="FF0000"/>
                </a:solidFill>
              </a:rPr>
              <a:t>Познакомить своих одноклассников с поведением пиявок – интересных живых организмов</a:t>
            </a:r>
            <a:r>
              <a:rPr lang="ru-RU" sz="1600" b="1" dirty="0" smtClean="0">
                <a:solidFill>
                  <a:srgbClr val="FF0000"/>
                </a:solidFill>
              </a:rPr>
              <a:t>.</a:t>
            </a:r>
          </a:p>
          <a:p>
            <a:pPr lvl="0"/>
            <a:endParaRPr lang="ru-RU" sz="1600" b="1" dirty="0" smtClean="0">
              <a:solidFill>
                <a:srgbClr val="FF0000"/>
              </a:solidFill>
            </a:endParaRPr>
          </a:p>
          <a:p>
            <a:r>
              <a:rPr lang="ru-RU" sz="1600" b="1" dirty="0" smtClean="0">
                <a:solidFill>
                  <a:srgbClr val="FF0000"/>
                </a:solidFill>
              </a:rPr>
              <a:t>Объект исследования: пиявка ложно – конская</a:t>
            </a:r>
            <a:r>
              <a:rPr lang="ru-RU" sz="1600" b="1" dirty="0" smtClean="0">
                <a:solidFill>
                  <a:srgbClr val="FF0000"/>
                </a:solidFill>
              </a:rPr>
              <a:t>.</a:t>
            </a:r>
          </a:p>
          <a:p>
            <a:endParaRPr lang="ru-RU" sz="1600" b="1" dirty="0" smtClean="0">
              <a:solidFill>
                <a:srgbClr val="FF0000"/>
              </a:solidFill>
            </a:endParaRPr>
          </a:p>
          <a:p>
            <a:r>
              <a:rPr lang="ru-RU" sz="1600" b="1" dirty="0" smtClean="0">
                <a:solidFill>
                  <a:srgbClr val="FF0000"/>
                </a:solidFill>
              </a:rPr>
              <a:t>Предмет исследования: жизнь пиявок в определённых условиях, поведение пиявок при различной погоде</a:t>
            </a:r>
            <a:r>
              <a:rPr lang="ru-RU" sz="1600" b="1" dirty="0" smtClean="0">
                <a:solidFill>
                  <a:srgbClr val="FF0000"/>
                </a:solidFill>
              </a:rPr>
              <a:t>.</a:t>
            </a:r>
          </a:p>
          <a:p>
            <a:endParaRPr lang="ru-RU" sz="1600" b="1" dirty="0" smtClean="0">
              <a:solidFill>
                <a:srgbClr val="FF0000"/>
              </a:solidFill>
            </a:endParaRPr>
          </a:p>
          <a:p>
            <a:r>
              <a:rPr lang="ru-RU" sz="1600" b="1" dirty="0" smtClean="0">
                <a:solidFill>
                  <a:srgbClr val="FF0000"/>
                </a:solidFill>
              </a:rPr>
              <a:t>Гипотеза: может ли поведение пиявок предсказать погоду</a:t>
            </a:r>
            <a:r>
              <a:rPr lang="ru-RU" sz="1600" b="1" dirty="0" smtClean="0">
                <a:solidFill>
                  <a:srgbClr val="FF0000"/>
                </a:solidFill>
              </a:rPr>
              <a:t>.</a:t>
            </a:r>
          </a:p>
          <a:p>
            <a:endParaRPr lang="ru-RU" sz="1600" b="1" dirty="0" smtClean="0">
              <a:solidFill>
                <a:srgbClr val="FF0000"/>
              </a:solidFill>
            </a:endParaRPr>
          </a:p>
          <a:p>
            <a:r>
              <a:rPr lang="ru-RU" sz="1600" b="1" dirty="0" smtClean="0">
                <a:solidFill>
                  <a:srgbClr val="FF0000"/>
                </a:solidFill>
              </a:rPr>
              <a:t>Практическая значимость проекта: материалы проекта могут быть использованы на уроках биологии, природоведения, как дополнительный материал.</a:t>
            </a:r>
          </a:p>
          <a:p>
            <a:pPr marL="514350" indent="-514350" eaLnBrk="1" hangingPunct="1">
              <a:buNone/>
              <a:defRPr/>
            </a:pPr>
            <a:endParaRPr lang="ru-RU" sz="2800" dirty="0" smtClean="0">
              <a:solidFill>
                <a:schemeClr val="accent4">
                  <a:lumMod val="10000"/>
                </a:schemeClr>
              </a:solidFill>
            </a:endParaRP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476250"/>
          </a:xfrm>
        </p:spPr>
        <p:txBody>
          <a:bodyPr/>
          <a:lstStyle/>
          <a:p>
            <a:pPr eaLnBrk="1" hangingPunct="1">
              <a:defRPr/>
            </a:pPr>
            <a:endParaRPr lang="ru-RU" dirty="0" smtClean="0">
              <a:solidFill>
                <a:schemeClr val="bg2">
                  <a:lumMod val="40000"/>
                  <a:lumOff val="60000"/>
                </a:schemeClr>
              </a:solidFill>
            </a:endParaRPr>
          </a:p>
        </p:txBody>
      </p:sp>
      <p:sp>
        <p:nvSpPr>
          <p:cNvPr id="3" name="Содержимое 2"/>
          <p:cNvSpPr>
            <a:spLocks noGrp="1"/>
          </p:cNvSpPr>
          <p:nvPr>
            <p:ph idx="1"/>
          </p:nvPr>
        </p:nvSpPr>
        <p:spPr>
          <a:xfrm>
            <a:off x="357158" y="332657"/>
            <a:ext cx="8535322" cy="5763344"/>
          </a:xfrm>
        </p:spPr>
        <p:txBody>
          <a:bodyPr/>
          <a:lstStyle/>
          <a:p>
            <a:r>
              <a:rPr lang="ru-RU" sz="2400" b="1" dirty="0" smtClean="0">
                <a:solidFill>
                  <a:srgbClr val="FF0000"/>
                </a:solidFill>
              </a:rPr>
              <a:t>План работы:</a:t>
            </a:r>
          </a:p>
          <a:p>
            <a:pPr lvl="0"/>
            <a:r>
              <a:rPr lang="ru-RU" sz="2400" b="1" dirty="0" smtClean="0">
                <a:solidFill>
                  <a:srgbClr val="FF0000"/>
                </a:solidFill>
              </a:rPr>
              <a:t>Провести анкетирование (опрос) людей разного возраста по вопросам.</a:t>
            </a:r>
          </a:p>
          <a:p>
            <a:pPr lvl="0"/>
            <a:r>
              <a:rPr lang="ru-RU" sz="2400" b="1" dirty="0" smtClean="0">
                <a:solidFill>
                  <a:srgbClr val="FF0000"/>
                </a:solidFill>
              </a:rPr>
              <a:t>Изучить литературу о пиявке конской, живых барометрах (растениях и животных).</a:t>
            </a:r>
          </a:p>
          <a:p>
            <a:pPr lvl="0"/>
            <a:r>
              <a:rPr lang="ru-RU" sz="2400" b="1" dirty="0" smtClean="0">
                <a:solidFill>
                  <a:srgbClr val="FF0000"/>
                </a:solidFill>
              </a:rPr>
              <a:t>Провести эксперимент (наблюдение).</a:t>
            </a:r>
          </a:p>
          <a:p>
            <a:pPr lvl="0"/>
            <a:r>
              <a:rPr lang="ru-RU" sz="2400" b="1" dirty="0" smtClean="0">
                <a:solidFill>
                  <a:srgbClr val="FF0000"/>
                </a:solidFill>
              </a:rPr>
              <a:t>Подготовить презентацию по проделыванию работы</a:t>
            </a:r>
            <a:r>
              <a:rPr lang="ru-RU" sz="2400" b="1" dirty="0" smtClean="0">
                <a:solidFill>
                  <a:srgbClr val="FF0000"/>
                </a:solidFill>
              </a:rPr>
              <a:t>.</a:t>
            </a:r>
          </a:p>
          <a:p>
            <a:pPr lvl="0"/>
            <a:endParaRPr lang="ru-RU" sz="2400" b="1" dirty="0" smtClean="0">
              <a:solidFill>
                <a:srgbClr val="FF0000"/>
              </a:solidFill>
            </a:endParaRPr>
          </a:p>
          <a:p>
            <a:r>
              <a:rPr lang="ru-RU" sz="2400" b="1" dirty="0" smtClean="0">
                <a:solidFill>
                  <a:srgbClr val="FF0000"/>
                </a:solidFill>
              </a:rPr>
              <a:t>Метод </a:t>
            </a:r>
            <a:r>
              <a:rPr lang="ru-RU" sz="2400" b="1" dirty="0" smtClean="0">
                <a:solidFill>
                  <a:srgbClr val="FF0000"/>
                </a:solidFill>
              </a:rPr>
              <a:t>работы:</a:t>
            </a:r>
          </a:p>
          <a:p>
            <a:pPr lvl="0"/>
            <a:r>
              <a:rPr lang="ru-RU" sz="2400" b="1" dirty="0" smtClean="0">
                <a:solidFill>
                  <a:srgbClr val="FF0000"/>
                </a:solidFill>
              </a:rPr>
              <a:t>Анкетирование (опрос), наблюдения.</a:t>
            </a:r>
          </a:p>
          <a:p>
            <a:pPr lvl="0"/>
            <a:r>
              <a:rPr lang="ru-RU" sz="2400" b="1" dirty="0" smtClean="0">
                <a:solidFill>
                  <a:srgbClr val="FF0000"/>
                </a:solidFill>
              </a:rPr>
              <a:t>Приборы – барометр.</a:t>
            </a:r>
          </a:p>
          <a:p>
            <a:pPr lvl="0"/>
            <a:r>
              <a:rPr lang="ru-RU" sz="2400" b="1" dirty="0" smtClean="0">
                <a:solidFill>
                  <a:srgbClr val="FF0000"/>
                </a:solidFill>
              </a:rPr>
              <a:t>Анализ и обобщение методической литературы и экспериментальных данных.</a:t>
            </a:r>
          </a:p>
          <a:p>
            <a:pPr marL="514350" indent="-514350" eaLnBrk="1" hangingPunct="1">
              <a:buNone/>
              <a:defRPr/>
            </a:pPr>
            <a:endParaRPr lang="ru-RU" sz="2400" dirty="0" smtClean="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55976" y="357188"/>
            <a:ext cx="4516562" cy="5664100"/>
          </a:xfrm>
        </p:spPr>
        <p:txBody>
          <a:bodyPr/>
          <a:lstStyle/>
          <a:p>
            <a:pPr eaLnBrk="1" hangingPunct="1">
              <a:defRPr/>
            </a:pPr>
            <a:r>
              <a:rPr lang="ru-RU" dirty="0" smtClean="0">
                <a:solidFill>
                  <a:srgbClr val="030EE7"/>
                </a:solidFill>
              </a:rPr>
              <a:t/>
            </a:r>
            <a:br>
              <a:rPr lang="ru-RU" dirty="0" smtClean="0">
                <a:solidFill>
                  <a:srgbClr val="030EE7"/>
                </a:solidFill>
              </a:rPr>
            </a:br>
            <a:endParaRPr lang="ru-RU" dirty="0" smtClean="0">
              <a:solidFill>
                <a:srgbClr val="030EE7"/>
              </a:solidFill>
            </a:endParaRPr>
          </a:p>
        </p:txBody>
      </p:sp>
      <p:sp>
        <p:nvSpPr>
          <p:cNvPr id="5" name="Содержимое 4"/>
          <p:cNvSpPr>
            <a:spLocks noGrp="1"/>
          </p:cNvSpPr>
          <p:nvPr>
            <p:ph idx="1"/>
          </p:nvPr>
        </p:nvSpPr>
        <p:spPr>
          <a:xfrm>
            <a:off x="357158" y="404664"/>
            <a:ext cx="8329642" cy="5691336"/>
          </a:xfrm>
        </p:spPr>
        <p:txBody>
          <a:bodyPr/>
          <a:lstStyle/>
          <a:p>
            <a:pPr algn="ctr"/>
            <a:r>
              <a:rPr lang="ru-RU" sz="1800" b="1" dirty="0" smtClean="0">
                <a:solidFill>
                  <a:srgbClr val="FF0000"/>
                </a:solidFill>
              </a:rPr>
              <a:t>2. Теоретическая часть</a:t>
            </a:r>
            <a:r>
              <a:rPr lang="ru-RU" sz="1800" b="1" dirty="0" smtClean="0">
                <a:solidFill>
                  <a:srgbClr val="FF0000"/>
                </a:solidFill>
              </a:rPr>
              <a:t>.</a:t>
            </a:r>
            <a:endParaRPr lang="ru-RU" sz="1800" b="1" dirty="0" smtClean="0">
              <a:solidFill>
                <a:srgbClr val="FF0000"/>
              </a:solidFill>
            </a:endParaRPr>
          </a:p>
          <a:p>
            <a:pPr algn="ctr"/>
            <a:r>
              <a:rPr lang="ru-RU" sz="1800" b="1" dirty="0" smtClean="0">
                <a:solidFill>
                  <a:srgbClr val="FF0000"/>
                </a:solidFill>
              </a:rPr>
              <a:t>2.1</a:t>
            </a:r>
            <a:r>
              <a:rPr lang="ru-RU" sz="1800" b="1" dirty="0" smtClean="0">
                <a:solidFill>
                  <a:srgbClr val="FF0000"/>
                </a:solidFill>
              </a:rPr>
              <a:t>.  </a:t>
            </a:r>
            <a:r>
              <a:rPr lang="ru-RU" sz="1800" b="1" dirty="0" smtClean="0">
                <a:solidFill>
                  <a:srgbClr val="FF0000"/>
                </a:solidFill>
              </a:rPr>
              <a:t>По определению погода – это совокупность значений метеорологических элементов и атмосферных явлений, наблюдаемых в определённый момент времени в той или иной точке пространства. Погоду описывают температурой воздуха, влажностью, давлением, направлением ветра атмосферными осадками и другими показателями. Наиболее распространённое погодное явление является осадки в виде дождя и снега, туман, ветра, облачность, ливень, град. Погода сильно влияет на нашу жизнь. Сведения о ней нужны во многих областях жизни: сельском хозяйстве, транспорте, авиации, строительстве, для предупреждения о стихийных бедствиях, что позволяет избежать человеческих жертв. Меняется погода потому, что воздух в атмосфере находится в постоянном движении. Тёплые воздушные массы двигаясь из южной части планеты в северную приносит за собой потепление, а их соприкосновение с более прохладной земной поверхностью приводит к конденсации водяного пара образованию облаков и выпадению сильных дождей и ливней. Холодные воздушные массы приносят похолодание и образуются облака другой формы – кучево-дождевые, небольших размеров, дающих небольшое количество осадков.</a:t>
            </a:r>
          </a:p>
          <a:p>
            <a:pPr>
              <a:buNone/>
            </a:pPr>
            <a:endParaRPr lang="ru-RU" sz="2400" dirty="0">
              <a:solidFill>
                <a:schemeClr val="accent4">
                  <a:lumMod val="10000"/>
                </a:schemeClr>
              </a:solidFill>
            </a:endParaRP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1" y="285750"/>
            <a:ext cx="8443942" cy="3786192"/>
          </a:xfrm>
        </p:spPr>
        <p:txBody>
          <a:bodyPr/>
          <a:lstStyle/>
          <a:p>
            <a:pPr eaLnBrk="1" hangingPunct="1">
              <a:defRPr/>
            </a:pPr>
            <a:r>
              <a:rPr lang="ru-RU" sz="2000" b="1" dirty="0" smtClean="0">
                <a:solidFill>
                  <a:srgbClr val="FF0000"/>
                </a:solidFill>
              </a:rPr>
              <a:t>2.2. Основным инструментом, которым метеорологи пользуются для предсказания погоды, является наблюдение. Для краткосрочного прогноза достаточно небольшой современной метеостанции, позволяющей выявить все показатели на несколько суток. Для долгосрочного прогноза применяют компьютерные программы, способные моделировать движение воздушных масс в атмосфере и выдавать на экран результат. Для измерения атмосферного давления пользуются специальным прибором – барометром (от греческого слова </a:t>
            </a:r>
            <a:r>
              <a:rPr lang="ru-RU" sz="2000" b="1" dirty="0" err="1" smtClean="0">
                <a:solidFill>
                  <a:srgbClr val="FF0000"/>
                </a:solidFill>
              </a:rPr>
              <a:t>баро</a:t>
            </a:r>
            <a:r>
              <a:rPr lang="ru-RU" sz="2000" b="1" dirty="0" smtClean="0">
                <a:solidFill>
                  <a:srgbClr val="FF0000"/>
                </a:solidFill>
              </a:rPr>
              <a:t> – тяжесть и метро – измерять). Такой барометр – анероид есть у меня. </a:t>
            </a:r>
            <a:endParaRPr lang="ru-RU" sz="2000" b="1" dirty="0" smtClean="0">
              <a:solidFill>
                <a:srgbClr val="FF0000"/>
              </a:solidFill>
              <a:latin typeface="+mn-lt"/>
            </a:endParaRPr>
          </a:p>
        </p:txBody>
      </p:sp>
      <p:sp>
        <p:nvSpPr>
          <p:cNvPr id="3" name="Содержимое 2"/>
          <p:cNvSpPr>
            <a:spLocks noGrp="1"/>
          </p:cNvSpPr>
          <p:nvPr>
            <p:ph idx="1"/>
          </p:nvPr>
        </p:nvSpPr>
        <p:spPr>
          <a:xfrm>
            <a:off x="457200" y="4509120"/>
            <a:ext cx="1522512" cy="1586880"/>
          </a:xfrm>
        </p:spPr>
        <p:txBody>
          <a:bodyPr/>
          <a:lstStyle/>
          <a:p>
            <a:pPr eaLnBrk="1" hangingPunct="1">
              <a:buNone/>
              <a:defRPr/>
            </a:pPr>
            <a:endParaRPr lang="ru-RU" sz="1490" dirty="0" smtClean="0"/>
          </a:p>
        </p:txBody>
      </p:sp>
      <p:pic>
        <p:nvPicPr>
          <p:cNvPr id="7169" name="Picture 1"/>
          <p:cNvPicPr>
            <a:picLocks noChangeAspect="1" noChangeArrowheads="1"/>
          </p:cNvPicPr>
          <p:nvPr/>
        </p:nvPicPr>
        <p:blipFill>
          <a:blip r:embed="rId2" cstate="print"/>
          <a:srcRect/>
          <a:stretch>
            <a:fillRect/>
          </a:stretch>
        </p:blipFill>
        <p:spPr bwMode="auto">
          <a:xfrm>
            <a:off x="1" y="4000504"/>
            <a:ext cx="2857496" cy="2857496"/>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a:off x="142874" y="285750"/>
            <a:ext cx="8786843" cy="3500440"/>
          </a:xfrm>
        </p:spPr>
        <p:txBody>
          <a:bodyPr/>
          <a:lstStyle/>
          <a:p>
            <a:pPr algn="l"/>
            <a:r>
              <a:rPr lang="ru-RU" sz="2400" dirty="0" smtClean="0">
                <a:solidFill>
                  <a:srgbClr val="FF0000"/>
                </a:solidFill>
              </a:rPr>
              <a:t> </a:t>
            </a:r>
            <a:r>
              <a:rPr lang="ru-RU" sz="2400" dirty="0" smtClean="0">
                <a:solidFill>
                  <a:srgbClr val="FF0000"/>
                </a:solidFill>
              </a:rPr>
              <a:t>Наблюдая за ним я сделал выводы:</a:t>
            </a:r>
            <a:br>
              <a:rPr lang="ru-RU" sz="2400" dirty="0" smtClean="0">
                <a:solidFill>
                  <a:srgbClr val="FF0000"/>
                </a:solidFill>
              </a:rPr>
            </a:br>
            <a:r>
              <a:rPr lang="ru-RU" sz="2400" dirty="0" smtClean="0">
                <a:solidFill>
                  <a:srgbClr val="FF0000"/>
                </a:solidFill>
              </a:rPr>
              <a:t>1. Если </a:t>
            </a:r>
            <a:r>
              <a:rPr lang="ru-RU" sz="2400" dirty="0" smtClean="0">
                <a:solidFill>
                  <a:srgbClr val="FF0000"/>
                </a:solidFill>
              </a:rPr>
              <a:t>стрелка барометра долго не меняет своё показание </a:t>
            </a:r>
            <a:r>
              <a:rPr lang="ru-RU" sz="2400" dirty="0" smtClean="0">
                <a:solidFill>
                  <a:srgbClr val="FF0000"/>
                </a:solidFill>
              </a:rPr>
              <a:t>       </a:t>
            </a:r>
            <a:br>
              <a:rPr lang="ru-RU" sz="2400" dirty="0" smtClean="0">
                <a:solidFill>
                  <a:srgbClr val="FF0000"/>
                </a:solidFill>
              </a:rPr>
            </a:br>
            <a:r>
              <a:rPr lang="ru-RU" sz="2400" dirty="0" smtClean="0">
                <a:solidFill>
                  <a:srgbClr val="FF0000"/>
                </a:solidFill>
              </a:rPr>
              <a:t> </a:t>
            </a:r>
            <a:r>
              <a:rPr lang="ru-RU" sz="2400" dirty="0" smtClean="0">
                <a:solidFill>
                  <a:srgbClr val="FF0000"/>
                </a:solidFill>
              </a:rPr>
              <a:t>никаких изменений в погоде в ближайшее время не </a:t>
            </a:r>
            <a:r>
              <a:rPr lang="ru-RU" sz="2400" dirty="0" smtClean="0">
                <a:solidFill>
                  <a:srgbClr val="FF0000"/>
                </a:solidFill>
              </a:rPr>
              <a:t>было.</a:t>
            </a:r>
            <a:r>
              <a:rPr lang="ru-RU" sz="2400" dirty="0" smtClean="0">
                <a:solidFill>
                  <a:srgbClr val="FF0000"/>
                </a:solidFill>
              </a:rPr>
              <a:t/>
            </a:r>
            <a:br>
              <a:rPr lang="ru-RU" sz="2400" dirty="0" smtClean="0">
                <a:solidFill>
                  <a:srgbClr val="FF0000"/>
                </a:solidFill>
              </a:rPr>
            </a:br>
            <a:r>
              <a:rPr lang="ru-RU" sz="2400" dirty="0" smtClean="0">
                <a:solidFill>
                  <a:srgbClr val="FF0000"/>
                </a:solidFill>
              </a:rPr>
              <a:t>2. Было </a:t>
            </a:r>
            <a:r>
              <a:rPr lang="ru-RU" sz="2400" dirty="0" smtClean="0">
                <a:solidFill>
                  <a:srgbClr val="FF0000"/>
                </a:solidFill>
              </a:rPr>
              <a:t>высокое атмосферное давление, наблюдалась </a:t>
            </a:r>
            <a:r>
              <a:rPr lang="ru-RU" sz="2400" dirty="0" smtClean="0">
                <a:solidFill>
                  <a:srgbClr val="FF0000"/>
                </a:solidFill>
              </a:rPr>
              <a:t>хорошая </a:t>
            </a:r>
            <a:r>
              <a:rPr lang="ru-RU" sz="2400" dirty="0" smtClean="0">
                <a:solidFill>
                  <a:srgbClr val="FF0000"/>
                </a:solidFill>
              </a:rPr>
              <a:t>погода – безоблачное небо, отсутствие сильного ветра зимой. Весной – теплая, тихая погода без дождя.</a:t>
            </a:r>
            <a:br>
              <a:rPr lang="ru-RU" sz="2400" dirty="0" smtClean="0">
                <a:solidFill>
                  <a:srgbClr val="FF0000"/>
                </a:solidFill>
              </a:rPr>
            </a:br>
            <a:r>
              <a:rPr lang="ru-RU" sz="2400" dirty="0" smtClean="0">
                <a:solidFill>
                  <a:srgbClr val="FF0000"/>
                </a:solidFill>
              </a:rPr>
              <a:t>3. Стрелка </a:t>
            </a:r>
            <a:r>
              <a:rPr lang="ru-RU" sz="2400" dirty="0" smtClean="0">
                <a:solidFill>
                  <a:srgbClr val="FF0000"/>
                </a:solidFill>
              </a:rPr>
              <a:t>барометра меняет своё показание – погода меняется, низкое давление, а это облачность, может быть туман, выпадение осадков (снег, дождь), ветер.</a:t>
            </a:r>
            <a:r>
              <a:rPr lang="ru-RU" sz="2800" dirty="0" smtClean="0"/>
              <a:t/>
            </a:r>
            <a:br>
              <a:rPr lang="ru-RU" sz="2800" dirty="0" smtClean="0"/>
            </a:br>
            <a:endParaRPr lang="ru-RU" sz="2800" dirty="0" smtClean="0">
              <a:solidFill>
                <a:schemeClr val="accent4">
                  <a:lumMod val="10000"/>
                </a:schemeClr>
              </a:solidFill>
            </a:endParaRPr>
          </a:p>
        </p:txBody>
      </p:sp>
      <p:pic>
        <p:nvPicPr>
          <p:cNvPr id="6145" name="Picture 1"/>
          <p:cNvPicPr>
            <a:picLocks noChangeAspect="1" noChangeArrowheads="1"/>
          </p:cNvPicPr>
          <p:nvPr/>
        </p:nvPicPr>
        <p:blipFill>
          <a:blip r:embed="rId2" cstate="print"/>
          <a:srcRect/>
          <a:stretch>
            <a:fillRect/>
          </a:stretch>
        </p:blipFill>
        <p:spPr bwMode="auto">
          <a:xfrm>
            <a:off x="0" y="3571876"/>
            <a:ext cx="4267200" cy="2386012"/>
          </a:xfrm>
          <a:prstGeom prst="rect">
            <a:avLst/>
          </a:prstGeom>
          <a:noFill/>
          <a:ln w="9525">
            <a:noFill/>
            <a:miter lim="800000"/>
            <a:headEnd/>
            <a:tailEnd/>
          </a:ln>
          <a:effectLst/>
        </p:spPr>
      </p:pic>
      <p:pic>
        <p:nvPicPr>
          <p:cNvPr id="6146" name="Picture 2"/>
          <p:cNvPicPr>
            <a:picLocks noChangeAspect="1" noChangeArrowheads="1"/>
          </p:cNvPicPr>
          <p:nvPr/>
        </p:nvPicPr>
        <p:blipFill>
          <a:blip r:embed="rId3" cstate="print"/>
          <a:srcRect/>
          <a:stretch>
            <a:fillRect/>
          </a:stretch>
        </p:blipFill>
        <p:spPr bwMode="auto">
          <a:xfrm>
            <a:off x="5685596" y="4645033"/>
            <a:ext cx="3458404" cy="22129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кстура">
  <a:themeElements>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Текстур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кстура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Текстура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Текстура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Текстура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Текстура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Текстура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Текстура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13007</TotalTime>
  <Words>1426</Words>
  <Application>Microsoft Office PowerPoint</Application>
  <PresentationFormat>Экран (4:3)</PresentationFormat>
  <Paragraphs>167</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Текстура</vt:lpstr>
      <vt:lpstr>    Исследовательский проект: «Пиявки – живые барометры». </vt:lpstr>
      <vt:lpstr>Слайд 2</vt:lpstr>
      <vt:lpstr>Слайд 3</vt:lpstr>
      <vt:lpstr>Тема моего проекта: «Пиявки – живые барометры». Почему же я решил выбрать эту тему? На нашей даче в пруду живут разные живые существа: прудовики, жуки – плавуны, лягушки, пиявки. Чтобы сохранить водные растения, на зиму мы переносим их в аквариум домой. Вместе с растениями переехали прудовики и пиявки. За ними интересно наблюдать, они ведут себя по разумному: то спокойно лежат на дне, то активно плавают, как змеи, то сидят неподвижно на стенке аквариума, то находятся на границе воды и воздуха. Меня заинтересовала такая изменчивость в поведении пиявок, возникло много вопросов, которые и стали целями данного проекта. </vt:lpstr>
      <vt:lpstr>Слайд 5</vt:lpstr>
      <vt:lpstr>Слайд 6</vt:lpstr>
      <vt:lpstr> </vt:lpstr>
      <vt:lpstr>2.2. Основным инструментом, которым метеорологи пользуются для предсказания погоды, является наблюдение. Для краткосрочного прогноза достаточно небольшой современной метеостанции, позволяющей выявить все показатели на несколько суток. Для долгосрочного прогноза применяют компьютерные программы, способные моделировать движение воздушных масс в атмосфере и выдавать на экран результат. Для измерения атмосферного давления пользуются специальным прибором – барометром (от греческого слова баро – тяжесть и метро – измерять). Такой барометр – анероид есть у меня. </vt:lpstr>
      <vt:lpstr> Наблюдая за ним я сделал выводы: 1. Если стрелка барометра долго не меняет своё показание          никаких изменений в погоде в ближайшее время не было. 2. Было высокое атмосферное давление, наблюдалась хорошая погода – безоблачное небо, отсутствие сильного ветра зимой. Весной – теплая, тихая погода без дождя. 3. Стрелка барометра меняет своё показание – погода меняется, низкое давление, а это облачность, может быть туман, выпадение осадков (снег, дождь), ветер. </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Company>МОУ СОШ № 2</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Биологические задачи</dc:title>
  <dc:creator>Светлана Григорьевна</dc:creator>
  <cp:lastModifiedBy>юлия шабарова</cp:lastModifiedBy>
  <cp:revision>257</cp:revision>
  <dcterms:created xsi:type="dcterms:W3CDTF">2010-02-08T13:28:34Z</dcterms:created>
  <dcterms:modified xsi:type="dcterms:W3CDTF">2022-04-24T17:56:59Z</dcterms:modified>
</cp:coreProperties>
</file>