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6"/>
  </p:notesMasterIdLst>
  <p:sldIdLst>
    <p:sldId id="282" r:id="rId2"/>
    <p:sldId id="283" r:id="rId3"/>
    <p:sldId id="284" r:id="rId4"/>
    <p:sldId id="286" r:id="rId5"/>
    <p:sldId id="285" r:id="rId6"/>
    <p:sldId id="267" r:id="rId7"/>
    <p:sldId id="269" r:id="rId8"/>
    <p:sldId id="270" r:id="rId9"/>
    <p:sldId id="271" r:id="rId10"/>
    <p:sldId id="276" r:id="rId11"/>
    <p:sldId id="281" r:id="rId12"/>
    <p:sldId id="287" r:id="rId13"/>
    <p:sldId id="273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5F25E-31DF-4126-809F-35129921B7C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9C0E-66E8-4E9C-B186-7851F22415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7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5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2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81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1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96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08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95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60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9C36CA-3F1C-48A8-8730-4D02FA49D2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01150"/>
      </p:ext>
    </p:extLst>
  </p:cSld>
  <p:clrMapOvr>
    <a:masterClrMapping/>
  </p:clrMapOvr>
  <p:transition advClick="0" advTm="1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3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4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0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64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6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36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0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7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FDCEE3-26C0-4911-827D-0B0F381514D0}"/>
              </a:ext>
            </a:extLst>
          </p:cNvPr>
          <p:cNvSpPr/>
          <p:nvPr/>
        </p:nvSpPr>
        <p:spPr>
          <a:xfrm>
            <a:off x="699989" y="2040086"/>
            <a:ext cx="7632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Тема урока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Приемы письменного сложения в пределах 1000 без перехода через десяток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04370-BF01-4055-B1BD-400B7A2DE2B4}"/>
              </a:ext>
            </a:extLst>
          </p:cNvPr>
          <p:cNvSpPr txBox="1"/>
          <p:nvPr/>
        </p:nvSpPr>
        <p:spPr>
          <a:xfrm>
            <a:off x="755575" y="620688"/>
            <a:ext cx="7920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Урок математики в 3 классе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(</a:t>
            </a:r>
            <a:r>
              <a:rPr lang="ru-RU" sz="32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УМК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«Перспектива»)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AB7A8-05F3-47CD-B0F3-01D704FE9617}"/>
              </a:ext>
            </a:extLst>
          </p:cNvPr>
          <p:cNvSpPr txBox="1"/>
          <p:nvPr/>
        </p:nvSpPr>
        <p:spPr>
          <a:xfrm>
            <a:off x="755575" y="3582596"/>
            <a:ext cx="7577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Подготовила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учитель начальных классов</a:t>
            </a:r>
          </a:p>
          <a:p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МОУ «ЦО Тайдаковский» Неверова Оксана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388910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899592" y="764705"/>
            <a:ext cx="7344816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Monotype Corsiva" pitchFamily="66" charset="0"/>
              </a:rPr>
              <a:t>Пишу…  .</a:t>
            </a:r>
          </a:p>
          <a:p>
            <a:r>
              <a:rPr lang="ru-RU" sz="6000" b="1" dirty="0">
                <a:solidFill>
                  <a:srgbClr val="7030A0"/>
                </a:solidFill>
                <a:latin typeface="Monotype Corsiva" pitchFamily="66" charset="0"/>
              </a:rPr>
              <a:t>Складываю единицы…  .</a:t>
            </a:r>
          </a:p>
          <a:p>
            <a:r>
              <a:rPr lang="ru-RU" sz="6000" b="1" dirty="0">
                <a:solidFill>
                  <a:srgbClr val="7030A0"/>
                </a:solidFill>
                <a:latin typeface="Monotype Corsiva" pitchFamily="66" charset="0"/>
              </a:rPr>
              <a:t>Складываю десятки…  .</a:t>
            </a:r>
          </a:p>
          <a:p>
            <a:r>
              <a:rPr lang="ru-RU" sz="6000" b="1" dirty="0">
                <a:solidFill>
                  <a:srgbClr val="7030A0"/>
                </a:solidFill>
                <a:latin typeface="Monotype Corsiva" pitchFamily="66" charset="0"/>
              </a:rPr>
              <a:t>Складываю сотни…  .</a:t>
            </a:r>
          </a:p>
          <a:p>
            <a:r>
              <a:rPr lang="ru-RU" sz="6000" b="1" dirty="0">
                <a:solidFill>
                  <a:srgbClr val="7030A0"/>
                </a:solidFill>
                <a:latin typeface="Monotype Corsiva" pitchFamily="66" charset="0"/>
              </a:rPr>
              <a:t>Читаю ответ…  .</a:t>
            </a:r>
          </a:p>
        </p:txBody>
      </p:sp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798734" cy="1303867"/>
          </a:xfrm>
        </p:spPr>
        <p:txBody>
          <a:bodyPr>
            <a:noAutofit/>
          </a:bodyPr>
          <a:lstStyle/>
          <a:p>
            <a:r>
              <a:rPr lang="ru-RU" sz="8800" b="1" dirty="0">
                <a:solidFill>
                  <a:srgbClr val="C00000"/>
                </a:solidFill>
                <a:latin typeface="Monotype Corsiva" pitchFamily="66" charset="0"/>
              </a:rPr>
              <a:t>Итог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800" b="1" i="1" dirty="0">
              <a:solidFill>
                <a:srgbClr val="7030A0"/>
              </a:solidFill>
            </a:endParaRPr>
          </a:p>
          <a:p>
            <a:r>
              <a:rPr lang="ru-RU" sz="4800" b="1" i="1" dirty="0">
                <a:solidFill>
                  <a:srgbClr val="7030A0"/>
                </a:solidFill>
              </a:rPr>
              <a:t>С каким вычислительным приёмом познакомились?</a:t>
            </a:r>
          </a:p>
          <a:p>
            <a:r>
              <a:rPr lang="ru-RU" sz="4800" b="1" i="1" dirty="0">
                <a:solidFill>
                  <a:srgbClr val="7030A0"/>
                </a:solidFill>
              </a:rPr>
              <a:t>Проговорите алгоритм.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798734" cy="1303867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Monotype Corsiva" pitchFamily="66" charset="0"/>
              </a:rPr>
              <a:t>Продолжи фразу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48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4800" b="1" i="1" dirty="0">
              <a:solidFill>
                <a:srgbClr val="7030A0"/>
              </a:solidFill>
            </a:endParaRPr>
          </a:p>
          <a:p>
            <a:r>
              <a:rPr lang="ru-RU" sz="13500" b="1" i="1" dirty="0">
                <a:solidFill>
                  <a:srgbClr val="7030A0"/>
                </a:solidFill>
              </a:rPr>
              <a:t>Сегодня я узнал(а) ...</a:t>
            </a:r>
          </a:p>
          <a:p>
            <a:r>
              <a:rPr lang="ru-RU" sz="13500" b="1" i="1" dirty="0">
                <a:solidFill>
                  <a:srgbClr val="7030A0"/>
                </a:solidFill>
              </a:rPr>
              <a:t>Было трудно ... </a:t>
            </a:r>
          </a:p>
          <a:p>
            <a:r>
              <a:rPr lang="ru-RU" sz="13500" b="1" i="1" dirty="0">
                <a:solidFill>
                  <a:srgbClr val="7030A0"/>
                </a:solidFill>
              </a:rPr>
              <a:t>Теперь я умею ... </a:t>
            </a:r>
          </a:p>
          <a:p>
            <a:r>
              <a:rPr lang="ru-RU" sz="13500" b="1" i="1" dirty="0">
                <a:solidFill>
                  <a:srgbClr val="7030A0"/>
                </a:solidFill>
              </a:rPr>
              <a:t>Я поработал(а) ...</a:t>
            </a:r>
          </a:p>
          <a:p>
            <a:endParaRPr lang="ru-RU" sz="4800" b="1" i="1" dirty="0">
              <a:solidFill>
                <a:srgbClr val="7030A0"/>
              </a:solidFill>
            </a:endParaRPr>
          </a:p>
          <a:p>
            <a:endParaRPr lang="ru-RU" sz="4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8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785794"/>
            <a:ext cx="8186766" cy="523400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7200" b="1" dirty="0">
                <a:solidFill>
                  <a:srgbClr val="C00000"/>
                </a:solidFill>
                <a:latin typeface="Monotype Corsiva" pitchFamily="66" charset="0"/>
              </a:rPr>
              <a:t>Домашнее задание:</a:t>
            </a:r>
          </a:p>
          <a:p>
            <a:pPr algn="ctr">
              <a:buFontTx/>
              <a:buNone/>
            </a:pPr>
            <a:endParaRPr lang="ru-RU" sz="7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sz="7200" b="1" dirty="0" err="1">
                <a:solidFill>
                  <a:srgbClr val="7030A0"/>
                </a:solidFill>
                <a:latin typeface="Monotype Corsiva" pitchFamily="66" charset="0"/>
              </a:rPr>
              <a:t>Р.Т</a:t>
            </a:r>
            <a:r>
              <a:rPr lang="ru-RU" sz="7200" b="1" dirty="0">
                <a:solidFill>
                  <a:srgbClr val="7030A0"/>
                </a:solidFill>
                <a:latin typeface="Monotype Corsiva" pitchFamily="66" charset="0"/>
              </a:rPr>
              <a:t>. с.70 №3, с.71 №4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71422">
            <a:off x="294677" y="-267669"/>
            <a:ext cx="8057333" cy="3444784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Monotype Corsiva" pitchFamily="66" charset="0"/>
              </a:rPr>
              <a:t>Спасибо за урок</a:t>
            </a:r>
          </a:p>
        </p:txBody>
      </p:sp>
      <p:pic>
        <p:nvPicPr>
          <p:cNvPr id="3074" name="Picture 2" descr="D:\Мои документы\Downloads\Kolok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4452967" cy="3452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23A2309-D511-4213-9090-D61F4F771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205955"/>
              </p:ext>
            </p:extLst>
          </p:nvPr>
        </p:nvGraphicFramePr>
        <p:xfrm>
          <a:off x="611559" y="1160748"/>
          <a:ext cx="7920881" cy="4536504"/>
        </p:xfrm>
        <a:graphic>
          <a:graphicData uri="http://schemas.openxmlformats.org/drawingml/2006/table">
            <a:tbl>
              <a:tblPr/>
              <a:tblGrid>
                <a:gridCol w="1320009">
                  <a:extLst>
                    <a:ext uri="{9D8B030D-6E8A-4147-A177-3AD203B41FA5}">
                      <a16:colId xmlns:a16="http://schemas.microsoft.com/office/drawing/2014/main" val="68851435"/>
                    </a:ext>
                  </a:extLst>
                </a:gridCol>
                <a:gridCol w="1320009">
                  <a:extLst>
                    <a:ext uri="{9D8B030D-6E8A-4147-A177-3AD203B41FA5}">
                      <a16:colId xmlns:a16="http://schemas.microsoft.com/office/drawing/2014/main" val="1570284717"/>
                    </a:ext>
                  </a:extLst>
                </a:gridCol>
                <a:gridCol w="1320009">
                  <a:extLst>
                    <a:ext uri="{9D8B030D-6E8A-4147-A177-3AD203B41FA5}">
                      <a16:colId xmlns:a16="http://schemas.microsoft.com/office/drawing/2014/main" val="4234462580"/>
                    </a:ext>
                  </a:extLst>
                </a:gridCol>
                <a:gridCol w="1320009">
                  <a:extLst>
                    <a:ext uri="{9D8B030D-6E8A-4147-A177-3AD203B41FA5}">
                      <a16:colId xmlns:a16="http://schemas.microsoft.com/office/drawing/2014/main" val="2786392952"/>
                    </a:ext>
                  </a:extLst>
                </a:gridCol>
                <a:gridCol w="1320009">
                  <a:extLst>
                    <a:ext uri="{9D8B030D-6E8A-4147-A177-3AD203B41FA5}">
                      <a16:colId xmlns:a16="http://schemas.microsoft.com/office/drawing/2014/main" val="3717049898"/>
                    </a:ext>
                  </a:extLst>
                </a:gridCol>
                <a:gridCol w="1320836">
                  <a:extLst>
                    <a:ext uri="{9D8B030D-6E8A-4147-A177-3AD203B41FA5}">
                      <a16:colId xmlns:a16="http://schemas.microsoft.com/office/drawing/2014/main" val="1521706516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780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338486"/>
                  </a:ext>
                </a:extLst>
              </a:tr>
              <a:tr h="2304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34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58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23A2309-D511-4213-9090-D61F4F771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16033"/>
              </p:ext>
            </p:extLst>
          </p:nvPr>
        </p:nvGraphicFramePr>
        <p:xfrm>
          <a:off x="611559" y="1160748"/>
          <a:ext cx="7920881" cy="4536504"/>
        </p:xfrm>
        <a:graphic>
          <a:graphicData uri="http://schemas.openxmlformats.org/drawingml/2006/table">
            <a:tbl>
              <a:tblPr/>
              <a:tblGrid>
                <a:gridCol w="1320009">
                  <a:extLst>
                    <a:ext uri="{9D8B030D-6E8A-4147-A177-3AD203B41FA5}">
                      <a16:colId xmlns:a16="http://schemas.microsoft.com/office/drawing/2014/main" val="68851435"/>
                    </a:ext>
                  </a:extLst>
                </a:gridCol>
                <a:gridCol w="1320009">
                  <a:extLst>
                    <a:ext uri="{9D8B030D-6E8A-4147-A177-3AD203B41FA5}">
                      <a16:colId xmlns:a16="http://schemas.microsoft.com/office/drawing/2014/main" val="1570284717"/>
                    </a:ext>
                  </a:extLst>
                </a:gridCol>
                <a:gridCol w="1320009">
                  <a:extLst>
                    <a:ext uri="{9D8B030D-6E8A-4147-A177-3AD203B41FA5}">
                      <a16:colId xmlns:a16="http://schemas.microsoft.com/office/drawing/2014/main" val="4234462580"/>
                    </a:ext>
                  </a:extLst>
                </a:gridCol>
                <a:gridCol w="1320009">
                  <a:extLst>
                    <a:ext uri="{9D8B030D-6E8A-4147-A177-3AD203B41FA5}">
                      <a16:colId xmlns:a16="http://schemas.microsoft.com/office/drawing/2014/main" val="2786392952"/>
                    </a:ext>
                  </a:extLst>
                </a:gridCol>
                <a:gridCol w="1320009">
                  <a:extLst>
                    <a:ext uri="{9D8B030D-6E8A-4147-A177-3AD203B41FA5}">
                      <a16:colId xmlns:a16="http://schemas.microsoft.com/office/drawing/2014/main" val="3717049898"/>
                    </a:ext>
                  </a:extLst>
                </a:gridCol>
                <a:gridCol w="1320836">
                  <a:extLst>
                    <a:ext uri="{9D8B030D-6E8A-4147-A177-3AD203B41FA5}">
                      <a16:colId xmlns:a16="http://schemas.microsoft.com/office/drawing/2014/main" val="1521706516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780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338486"/>
                  </a:ext>
                </a:extLst>
              </a:tr>
              <a:tr h="2304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34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29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quot;салідарнасець&quot;. Все новости, помеченные &quot;салідарнасець&quot; - МЕТАТЕКА -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90" y="379249"/>
            <a:ext cx="4148700" cy="3121759"/>
          </a:xfrm>
          <a:prstGeom prst="rect">
            <a:avLst/>
          </a:prstGeom>
          <a:noFill/>
        </p:spPr>
      </p:pic>
      <p:pic>
        <p:nvPicPr>
          <p:cNvPr id="3" name="Picture 2" descr="ЖЕЛЕЗНОДОРОЖНИКИ В ПАРТИЗАНСКОМ ДВИЖЕНИИ : Железнодорожники в великой отечественной войне 1941–1945 Конарев Н.С. : Библиотека 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179409" cy="3002401"/>
          </a:xfrm>
          <a:prstGeom prst="rect">
            <a:avLst/>
          </a:prstGeom>
          <a:noFill/>
        </p:spPr>
      </p:pic>
      <p:pic>
        <p:nvPicPr>
          <p:cNvPr id="4" name="Picture 2" descr="Неизвестная война. Минная. &quot; Фильмы, игры, софт, музыка - всё это можно скачать бесплатно и быстро с ТОРРЕН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303" y="3501008"/>
            <a:ext cx="4179409" cy="3002401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4084DA-431A-4F56-AC02-789B0F2EE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12" y="379249"/>
            <a:ext cx="4158082" cy="3097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6C793C-FDCE-407E-A4A4-771E1C922B56}"/>
              </a:ext>
            </a:extLst>
          </p:cNvPr>
          <p:cNvSpPr/>
          <p:nvPr/>
        </p:nvSpPr>
        <p:spPr>
          <a:xfrm>
            <a:off x="899592" y="692696"/>
            <a:ext cx="76328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   </a:t>
            </a:r>
            <a:r>
              <a:rPr lang="ru-RU" sz="2800" dirty="0"/>
              <a:t>В Тульской области за два месяца оккупации партизаны уничтожили </a:t>
            </a:r>
            <a:r>
              <a:rPr lang="ru-RU" sz="2800" b="1" dirty="0">
                <a:solidFill>
                  <a:srgbClr val="C00000"/>
                </a:solidFill>
              </a:rPr>
              <a:t>15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фашистских танков, немецких автомашин в </a:t>
            </a:r>
            <a:r>
              <a:rPr lang="ru-RU" sz="2800" b="1" dirty="0">
                <a:solidFill>
                  <a:srgbClr val="C00000"/>
                </a:solidFill>
              </a:rPr>
              <a:t>10</a:t>
            </a:r>
            <a:r>
              <a:rPr lang="ru-RU" sz="2800" dirty="0"/>
              <a:t> раз больше, чем танков, а мотоциклов на </a:t>
            </a:r>
            <a:r>
              <a:rPr lang="ru-RU" sz="2800" b="1" dirty="0">
                <a:solidFill>
                  <a:srgbClr val="C00000"/>
                </a:solidFill>
              </a:rPr>
              <a:t>80</a:t>
            </a:r>
            <a:r>
              <a:rPr lang="ru-RU" sz="2800" dirty="0"/>
              <a:t> меньше, чем немецких автомашин. </a:t>
            </a:r>
          </a:p>
          <a:p>
            <a:r>
              <a:rPr lang="ru-RU" sz="3200" dirty="0"/>
              <a:t>    </a:t>
            </a:r>
            <a:r>
              <a:rPr lang="ru-RU" sz="2800" dirty="0"/>
              <a:t>Объясните, что обозначают выражения,</a:t>
            </a:r>
          </a:p>
          <a:p>
            <a:r>
              <a:rPr lang="ru-RU" sz="2800" dirty="0"/>
              <a:t>и вычислите их значение.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68B49-F544-457A-96D3-37AB994DB175}"/>
              </a:ext>
            </a:extLst>
          </p:cNvPr>
          <p:cNvSpPr txBox="1"/>
          <p:nvPr/>
        </p:nvSpPr>
        <p:spPr>
          <a:xfrm>
            <a:off x="1013421" y="4298763"/>
            <a:ext cx="13740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15•10=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71629-A60A-4FEB-BB65-8CD653EE4702}"/>
              </a:ext>
            </a:extLst>
          </p:cNvPr>
          <p:cNvSpPr txBox="1"/>
          <p:nvPr/>
        </p:nvSpPr>
        <p:spPr>
          <a:xfrm>
            <a:off x="2216402" y="4293682"/>
            <a:ext cx="883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2BD0B-7EF3-4383-B759-73CFFF0D355E}"/>
              </a:ext>
            </a:extLst>
          </p:cNvPr>
          <p:cNvSpPr txBox="1"/>
          <p:nvPr/>
        </p:nvSpPr>
        <p:spPr>
          <a:xfrm>
            <a:off x="1016889" y="5117123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15•10-80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067A6-546F-4745-BF1D-3D1F2330308A}"/>
              </a:ext>
            </a:extLst>
          </p:cNvPr>
          <p:cNvSpPr txBox="1"/>
          <p:nvPr/>
        </p:nvSpPr>
        <p:spPr>
          <a:xfrm>
            <a:off x="2846439" y="5117122"/>
            <a:ext cx="56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70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2CB13-5425-4662-B70F-FFC79C91C54A}"/>
              </a:ext>
            </a:extLst>
          </p:cNvPr>
          <p:cNvSpPr txBox="1"/>
          <p:nvPr/>
        </p:nvSpPr>
        <p:spPr>
          <a:xfrm>
            <a:off x="2843808" y="4232126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(автомашин)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F99F5-8D44-4561-A95F-58E0C2800B00}"/>
              </a:ext>
            </a:extLst>
          </p:cNvPr>
          <p:cNvSpPr txBox="1"/>
          <p:nvPr/>
        </p:nvSpPr>
        <p:spPr>
          <a:xfrm>
            <a:off x="3342883" y="5055566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(мотоциклов)</a:t>
            </a:r>
          </a:p>
        </p:txBody>
      </p:sp>
    </p:spTree>
    <p:extLst>
      <p:ext uri="{BB962C8B-B14F-4D97-AF65-F5344CB8AC3E}">
        <p14:creationId xmlns:p14="http://schemas.microsoft.com/office/powerpoint/2010/main" val="42365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21857">
            <a:off x="244508" y="331992"/>
            <a:ext cx="8666634" cy="5120290"/>
          </a:xfrm>
        </p:spPr>
        <p:txBody>
          <a:bodyPr>
            <a:noAutofit/>
          </a:bodyPr>
          <a:lstStyle/>
          <a:p>
            <a:r>
              <a:rPr lang="ru-RU" sz="9600" b="1" dirty="0" err="1">
                <a:solidFill>
                  <a:srgbClr val="FF0000"/>
                </a:solidFill>
                <a:latin typeface="+mn-lt"/>
              </a:rPr>
              <a:t>Физминутка</a:t>
            </a:r>
            <a:br>
              <a:rPr lang="ru-RU" sz="9600" dirty="0">
                <a:solidFill>
                  <a:srgbClr val="FF0000"/>
                </a:solidFill>
                <a:latin typeface="+mn-lt"/>
              </a:rPr>
            </a:br>
            <a:r>
              <a:rPr lang="ru-RU" sz="7200" b="1" dirty="0">
                <a:solidFill>
                  <a:srgbClr val="FF0000"/>
                </a:solidFill>
                <a:latin typeface="+mn-lt"/>
              </a:rPr>
              <a:t>для глаз</a:t>
            </a:r>
          </a:p>
        </p:txBody>
      </p:sp>
      <p:pic>
        <p:nvPicPr>
          <p:cNvPr id="4" name="Picture 4" descr="18m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256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EB1D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AD298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65556 L 0.74028 -0.01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0" y="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5365 -0.6088 " pathEditMode="relative" ptsTypes="AA">
                                      <p:cBhvr>
                                        <p:cTn id="2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6713 L -0.71667 0.698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3" grpId="1" animBg="1"/>
      <p:bldP spid="15365" grpId="0" animBg="1"/>
      <p:bldP spid="15365" grpId="1" animBg="1"/>
      <p:bldP spid="15367" grpId="0" animBg="1"/>
      <p:bldP spid="153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7518400" y="5534025"/>
            <a:ext cx="1203325" cy="1022350"/>
          </a:xfrm>
          <a:prstGeom prst="ellipse">
            <a:avLst/>
          </a:prstGeom>
          <a:solidFill>
            <a:srgbClr val="FFFF00">
              <a:alpha val="7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296863" y="6264275"/>
            <a:ext cx="8596312" cy="904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96863" y="5543550"/>
            <a:ext cx="855027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96863" y="4824413"/>
            <a:ext cx="8550275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50825" y="4103688"/>
            <a:ext cx="8642350" cy="460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96863" y="3384550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96863" y="2663825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50825" y="1943100"/>
            <a:ext cx="8686800" cy="460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296863" y="1223963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341313" y="549275"/>
            <a:ext cx="8505825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904875" y="0"/>
            <a:ext cx="8890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16859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24066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312896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84968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233988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01503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7373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745807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8120063" y="0"/>
            <a:ext cx="119062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89011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6032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303213" y="5894388"/>
            <a:ext cx="85979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132556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70977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204628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27686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H="1">
            <a:off x="342900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41513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487203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 flipV="1">
            <a:off x="242888" y="5232400"/>
            <a:ext cx="8597900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>
            <a:off x="242888" y="4451350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250825" y="3716338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>
            <a:off x="242888" y="3008313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 flipV="1">
            <a:off x="250825" y="2276475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 flipV="1">
            <a:off x="250825" y="1557338"/>
            <a:ext cx="8742363" cy="714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 flipV="1">
            <a:off x="303213" y="842963"/>
            <a:ext cx="8597900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 flipV="1">
            <a:off x="242888" y="242888"/>
            <a:ext cx="8658225" cy="587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>
            <a:off x="565467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>
            <a:off x="637540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>
            <a:off x="7758113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854075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10916E-6 L -0.78264 -0.7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-0.784 L -0.78264 0.0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0.06563 -0.80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0.80157 L 0.03281 -0.013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-0.0592 0.039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0.03281 -0.80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3 -0.80157 L -0.77604 -0.810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4" grpId="1" animBg="1"/>
      <p:bldP spid="33794" grpId="2" animBg="1"/>
      <p:bldP spid="33794" grpId="3" animBg="1"/>
      <p:bldP spid="33794" grpId="4" animBg="1"/>
      <p:bldP spid="33794" grpId="5" animBg="1"/>
      <p:bldP spid="33794" grpId="6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66900" y="963613"/>
            <a:ext cx="4967288" cy="4967287"/>
            <a:chOff x="1066" y="482"/>
            <a:chExt cx="3129" cy="3129"/>
          </a:xfrm>
        </p:grpSpPr>
        <p:sp>
          <p:nvSpPr>
            <p:cNvPr id="21507" name="Oval 3"/>
            <p:cNvSpPr>
              <a:spLocks noChangeArrowheads="1"/>
            </p:cNvSpPr>
            <p:nvPr/>
          </p:nvSpPr>
          <p:spPr bwMode="auto">
            <a:xfrm rot="-5400000">
              <a:off x="3129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>
                    <a:gamma/>
                    <a:tint val="0"/>
                    <a:invGamma/>
                  </a:srgbClr>
                </a:gs>
                <a:gs pos="100000">
                  <a:srgbClr val="66FF3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8" name="Oval 4"/>
            <p:cNvSpPr>
              <a:spLocks noChangeArrowheads="1"/>
            </p:cNvSpPr>
            <p:nvPr/>
          </p:nvSpPr>
          <p:spPr bwMode="auto">
            <a:xfrm rot="-5400000">
              <a:off x="1496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2336" y="2115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>
                    <a:gamma/>
                    <a:tint val="0"/>
                    <a:invGamma/>
                  </a:srgbClr>
                </a:gs>
                <a:gs pos="100000">
                  <a:srgbClr val="4BFB5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2336" y="48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2381" y="1797"/>
              <a:ext cx="545" cy="54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283075" y="836613"/>
            <a:ext cx="287338" cy="287337"/>
          </a:xfrm>
          <a:prstGeom prst="ellipse">
            <a:avLst/>
          </a:prstGeom>
          <a:solidFill>
            <a:srgbClr val="FFFF00"/>
          </a:solidFill>
          <a:ln w="57150" cap="rnd">
            <a:solidFill>
              <a:srgbClr val="CCFF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C 0.00416 -0.00092 0.01232 -0.00208 0.01666 0.00186 C 0.021 0.00579 0.02135 0.01297 0.02638 0.02408 C 0.03142 0.03519 0.04235 0.05001 0.04722 0.06853 C 0.05208 0.08704 0.05416 0.11089 0.05555 0.13519 C 0.05694 0.1595 0.05711 0.19144 0.05555 0.21482 C 0.05399 0.23797 0.05017 0.25834 0.04583 0.27593 C 0.04149 0.29353 0.0276 0.31413 0.02916 0.32038 C 0.03072 0.3264 0.04322 0.31644 0.05555 0.31297 C 0.06788 0.30927 0.08541 0.30255 0.10277 0.29978 C 0.12013 0.29746 0.14235 0.29723 0.15972 0.29792 C 0.17708 0.29908 0.19322 0.30093 0.20694 0.30533 C 0.22065 0.31019 0.23107 0.31853 0.24166 0.32593 C 0.25225 0.33334 0.26683 0.33982 0.27083 0.34978 C 0.27482 0.35973 0.271 0.37408 0.26527 0.38519 C 0.25954 0.3963 0.24722 0.40857 0.2361 0.41667 C 0.22499 0.42478 0.21406 0.42871 0.1986 0.43334 C 0.18315 0.43797 0.16024 0.44422 0.14305 0.44445 C 0.12586 0.44468 0.11128 0.43866 0.09583 0.43519 C 0.08038 0.43172 0.05954 0.42686 0.04999 0.42408 C 0.04044 0.4213 0.03906 0.41459 0.03888 0.41853 C 0.03871 0.42246 0.04531 0.43218 0.0486 0.44816 C 0.0519 0.46413 0.05711 0.49561 0.05833 0.51482 C 0.05954 0.53404 0.05572 0.54723 0.05555 0.56274 C 0.05538 0.57825 0.05885 0.58913 0.05694 0.60741 C 0.05503 0.62547 0.04999 0.65487 0.04444 0.672 C 0.03888 0.68959 0.02933 0.70232 0.0236 0.71112 C 0.01788 0.71968 0.01614 0.72292 0.00972 0.72408 C 0.00329 0.72501 -0.00747 0.72501 -0.01528 0.71829 C -0.0231 0.71181 -0.03126 0.70024 -0.03751 0.68311 C -0.04376 0.66644 -0.04983 0.63612 -0.05278 0.61644 C -0.05574 0.597 -0.05539 0.58195 -0.05556 0.56482 C -0.05574 0.54723 -0.05608 0.53033 -0.05417 0.51274 C -0.05226 0.49561 -0.04844 0.47663 -0.04445 0.46112 C -0.04046 0.44561 -0.03247 0.42894 -0.03056 0.42038 C -0.02865 0.41181 -0.03108 0.4095 -0.03334 0.40927 C -0.0356 0.40904 -0.03403 0.41297 -0.04445 0.41853 C -0.05487 0.42408 -0.07726 0.43866 -0.09584 0.4426 C -0.11442 0.44654 -0.13942 0.44353 -0.15556 0.4426 C -0.17171 0.44167 -0.17969 0.44052 -0.19306 0.43704 C -0.20643 0.43357 -0.22553 0.42802 -0.23612 0.42223 C -0.24671 0.41644 -0.25087 0.40927 -0.25695 0.40186 C -0.26303 0.39445 -0.27101 0.3882 -0.27223 0.37779 C -0.27344 0.36737 -0.27153 0.34931 -0.2639 0.33866 C -0.25626 0.32825 -0.2389 0.32084 -0.2264 0.31482 C -0.2139 0.30857 -0.20018 0.30441 -0.1889 0.30163 C -0.17761 0.29931 -0.17084 0.30001 -0.15834 0.29978 C -0.14584 0.29954 -0.12553 0.29954 -0.1139 0.29978 C -0.10226 0.30001 -0.09844 0.29908 -0.0889 0.30163 C -0.07935 0.30464 -0.06615 0.31204 -0.05695 0.31667 C -0.04775 0.32107 -0.03664 0.33218 -0.03334 0.32964 C -0.03004 0.32686 -0.03421 0.31899 -0.03751 0.30163 C -0.04081 0.28427 -0.05001 0.24538 -0.05278 0.22593 C -0.05556 0.20626 -0.05417 0.19885 -0.05417 0.18334 C -0.05417 0.16783 -0.05365 0.14885 -0.05278 0.13334 C -0.05192 0.11783 -0.05087 0.10348 -0.04862 0.09075 C -0.04636 0.07802 -0.04237 0.06691 -0.0389 0.05741 C -0.03542 0.04792 -0.03178 0.04052 -0.02778 0.03334 C -0.02379 0.02616 -0.01858 0.01922 -0.01528 0.01482 C -0.01199 0.01042 -0.01112 0.00996 -0.00834 0.00741 C -0.00556 0.00487 -0.00417 0.00093 -6.66667E-6 5.18519E-6 Z " pathEditMode="relative" ptsTypes="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522</TotalTime>
  <Words>193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Monotype Corsiva</vt:lpstr>
      <vt:lpstr>Segoe UI Black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урока</vt:lpstr>
      <vt:lpstr>Продолжи фразу</vt:lpstr>
      <vt:lpstr>Презентация PowerPoint</vt:lpstr>
      <vt:lpstr>Спасибо за 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Оксана</dc:creator>
  <cp:lastModifiedBy>Оксана Неверова</cp:lastModifiedBy>
  <cp:revision>49</cp:revision>
  <dcterms:modified xsi:type="dcterms:W3CDTF">2019-04-09T13:30:23Z</dcterms:modified>
</cp:coreProperties>
</file>