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5" r:id="rId6"/>
    <p:sldId id="264" r:id="rId7"/>
    <p:sldId id="265" r:id="rId8"/>
    <p:sldId id="273" r:id="rId9"/>
    <p:sldId id="274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Обучающиеся 8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Обучающиеся 9-11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Юристы, полицейские, налоговый инспектор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09312"/>
        <c:axId val="8510848"/>
      </c:barChart>
      <c:catAx>
        <c:axId val="85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8510848"/>
        <c:crosses val="autoZero"/>
        <c:auto val="1"/>
        <c:lblAlgn val="ctr"/>
        <c:lblOffset val="100"/>
        <c:noMultiLvlLbl val="0"/>
      </c:catAx>
      <c:valAx>
        <c:axId val="851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9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Обучающиеся 8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Обучающиеся 9-11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Юристы, полицейские, налоговый инспектор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69728"/>
        <c:axId val="37371264"/>
      </c:barChart>
      <c:catAx>
        <c:axId val="3736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7371264"/>
        <c:crosses val="autoZero"/>
        <c:auto val="1"/>
        <c:lblAlgn val="ctr"/>
        <c:lblOffset val="100"/>
        <c:noMultiLvlLbl val="0"/>
      </c:catAx>
      <c:valAx>
        <c:axId val="3737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6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Обучающиеся 8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Обучающиеся 9-11 кл.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Юристы, полицейские, налоговый инспектор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9568"/>
        <c:axId val="10991104"/>
      </c:barChart>
      <c:catAx>
        <c:axId val="1098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91104"/>
        <c:crosses val="autoZero"/>
        <c:auto val="1"/>
        <c:lblAlgn val="ctr"/>
        <c:lblOffset val="100"/>
        <c:noMultiLvlLbl val="0"/>
      </c:catAx>
      <c:valAx>
        <c:axId val="1099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9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8C65B-4FA8-4EBE-AE7C-48B41D661F7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BF1117-A1E2-45AF-B105-9C85F7D5CD4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Виды деловых писем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6C797AF9-9D52-455F-BB78-013C47AE4FBE}" type="parTrans" cxnId="{DC3D1565-0E1B-47EE-8768-D9D1A413D335}">
      <dgm:prSet/>
      <dgm:spPr/>
      <dgm:t>
        <a:bodyPr/>
        <a:lstStyle/>
        <a:p>
          <a:endParaRPr lang="ru-RU"/>
        </a:p>
      </dgm:t>
    </dgm:pt>
    <dgm:pt modelId="{78B4CFE2-C54D-4ECA-954E-0800FFDF6ED5}" type="sibTrans" cxnId="{DC3D1565-0E1B-47EE-8768-D9D1A413D335}">
      <dgm:prSet/>
      <dgm:spPr/>
      <dgm:t>
        <a:bodyPr/>
        <a:lstStyle/>
        <a:p>
          <a:endParaRPr lang="ru-RU"/>
        </a:p>
      </dgm:t>
    </dgm:pt>
    <dgm:pt modelId="{E52510B7-F79D-4A29-9964-497616D9EEB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тематическому признаку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E45E327E-14A5-4D62-8931-815966201A93}" type="parTrans" cxnId="{31B81245-E8E5-4D0F-99C4-C3C7673B2C14}">
      <dgm:prSet/>
      <dgm:spPr/>
      <dgm:t>
        <a:bodyPr/>
        <a:lstStyle/>
        <a:p>
          <a:endParaRPr lang="ru-RU"/>
        </a:p>
      </dgm:t>
    </dgm:pt>
    <dgm:pt modelId="{EC87AA96-2D9B-4611-84F2-751474AA4D38}" type="sibTrans" cxnId="{31B81245-E8E5-4D0F-99C4-C3C7673B2C14}">
      <dgm:prSet/>
      <dgm:spPr/>
      <dgm:t>
        <a:bodyPr/>
        <a:lstStyle/>
        <a:p>
          <a:endParaRPr lang="ru-RU"/>
        </a:p>
      </dgm:t>
    </dgm:pt>
    <dgm:pt modelId="{FBC221E3-B6A0-4ECD-BA0B-45F22648A3B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Коммерческие</a:t>
          </a:r>
        </a:p>
        <a:p>
          <a:endParaRPr lang="ru-RU" sz="2000" b="1" dirty="0" smtClean="0"/>
        </a:p>
        <a:p>
          <a:r>
            <a:rPr lang="ru-RU" sz="2000" b="1" dirty="0" smtClean="0"/>
            <a:t>(оферта</a:t>
          </a:r>
        </a:p>
        <a:p>
          <a:r>
            <a:rPr lang="ru-RU" sz="2000" b="1" dirty="0" smtClean="0"/>
            <a:t> письмо - запрос</a:t>
          </a:r>
          <a:r>
            <a:rPr lang="ru-RU" sz="1300" dirty="0" smtClean="0"/>
            <a:t>)</a:t>
          </a:r>
          <a:endParaRPr lang="ru-RU" sz="1300" dirty="0"/>
        </a:p>
      </dgm:t>
    </dgm:pt>
    <dgm:pt modelId="{28BA1C64-09A0-48A0-BDA6-B46F6D8B294D}" type="parTrans" cxnId="{ACB1FD04-04DD-4F9B-8513-4A181BCD5AA5}">
      <dgm:prSet/>
      <dgm:spPr/>
      <dgm:t>
        <a:bodyPr/>
        <a:lstStyle/>
        <a:p>
          <a:endParaRPr lang="ru-RU"/>
        </a:p>
      </dgm:t>
    </dgm:pt>
    <dgm:pt modelId="{BDC0BD26-6573-4A03-AB48-B570A62F68D4}" type="sibTrans" cxnId="{ACB1FD04-04DD-4F9B-8513-4A181BCD5AA5}">
      <dgm:prSet/>
      <dgm:spPr/>
      <dgm:t>
        <a:bodyPr/>
        <a:lstStyle/>
        <a:p>
          <a:endParaRPr lang="ru-RU"/>
        </a:p>
      </dgm:t>
    </dgm:pt>
    <dgm:pt modelId="{DB3A78AF-C8A4-4EE0-B96D-8BC2AA408D9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Некоммерческие</a:t>
          </a:r>
          <a:r>
            <a:rPr lang="ru-RU" sz="2000" dirty="0" smtClean="0"/>
            <a:t> </a:t>
          </a:r>
        </a:p>
        <a:p>
          <a:r>
            <a:rPr lang="ru-RU" sz="2000" dirty="0" smtClean="0"/>
            <a:t>(</a:t>
          </a:r>
          <a:r>
            <a:rPr lang="ru-RU" sz="2000" b="1" i="0" u="none" dirty="0" smtClean="0"/>
            <a:t> благодарственное письмо; информационное письмо (извещение, уведомление);</a:t>
          </a:r>
        </a:p>
        <a:p>
          <a:r>
            <a:rPr lang="ru-RU" sz="2000" b="1" i="0" u="none" dirty="0" smtClean="0"/>
            <a:t>письмо-поздравление приглашение, просьба)</a:t>
          </a:r>
        </a:p>
      </dgm:t>
    </dgm:pt>
    <dgm:pt modelId="{5AE813F1-D929-442A-9F20-BAC05FB1F85A}" type="parTrans" cxnId="{9F68FA44-42D0-44C3-9C7A-415AFBE06827}">
      <dgm:prSet/>
      <dgm:spPr/>
      <dgm:t>
        <a:bodyPr/>
        <a:lstStyle/>
        <a:p>
          <a:endParaRPr lang="ru-RU"/>
        </a:p>
      </dgm:t>
    </dgm:pt>
    <dgm:pt modelId="{5D640717-388C-43BF-9577-449458DBCBBD}" type="sibTrans" cxnId="{9F68FA44-42D0-44C3-9C7A-415AFBE06827}">
      <dgm:prSet/>
      <dgm:spPr/>
      <dgm:t>
        <a:bodyPr/>
        <a:lstStyle/>
        <a:p>
          <a:endParaRPr lang="ru-RU"/>
        </a:p>
      </dgm:t>
    </dgm:pt>
    <dgm:pt modelId="{E77F7E62-718F-4A97-8F0B-21B6F66D592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форме отправления</a:t>
          </a:r>
        </a:p>
        <a:p>
          <a:endParaRPr lang="ru-RU" sz="2000" b="1" dirty="0" smtClean="0"/>
        </a:p>
        <a:p>
          <a:r>
            <a:rPr lang="ru-RU" sz="2000" b="1" dirty="0" smtClean="0"/>
            <a:t> (конвертные</a:t>
          </a:r>
        </a:p>
        <a:p>
          <a:endParaRPr lang="ru-RU" sz="2000" b="1" dirty="0" smtClean="0"/>
        </a:p>
        <a:p>
          <a:r>
            <a:rPr lang="ru-RU" sz="2000" b="1" dirty="0" smtClean="0"/>
            <a:t>электронные</a:t>
          </a:r>
        </a:p>
        <a:p>
          <a:endParaRPr lang="ru-RU" sz="2000" b="1" dirty="0" smtClean="0"/>
        </a:p>
        <a:p>
          <a:r>
            <a:rPr lang="ru-RU" sz="2000" b="1" dirty="0" smtClean="0"/>
            <a:t>факсовые)</a:t>
          </a:r>
          <a:endParaRPr lang="ru-RU" sz="2000" b="1" dirty="0"/>
        </a:p>
      </dgm:t>
    </dgm:pt>
    <dgm:pt modelId="{9D272EFC-3ABE-40CF-A056-A40DCDB5A4F6}" type="parTrans" cxnId="{1B5203E6-EE81-4C54-A6B0-E53C6BF76926}">
      <dgm:prSet/>
      <dgm:spPr/>
      <dgm:t>
        <a:bodyPr/>
        <a:lstStyle/>
        <a:p>
          <a:endParaRPr lang="ru-RU"/>
        </a:p>
      </dgm:t>
    </dgm:pt>
    <dgm:pt modelId="{15C9514A-CF99-4473-BF29-B8734B9AB5D3}" type="sibTrans" cxnId="{1B5203E6-EE81-4C54-A6B0-E53C6BF76926}">
      <dgm:prSet/>
      <dgm:spPr/>
      <dgm:t>
        <a:bodyPr/>
        <a:lstStyle/>
        <a:p>
          <a:endParaRPr lang="ru-RU"/>
        </a:p>
      </dgm:t>
    </dgm:pt>
    <dgm:pt modelId="{39636261-9AD0-4D20-8508-051897A4DE4F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функциональному признаку</a:t>
          </a:r>
        </a:p>
        <a:p>
          <a:pPr algn="ctr"/>
          <a:r>
            <a:rPr lang="ru-RU" sz="2000" b="1" dirty="0" smtClean="0"/>
            <a:t>(письмо-запрос, предложение, письмо-просьба, обращение);</a:t>
          </a:r>
        </a:p>
        <a:p>
          <a:pPr algn="ctr"/>
          <a:r>
            <a:rPr lang="ru-RU" sz="2000" b="1" dirty="0" smtClean="0"/>
            <a:t>(письмо-напоминание, письмо-предупреждение, письмо-извещение, сопроводительное письмо)</a:t>
          </a:r>
          <a:endParaRPr lang="ru-RU" sz="2000" b="1" dirty="0"/>
        </a:p>
      </dgm:t>
    </dgm:pt>
    <dgm:pt modelId="{99BAFE6A-A5D2-4174-8E39-A03BF272CFBC}" type="parTrans" cxnId="{2305DD6C-2330-4828-8F94-C65B9C1FA9B3}">
      <dgm:prSet/>
      <dgm:spPr/>
      <dgm:t>
        <a:bodyPr/>
        <a:lstStyle/>
        <a:p>
          <a:endParaRPr lang="ru-RU"/>
        </a:p>
      </dgm:t>
    </dgm:pt>
    <dgm:pt modelId="{0DB2B0D8-626C-44BA-A97D-CCFEC5304DE3}" type="sibTrans" cxnId="{2305DD6C-2330-4828-8F94-C65B9C1FA9B3}">
      <dgm:prSet/>
      <dgm:spPr/>
      <dgm:t>
        <a:bodyPr/>
        <a:lstStyle/>
        <a:p>
          <a:endParaRPr lang="ru-RU"/>
        </a:p>
      </dgm:t>
    </dgm:pt>
    <dgm:pt modelId="{545DD385-E6FE-4660-9A5C-3D738B804ABA}" type="pres">
      <dgm:prSet presAssocID="{AF88C65B-4FA8-4EBE-AE7C-48B41D661F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19333C-18FA-4D59-A153-91B945FCDCA1}" type="pres">
      <dgm:prSet presAssocID="{67BF1117-A1E2-45AF-B105-9C85F7D5CD44}" presName="vertOne" presStyleCnt="0"/>
      <dgm:spPr/>
    </dgm:pt>
    <dgm:pt modelId="{D55A8572-013E-4DBA-8278-30948033D433}" type="pres">
      <dgm:prSet presAssocID="{67BF1117-A1E2-45AF-B105-9C85F7D5CD44}" presName="txOne" presStyleLbl="node0" presStyleIdx="0" presStyleCnt="1" custScaleY="18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9A619F-06E8-4AA9-A7D9-2CC2F7FC93B3}" type="pres">
      <dgm:prSet presAssocID="{67BF1117-A1E2-45AF-B105-9C85F7D5CD44}" presName="parTransOne" presStyleCnt="0"/>
      <dgm:spPr/>
    </dgm:pt>
    <dgm:pt modelId="{27A9CA75-63F6-44E1-A137-E86A892C6686}" type="pres">
      <dgm:prSet presAssocID="{67BF1117-A1E2-45AF-B105-9C85F7D5CD44}" presName="horzOne" presStyleCnt="0"/>
      <dgm:spPr/>
    </dgm:pt>
    <dgm:pt modelId="{019BB863-A5D8-48D2-99A1-8EF4C67694B1}" type="pres">
      <dgm:prSet presAssocID="{E52510B7-F79D-4A29-9964-497616D9EEBB}" presName="vertTwo" presStyleCnt="0"/>
      <dgm:spPr/>
    </dgm:pt>
    <dgm:pt modelId="{0682A062-CF53-4EF6-98BA-D8C54F933A5E}" type="pres">
      <dgm:prSet presAssocID="{E52510B7-F79D-4A29-9964-497616D9EEBB}" presName="txTwo" presStyleLbl="node2" presStyleIdx="0" presStyleCnt="3" custScaleY="22164" custLinFactNeighborX="-357" custLinFactNeighborY="-354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9E3358-8DE7-457A-950F-13AAC40151B4}" type="pres">
      <dgm:prSet presAssocID="{E52510B7-F79D-4A29-9964-497616D9EEBB}" presName="parTransTwo" presStyleCnt="0"/>
      <dgm:spPr/>
    </dgm:pt>
    <dgm:pt modelId="{6D4F2073-67E8-4940-9C47-3C40BFB15833}" type="pres">
      <dgm:prSet presAssocID="{E52510B7-F79D-4A29-9964-497616D9EEBB}" presName="horzTwo" presStyleCnt="0"/>
      <dgm:spPr/>
    </dgm:pt>
    <dgm:pt modelId="{38123106-BE3F-47DC-B2BC-736D829E1409}" type="pres">
      <dgm:prSet presAssocID="{FBC221E3-B6A0-4ECD-BA0B-45F22648A3B1}" presName="vertThree" presStyleCnt="0"/>
      <dgm:spPr/>
    </dgm:pt>
    <dgm:pt modelId="{AF8593E0-9FA4-4B82-8C18-E68A71549A7E}" type="pres">
      <dgm:prSet presAssocID="{FBC221E3-B6A0-4ECD-BA0B-45F22648A3B1}" presName="txThree" presStyleLbl="node3" presStyleIdx="0" presStyleCnt="2" custScaleX="79199" custScaleY="2304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DD398-5E6E-43E0-9F71-59C2143435F4}" type="pres">
      <dgm:prSet presAssocID="{FBC221E3-B6A0-4ECD-BA0B-45F22648A3B1}" presName="horzThree" presStyleCnt="0"/>
      <dgm:spPr/>
    </dgm:pt>
    <dgm:pt modelId="{10D91360-1481-48B7-B8CD-77F6082ADCAA}" type="pres">
      <dgm:prSet presAssocID="{BDC0BD26-6573-4A03-AB48-B570A62F68D4}" presName="sibSpaceThree" presStyleCnt="0"/>
      <dgm:spPr/>
    </dgm:pt>
    <dgm:pt modelId="{70DCCFB7-BCA0-4144-95F4-C988017515EC}" type="pres">
      <dgm:prSet presAssocID="{DB3A78AF-C8A4-4EE0-B96D-8BC2AA408D90}" presName="vertThree" presStyleCnt="0"/>
      <dgm:spPr/>
    </dgm:pt>
    <dgm:pt modelId="{BDB5CBA0-D32B-436F-92B5-099D83BE083D}" type="pres">
      <dgm:prSet presAssocID="{DB3A78AF-C8A4-4EE0-B96D-8BC2AA408D90}" presName="txThree" presStyleLbl="node3" presStyleIdx="1" presStyleCnt="2" custScaleX="104246" custScaleY="221800" custLinFactNeighborX="1978" custLinFactNeighborY="-1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A6A8A2-9B9D-499B-8A82-31437428C825}" type="pres">
      <dgm:prSet presAssocID="{DB3A78AF-C8A4-4EE0-B96D-8BC2AA408D90}" presName="horzThree" presStyleCnt="0"/>
      <dgm:spPr/>
    </dgm:pt>
    <dgm:pt modelId="{79609577-7C38-4AAF-85BA-7182B9D2DFA1}" type="pres">
      <dgm:prSet presAssocID="{EC87AA96-2D9B-4611-84F2-751474AA4D38}" presName="sibSpaceTwo" presStyleCnt="0"/>
      <dgm:spPr/>
    </dgm:pt>
    <dgm:pt modelId="{A35FFA88-63DC-4E92-AFA6-B1A15CEAD835}" type="pres">
      <dgm:prSet presAssocID="{39636261-9AD0-4D20-8508-051897A4DE4F}" presName="vertTwo" presStyleCnt="0"/>
      <dgm:spPr/>
    </dgm:pt>
    <dgm:pt modelId="{AA025B6A-06C8-4906-873C-A5141F8EE069}" type="pres">
      <dgm:prSet presAssocID="{39636261-9AD0-4D20-8508-051897A4DE4F}" presName="txTwo" presStyleLbl="node2" presStyleIdx="1" presStyleCnt="3" custScaleX="95443" custScaleY="245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D219A8-F1CD-4E94-9A56-DE71ABB1334D}" type="pres">
      <dgm:prSet presAssocID="{39636261-9AD0-4D20-8508-051897A4DE4F}" presName="horzTwo" presStyleCnt="0"/>
      <dgm:spPr/>
    </dgm:pt>
    <dgm:pt modelId="{26963ACC-74E4-4F44-A299-38B430D4CECA}" type="pres">
      <dgm:prSet presAssocID="{0DB2B0D8-626C-44BA-A97D-CCFEC5304DE3}" presName="sibSpaceTwo" presStyleCnt="0"/>
      <dgm:spPr/>
    </dgm:pt>
    <dgm:pt modelId="{CDAF7933-E3B4-43A9-993F-65C895B239B2}" type="pres">
      <dgm:prSet presAssocID="{E77F7E62-718F-4A97-8F0B-21B6F66D5921}" presName="vertTwo" presStyleCnt="0"/>
      <dgm:spPr/>
    </dgm:pt>
    <dgm:pt modelId="{77B3E712-C275-4685-8371-497418C24950}" type="pres">
      <dgm:prSet presAssocID="{E77F7E62-718F-4A97-8F0B-21B6F66D5921}" presName="txTwo" presStyleLbl="node2" presStyleIdx="2" presStyleCnt="3" custScaleX="70660" custScaleY="231852" custLinFactNeighborX="456" custLinFactNeighborY="33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97AA27-64A5-4BB4-AE66-33FCC081EF63}" type="pres">
      <dgm:prSet presAssocID="{E77F7E62-718F-4A97-8F0B-21B6F66D5921}" presName="horzTwo" presStyleCnt="0"/>
      <dgm:spPr/>
    </dgm:pt>
  </dgm:ptLst>
  <dgm:cxnLst>
    <dgm:cxn modelId="{A8A63AE1-4EC2-4121-9A12-8E235974762F}" type="presOf" srcId="{67BF1117-A1E2-45AF-B105-9C85F7D5CD44}" destId="{D55A8572-013E-4DBA-8278-30948033D433}" srcOrd="0" destOrd="0" presId="urn:microsoft.com/office/officeart/2005/8/layout/hierarchy4"/>
    <dgm:cxn modelId="{A50BA8F3-F4C2-438C-8803-32179B2DFBAE}" type="presOf" srcId="{DB3A78AF-C8A4-4EE0-B96D-8BC2AA408D90}" destId="{BDB5CBA0-D32B-436F-92B5-099D83BE083D}" srcOrd="0" destOrd="0" presId="urn:microsoft.com/office/officeart/2005/8/layout/hierarchy4"/>
    <dgm:cxn modelId="{31B81245-E8E5-4D0F-99C4-C3C7673B2C14}" srcId="{67BF1117-A1E2-45AF-B105-9C85F7D5CD44}" destId="{E52510B7-F79D-4A29-9964-497616D9EEBB}" srcOrd="0" destOrd="0" parTransId="{E45E327E-14A5-4D62-8931-815966201A93}" sibTransId="{EC87AA96-2D9B-4611-84F2-751474AA4D38}"/>
    <dgm:cxn modelId="{4F8EAC10-FBC8-429C-9D56-6782CEC71224}" type="presOf" srcId="{AF88C65B-4FA8-4EBE-AE7C-48B41D661F7F}" destId="{545DD385-E6FE-4660-9A5C-3D738B804ABA}" srcOrd="0" destOrd="0" presId="urn:microsoft.com/office/officeart/2005/8/layout/hierarchy4"/>
    <dgm:cxn modelId="{DC3D1565-0E1B-47EE-8768-D9D1A413D335}" srcId="{AF88C65B-4FA8-4EBE-AE7C-48B41D661F7F}" destId="{67BF1117-A1E2-45AF-B105-9C85F7D5CD44}" srcOrd="0" destOrd="0" parTransId="{6C797AF9-9D52-455F-BB78-013C47AE4FBE}" sibTransId="{78B4CFE2-C54D-4ECA-954E-0800FFDF6ED5}"/>
    <dgm:cxn modelId="{2305DD6C-2330-4828-8F94-C65B9C1FA9B3}" srcId="{67BF1117-A1E2-45AF-B105-9C85F7D5CD44}" destId="{39636261-9AD0-4D20-8508-051897A4DE4F}" srcOrd="1" destOrd="0" parTransId="{99BAFE6A-A5D2-4174-8E39-A03BF272CFBC}" sibTransId="{0DB2B0D8-626C-44BA-A97D-CCFEC5304DE3}"/>
    <dgm:cxn modelId="{9F68FA44-42D0-44C3-9C7A-415AFBE06827}" srcId="{E52510B7-F79D-4A29-9964-497616D9EEBB}" destId="{DB3A78AF-C8A4-4EE0-B96D-8BC2AA408D90}" srcOrd="1" destOrd="0" parTransId="{5AE813F1-D929-442A-9F20-BAC05FB1F85A}" sibTransId="{5D640717-388C-43BF-9577-449458DBCBBD}"/>
    <dgm:cxn modelId="{1B5203E6-EE81-4C54-A6B0-E53C6BF76926}" srcId="{67BF1117-A1E2-45AF-B105-9C85F7D5CD44}" destId="{E77F7E62-718F-4A97-8F0B-21B6F66D5921}" srcOrd="2" destOrd="0" parTransId="{9D272EFC-3ABE-40CF-A056-A40DCDB5A4F6}" sibTransId="{15C9514A-CF99-4473-BF29-B8734B9AB5D3}"/>
    <dgm:cxn modelId="{A8D4422A-6576-4FF0-A446-2A80FF403040}" type="presOf" srcId="{FBC221E3-B6A0-4ECD-BA0B-45F22648A3B1}" destId="{AF8593E0-9FA4-4B82-8C18-E68A71549A7E}" srcOrd="0" destOrd="0" presId="urn:microsoft.com/office/officeart/2005/8/layout/hierarchy4"/>
    <dgm:cxn modelId="{ACB1FD04-04DD-4F9B-8513-4A181BCD5AA5}" srcId="{E52510B7-F79D-4A29-9964-497616D9EEBB}" destId="{FBC221E3-B6A0-4ECD-BA0B-45F22648A3B1}" srcOrd="0" destOrd="0" parTransId="{28BA1C64-09A0-48A0-BDA6-B46F6D8B294D}" sibTransId="{BDC0BD26-6573-4A03-AB48-B570A62F68D4}"/>
    <dgm:cxn modelId="{2F0DF040-F10A-4C2B-8E38-5CCE079AC53E}" type="presOf" srcId="{E52510B7-F79D-4A29-9964-497616D9EEBB}" destId="{0682A062-CF53-4EF6-98BA-D8C54F933A5E}" srcOrd="0" destOrd="0" presId="urn:microsoft.com/office/officeart/2005/8/layout/hierarchy4"/>
    <dgm:cxn modelId="{16C0EE4F-D2CD-4C00-B8A0-A9D878AA9D36}" type="presOf" srcId="{E77F7E62-718F-4A97-8F0B-21B6F66D5921}" destId="{77B3E712-C275-4685-8371-497418C24950}" srcOrd="0" destOrd="0" presId="urn:microsoft.com/office/officeart/2005/8/layout/hierarchy4"/>
    <dgm:cxn modelId="{451AE573-A379-4B54-BD75-D43BD7C14DCB}" type="presOf" srcId="{39636261-9AD0-4D20-8508-051897A4DE4F}" destId="{AA025B6A-06C8-4906-873C-A5141F8EE069}" srcOrd="0" destOrd="0" presId="urn:microsoft.com/office/officeart/2005/8/layout/hierarchy4"/>
    <dgm:cxn modelId="{A676F82E-6B93-4850-8F01-397870976765}" type="presParOf" srcId="{545DD385-E6FE-4660-9A5C-3D738B804ABA}" destId="{3619333C-18FA-4D59-A153-91B945FCDCA1}" srcOrd="0" destOrd="0" presId="urn:microsoft.com/office/officeart/2005/8/layout/hierarchy4"/>
    <dgm:cxn modelId="{F2922678-9768-4C4E-9B6F-955AC10B9665}" type="presParOf" srcId="{3619333C-18FA-4D59-A153-91B945FCDCA1}" destId="{D55A8572-013E-4DBA-8278-30948033D433}" srcOrd="0" destOrd="0" presId="urn:microsoft.com/office/officeart/2005/8/layout/hierarchy4"/>
    <dgm:cxn modelId="{AE737A22-8484-46F1-B5C5-4B4188395ADB}" type="presParOf" srcId="{3619333C-18FA-4D59-A153-91B945FCDCA1}" destId="{D29A619F-06E8-4AA9-A7D9-2CC2F7FC93B3}" srcOrd="1" destOrd="0" presId="urn:microsoft.com/office/officeart/2005/8/layout/hierarchy4"/>
    <dgm:cxn modelId="{3E35F7F8-26DB-4A36-9D33-B4CA9F2F87E5}" type="presParOf" srcId="{3619333C-18FA-4D59-A153-91B945FCDCA1}" destId="{27A9CA75-63F6-44E1-A137-E86A892C6686}" srcOrd="2" destOrd="0" presId="urn:microsoft.com/office/officeart/2005/8/layout/hierarchy4"/>
    <dgm:cxn modelId="{8F3AFA61-7C84-4D2E-84BB-603E7EF5C575}" type="presParOf" srcId="{27A9CA75-63F6-44E1-A137-E86A892C6686}" destId="{019BB863-A5D8-48D2-99A1-8EF4C67694B1}" srcOrd="0" destOrd="0" presId="urn:microsoft.com/office/officeart/2005/8/layout/hierarchy4"/>
    <dgm:cxn modelId="{0509ADEC-F89B-4EC2-9943-5B378A0D85CA}" type="presParOf" srcId="{019BB863-A5D8-48D2-99A1-8EF4C67694B1}" destId="{0682A062-CF53-4EF6-98BA-D8C54F933A5E}" srcOrd="0" destOrd="0" presId="urn:microsoft.com/office/officeart/2005/8/layout/hierarchy4"/>
    <dgm:cxn modelId="{DAED0D11-7D3F-4BE3-B3E1-D3ABF20BABD4}" type="presParOf" srcId="{019BB863-A5D8-48D2-99A1-8EF4C67694B1}" destId="{C99E3358-8DE7-457A-950F-13AAC40151B4}" srcOrd="1" destOrd="0" presId="urn:microsoft.com/office/officeart/2005/8/layout/hierarchy4"/>
    <dgm:cxn modelId="{A75F1749-0F38-4104-A846-61FAF3C19FB4}" type="presParOf" srcId="{019BB863-A5D8-48D2-99A1-8EF4C67694B1}" destId="{6D4F2073-67E8-4940-9C47-3C40BFB15833}" srcOrd="2" destOrd="0" presId="urn:microsoft.com/office/officeart/2005/8/layout/hierarchy4"/>
    <dgm:cxn modelId="{72826533-33D8-4C5D-AFE7-C0E99F6A27D9}" type="presParOf" srcId="{6D4F2073-67E8-4940-9C47-3C40BFB15833}" destId="{38123106-BE3F-47DC-B2BC-736D829E1409}" srcOrd="0" destOrd="0" presId="urn:microsoft.com/office/officeart/2005/8/layout/hierarchy4"/>
    <dgm:cxn modelId="{764FEE02-7CEB-4A94-A9E4-F264F471F97E}" type="presParOf" srcId="{38123106-BE3F-47DC-B2BC-736D829E1409}" destId="{AF8593E0-9FA4-4B82-8C18-E68A71549A7E}" srcOrd="0" destOrd="0" presId="urn:microsoft.com/office/officeart/2005/8/layout/hierarchy4"/>
    <dgm:cxn modelId="{1BD11F2B-E68F-4562-AEE8-B55301485BF4}" type="presParOf" srcId="{38123106-BE3F-47DC-B2BC-736D829E1409}" destId="{1DFDD398-5E6E-43E0-9F71-59C2143435F4}" srcOrd="1" destOrd="0" presId="urn:microsoft.com/office/officeart/2005/8/layout/hierarchy4"/>
    <dgm:cxn modelId="{07E71BD1-2F92-4E5F-8B09-2D3AE0E58034}" type="presParOf" srcId="{6D4F2073-67E8-4940-9C47-3C40BFB15833}" destId="{10D91360-1481-48B7-B8CD-77F6082ADCAA}" srcOrd="1" destOrd="0" presId="urn:microsoft.com/office/officeart/2005/8/layout/hierarchy4"/>
    <dgm:cxn modelId="{8FDF56BA-3AFA-43B4-A161-A762D1C2AA01}" type="presParOf" srcId="{6D4F2073-67E8-4940-9C47-3C40BFB15833}" destId="{70DCCFB7-BCA0-4144-95F4-C988017515EC}" srcOrd="2" destOrd="0" presId="urn:microsoft.com/office/officeart/2005/8/layout/hierarchy4"/>
    <dgm:cxn modelId="{66B6FFDE-2076-456B-B184-E1693B747655}" type="presParOf" srcId="{70DCCFB7-BCA0-4144-95F4-C988017515EC}" destId="{BDB5CBA0-D32B-436F-92B5-099D83BE083D}" srcOrd="0" destOrd="0" presId="urn:microsoft.com/office/officeart/2005/8/layout/hierarchy4"/>
    <dgm:cxn modelId="{418BED72-CE24-4FD4-B584-38CC2F0A0DD1}" type="presParOf" srcId="{70DCCFB7-BCA0-4144-95F4-C988017515EC}" destId="{1FA6A8A2-9B9D-499B-8A82-31437428C825}" srcOrd="1" destOrd="0" presId="urn:microsoft.com/office/officeart/2005/8/layout/hierarchy4"/>
    <dgm:cxn modelId="{50C60366-CB94-40F6-A345-D782093DFDEB}" type="presParOf" srcId="{27A9CA75-63F6-44E1-A137-E86A892C6686}" destId="{79609577-7C38-4AAF-85BA-7182B9D2DFA1}" srcOrd="1" destOrd="0" presId="urn:microsoft.com/office/officeart/2005/8/layout/hierarchy4"/>
    <dgm:cxn modelId="{C60E2AEF-D009-4488-A7E4-5DE4D167D567}" type="presParOf" srcId="{27A9CA75-63F6-44E1-A137-E86A892C6686}" destId="{A35FFA88-63DC-4E92-AFA6-B1A15CEAD835}" srcOrd="2" destOrd="0" presId="urn:microsoft.com/office/officeart/2005/8/layout/hierarchy4"/>
    <dgm:cxn modelId="{2D71B19B-2C18-4431-BCB1-03841CB8118E}" type="presParOf" srcId="{A35FFA88-63DC-4E92-AFA6-B1A15CEAD835}" destId="{AA025B6A-06C8-4906-873C-A5141F8EE069}" srcOrd="0" destOrd="0" presId="urn:microsoft.com/office/officeart/2005/8/layout/hierarchy4"/>
    <dgm:cxn modelId="{DF6DC65B-46DC-4CE5-B3EF-61E3F46B8325}" type="presParOf" srcId="{A35FFA88-63DC-4E92-AFA6-B1A15CEAD835}" destId="{B8D219A8-F1CD-4E94-9A56-DE71ABB1334D}" srcOrd="1" destOrd="0" presId="urn:microsoft.com/office/officeart/2005/8/layout/hierarchy4"/>
    <dgm:cxn modelId="{EF93380A-6149-402D-93FE-AA1F813529FD}" type="presParOf" srcId="{27A9CA75-63F6-44E1-A137-E86A892C6686}" destId="{26963ACC-74E4-4F44-A299-38B430D4CECA}" srcOrd="3" destOrd="0" presId="urn:microsoft.com/office/officeart/2005/8/layout/hierarchy4"/>
    <dgm:cxn modelId="{31BC55F7-CC3F-4850-83A1-334965FFF279}" type="presParOf" srcId="{27A9CA75-63F6-44E1-A137-E86A892C6686}" destId="{CDAF7933-E3B4-43A9-993F-65C895B239B2}" srcOrd="4" destOrd="0" presId="urn:microsoft.com/office/officeart/2005/8/layout/hierarchy4"/>
    <dgm:cxn modelId="{3CD01295-F7BA-423D-9690-D1C54838BE9B}" type="presParOf" srcId="{CDAF7933-E3B4-43A9-993F-65C895B239B2}" destId="{77B3E712-C275-4685-8371-497418C24950}" srcOrd="0" destOrd="0" presId="urn:microsoft.com/office/officeart/2005/8/layout/hierarchy4"/>
    <dgm:cxn modelId="{862D7992-E146-4F84-AA68-7C8F25393184}" type="presParOf" srcId="{CDAF7933-E3B4-43A9-993F-65C895B239B2}" destId="{FF97AA27-64A5-4BB4-AE66-33FCC081EF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A8572-013E-4DBA-8278-30948033D433}">
      <dsp:nvSpPr>
        <dsp:cNvPr id="0" name=""/>
        <dsp:cNvSpPr/>
      </dsp:nvSpPr>
      <dsp:spPr>
        <a:xfrm>
          <a:off x="5950" y="3854"/>
          <a:ext cx="9132098" cy="45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Виды деловых писем</a:t>
          </a:r>
          <a:endParaRPr lang="ru-RU" sz="19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9199" y="17103"/>
        <a:ext cx="9105600" cy="425864"/>
      </dsp:txXfrm>
    </dsp:sp>
    <dsp:sp modelId="{0682A062-CF53-4EF6-98BA-D8C54F933A5E}">
      <dsp:nvSpPr>
        <dsp:cNvPr id="0" name=""/>
        <dsp:cNvSpPr/>
      </dsp:nvSpPr>
      <dsp:spPr>
        <a:xfrm>
          <a:off x="0" y="571433"/>
          <a:ext cx="4615658" cy="5299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тематическому признаку</a:t>
          </a:r>
          <a:endParaRPr lang="ru-RU" sz="20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5521" y="586954"/>
        <a:ext cx="4584616" cy="498882"/>
      </dsp:txXfrm>
    </dsp:sp>
    <dsp:sp modelId="{AF8593E0-9FA4-4B82-8C18-E68A71549A7E}">
      <dsp:nvSpPr>
        <dsp:cNvPr id="0" name=""/>
        <dsp:cNvSpPr/>
      </dsp:nvSpPr>
      <dsp:spPr>
        <a:xfrm>
          <a:off x="23866" y="1343185"/>
          <a:ext cx="1940524" cy="5510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Коммерческие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(оферта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письмо - запрос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80702" y="1400021"/>
        <a:ext cx="1826852" cy="5397287"/>
      </dsp:txXfrm>
    </dsp:sp>
    <dsp:sp modelId="{BDB5CBA0-D32B-436F-92B5-099D83BE083D}">
      <dsp:nvSpPr>
        <dsp:cNvPr id="0" name=""/>
        <dsp:cNvSpPr/>
      </dsp:nvSpPr>
      <dsp:spPr>
        <a:xfrm>
          <a:off x="2115763" y="1339217"/>
          <a:ext cx="2554222" cy="5303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Некоммерческие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</a:t>
          </a:r>
          <a:r>
            <a:rPr lang="ru-RU" sz="2000" b="1" i="0" u="none" kern="1200" dirty="0" smtClean="0"/>
            <a:t> благодарственное письмо; информационное письмо (извещение, уведомление);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dirty="0" smtClean="0"/>
            <a:t>письмо-поздравление приглашение, просьба)</a:t>
          </a:r>
        </a:p>
      </dsp:txBody>
      <dsp:txXfrm>
        <a:off x="2190574" y="1414028"/>
        <a:ext cx="2404600" cy="5153447"/>
      </dsp:txXfrm>
    </dsp:sp>
    <dsp:sp modelId="{AA025B6A-06C8-4906-873C-A5141F8EE069}">
      <dsp:nvSpPr>
        <dsp:cNvPr id="0" name=""/>
        <dsp:cNvSpPr/>
      </dsp:nvSpPr>
      <dsp:spPr>
        <a:xfrm>
          <a:off x="4836943" y="634739"/>
          <a:ext cx="2347690" cy="5876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функциональному признаку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(письмо-запрос, предложение, письмо-просьба, обращение);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(письмо-напоминание, письмо-предупреждение, письмо-извещение, сопроводительное письмо)</a:t>
          </a:r>
          <a:endParaRPr lang="ru-RU" sz="2000" b="1" kern="1200" dirty="0"/>
        </a:p>
      </dsp:txBody>
      <dsp:txXfrm>
        <a:off x="4905704" y="703500"/>
        <a:ext cx="2210168" cy="5739129"/>
      </dsp:txXfrm>
    </dsp:sp>
    <dsp:sp modelId="{77B3E712-C275-4685-8371-497418C24950}">
      <dsp:nvSpPr>
        <dsp:cNvPr id="0" name=""/>
        <dsp:cNvSpPr/>
      </dsp:nvSpPr>
      <dsp:spPr>
        <a:xfrm>
          <a:off x="7402269" y="713687"/>
          <a:ext cx="1738082" cy="5543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По форме отправления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(конвертные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электронные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факсовые)</a:t>
          </a:r>
          <a:endParaRPr lang="ru-RU" sz="2000" b="1" kern="1200" dirty="0"/>
        </a:p>
      </dsp:txBody>
      <dsp:txXfrm>
        <a:off x="7453176" y="764594"/>
        <a:ext cx="1636268" cy="544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" TargetMode="External"/><Relationship Id="rId2" Type="http://schemas.openxmlformats.org/officeDocument/2006/relationships/hyperlink" Target="http://vidahl.agav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n-5.ru/best/best-173044.php" TargetMode="External"/><Relationship Id="rId4" Type="http://schemas.openxmlformats.org/officeDocument/2006/relationships/hyperlink" Target="http://working-papers.ru/chto-takoe-delovoe-pism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8316416" cy="15620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Исследовательская работа</a:t>
            </a:r>
            <a:r>
              <a:rPr lang="ru-RU" sz="27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7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7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9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</a:t>
            </a:r>
            <a:r>
              <a:rPr lang="ru-RU" sz="49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вид </a:t>
            </a:r>
            <a:br>
              <a:rPr lang="ru-RU" sz="49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деловой бумаги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0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13880"/>
              </p:ext>
            </p:extLst>
          </p:nvPr>
        </p:nvGraphicFramePr>
        <p:xfrm>
          <a:off x="1115616" y="2636912"/>
          <a:ext cx="6840760" cy="2787650"/>
        </p:xfrm>
        <a:graphic>
          <a:graphicData uri="http://schemas.openxmlformats.org/drawingml/2006/table">
            <a:tbl>
              <a:tblPr firstRow="1" firstCol="1" bandRow="1"/>
              <a:tblGrid>
                <a:gridCol w="3420022"/>
                <a:gridCol w="3420738"/>
              </a:tblGrid>
              <a:tr h="468629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Ф.И.О. автора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Анна Владимировна Е.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1573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Образовательное учреждение  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муниципальное бюджетное     общеобразовательное учреждение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Зимовниковская</a:t>
                      </a: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средняя общеобразовательная </a:t>
                      </a:r>
                      <a:endParaRPr lang="ru-RU" sz="16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школа </a:t>
                      </a: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 1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629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Ф.И.О. руководителя работы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Колганова Наталья Викторовна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61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Выводы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8208912" cy="619268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dirty="0"/>
              <a:t>- </a:t>
            </a:r>
            <a:r>
              <a:rPr lang="ru-RU" b="1" dirty="0"/>
              <a:t>знание правил оформления деловых бумаг может помочь  обучающимся, принять участие в олимпиадах, викторинах, конкурсах;  </a:t>
            </a:r>
          </a:p>
          <a:p>
            <a:pPr marL="82296" indent="0" algn="just">
              <a:buNone/>
            </a:pPr>
            <a:r>
              <a:rPr lang="ru-RU" b="1" dirty="0"/>
              <a:t>- изучение  и использование правил оформления некоторых видов деловых бумаг необходимо представителя разных профессий, ошибки  в их написании могут привести к очень серьёзным </a:t>
            </a:r>
            <a:r>
              <a:rPr lang="ru-RU" b="1" dirty="0" smtClean="0"/>
              <a:t>последствиям;</a:t>
            </a:r>
            <a:endParaRPr lang="ru-RU" b="1" dirty="0"/>
          </a:p>
          <a:p>
            <a:pPr marL="82296" indent="0" algn="just">
              <a:buNone/>
            </a:pPr>
            <a:r>
              <a:rPr lang="ru-RU" b="1" dirty="0"/>
              <a:t>-  не стоить ограничиваться теоретическими сведениями, данными в школьном учебнике; в работе можно и нужно пользоваться дополнительной литературой: словарями, справочниками;</a:t>
            </a:r>
          </a:p>
          <a:p>
            <a:pPr marL="82296" indent="0" algn="just">
              <a:buNone/>
            </a:pPr>
            <a:r>
              <a:rPr lang="ru-RU" b="1" dirty="0" smtClean="0"/>
              <a:t>- хорошее </a:t>
            </a:r>
            <a:r>
              <a:rPr lang="ru-RU" b="1" dirty="0"/>
              <a:t>знание правил произношения и написания имен числительных- залог успешной сдачи  выпускных </a:t>
            </a:r>
            <a:r>
              <a:rPr lang="ru-RU" b="1" dirty="0" smtClean="0"/>
              <a:t>экзаменов.</a:t>
            </a:r>
          </a:p>
          <a:p>
            <a:pPr algn="just">
              <a:buFontTx/>
              <a:buChar char="-"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 </a:t>
            </a:r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В результате </a:t>
            </a:r>
            <a:r>
              <a:rPr lang="ru-RU" b="1" dirty="0"/>
              <a:t>работы нами была составлена памятка «Общие правила написания и оформления деловых писем», которую можно использовать при подготовке к урокам, сдаче экзаменов, заполнении </a:t>
            </a:r>
            <a:r>
              <a:rPr lang="ru-RU" b="1" dirty="0" smtClean="0"/>
              <a:t>документов. </a:t>
            </a:r>
            <a:endParaRPr lang="ru-RU" b="1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321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416824" cy="47423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b="1" i="1" u="sng" dirty="0" smtClean="0">
                <a:solidFill>
                  <a:schemeClr val="accent3">
                    <a:lumMod val="75000"/>
                  </a:schemeClr>
                </a:solidFill>
              </a:rPr>
              <a:t>СПАСИБО</a:t>
            </a:r>
          </a:p>
          <a:p>
            <a:pPr marL="0" indent="0" algn="ctr">
              <a:buNone/>
            </a:pPr>
            <a:endParaRPr lang="ru-RU" sz="4800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b="1" i="1" u="sng" dirty="0" smtClean="0">
                <a:solidFill>
                  <a:schemeClr val="accent3">
                    <a:lumMod val="75000"/>
                  </a:schemeClr>
                </a:solidFill>
              </a:rPr>
              <a:t> ЗА ВНИМАНИЕ!</a:t>
            </a:r>
            <a:endParaRPr lang="ru-RU" sz="4800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i="1" u="sng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Список литературы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/>
              <a:t>Водина</a:t>
            </a:r>
            <a:r>
              <a:rPr lang="ru-RU" b="1" dirty="0"/>
              <a:t> Н.С., Иванова А.Ю. Культура устной и письменной речи делового человека. Справочник-практикум. — М.: Флинта: Наука 2008. — 315 с</a:t>
            </a:r>
          </a:p>
          <a:p>
            <a:r>
              <a:rPr lang="ru-RU" b="1" dirty="0"/>
              <a:t>Ожегов С.И. толковый словарь русского языка под. ред. Л.И.Скворцова.-26-е изд., - М.: ООО «Издательство Оникс», 2010Словарь русского языка» Ожегова С.И.</a:t>
            </a:r>
          </a:p>
          <a:p>
            <a:r>
              <a:rPr lang="ru-RU" b="1" dirty="0"/>
              <a:t>Тер-Минасова С.Г. Язык и межкультурная коммуникация. М., 2000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u="sng" dirty="0">
                <a:hlinkClick r:id="rId2"/>
              </a:rPr>
              <a:t>http://vidahl.agava.ru</a:t>
            </a:r>
            <a:endParaRPr lang="ru-RU" dirty="0"/>
          </a:p>
          <a:p>
            <a:r>
              <a:rPr lang="ru-RU" u="sng" dirty="0">
                <a:hlinkClick r:id="rId3"/>
              </a:rPr>
              <a:t>http://slovari.yandex.ru</a:t>
            </a:r>
            <a:endParaRPr lang="ru-RU" dirty="0"/>
          </a:p>
          <a:p>
            <a:r>
              <a:rPr lang="ru-RU" u="sng" dirty="0">
                <a:hlinkClick r:id="rId4"/>
              </a:rPr>
              <a:t>http://working-papers.ru/chto-takoe-delovoe-pismo.html</a:t>
            </a:r>
            <a:endParaRPr lang="ru-RU" dirty="0"/>
          </a:p>
          <a:p>
            <a:r>
              <a:rPr lang="ru-RU" u="sng" dirty="0">
                <a:hlinkClick r:id="rId5"/>
              </a:rPr>
              <a:t>http://fan-5.ru/best/best-173044.php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8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48680"/>
            <a:ext cx="7848872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Актуальность</a:t>
            </a:r>
            <a:r>
              <a:rPr lang="ru-RU" b="1" dirty="0"/>
              <a:t> выбранной темы заключается в том, </a:t>
            </a:r>
            <a:r>
              <a:rPr lang="ru-RU" b="1" dirty="0" smtClean="0"/>
              <a:t>что </a:t>
            </a:r>
            <a:r>
              <a:rPr lang="ru-RU" b="1" dirty="0"/>
              <a:t>в повседневной жизни каждый может столкнуться с необходимостью написания делового письма: участие в интернет - олимпиаде, сопроводительное резюме при устройстве на работу, выполнение служебных обязанностей. </a:t>
            </a:r>
          </a:p>
          <a:p>
            <a:pPr algn="just"/>
            <a:endParaRPr lang="ru-RU" b="1" dirty="0"/>
          </a:p>
          <a:p>
            <a:pPr algn="just"/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Цель </a:t>
            </a:r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</a:rPr>
              <a:t>работы </a:t>
            </a:r>
            <a:r>
              <a:rPr lang="ru-RU" b="1" dirty="0" smtClean="0"/>
              <a:t>- </a:t>
            </a:r>
            <a:r>
              <a:rPr lang="ru-RU" b="1" dirty="0"/>
              <a:t>доказать необходимость изучения  и применения правил оформления деловых писем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00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34481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Задачи:</a:t>
            </a:r>
          </a:p>
          <a:p>
            <a:pPr lvl="0" algn="just"/>
            <a:r>
              <a:rPr lang="ru-RU" sz="3100" b="1" dirty="0"/>
              <a:t>изучить материал о видах деловых писем, особенностях их </a:t>
            </a:r>
            <a:r>
              <a:rPr lang="ru-RU" sz="3100" b="1" dirty="0" smtClean="0"/>
              <a:t>оформления; </a:t>
            </a:r>
            <a:endParaRPr lang="ru-RU" sz="3100" b="1" dirty="0"/>
          </a:p>
          <a:p>
            <a:pPr lvl="0" algn="just"/>
            <a:r>
              <a:rPr lang="ru-RU" sz="3100" b="1" dirty="0" smtClean="0"/>
              <a:t>привлечь </a:t>
            </a:r>
            <a:r>
              <a:rPr lang="ru-RU" sz="3100" b="1" dirty="0"/>
              <a:t>внимание к  проблеме правильно и грамотного оформления деловых писем;</a:t>
            </a:r>
          </a:p>
          <a:p>
            <a:pPr algn="just"/>
            <a:r>
              <a:rPr lang="ru-RU" sz="3100" b="1" dirty="0"/>
              <a:t>выработать памятку «Основные правила оформления деловых </a:t>
            </a:r>
            <a:r>
              <a:rPr lang="ru-RU" sz="3100" b="1" dirty="0" smtClean="0"/>
              <a:t>писем».</a:t>
            </a:r>
            <a:endParaRPr lang="ru-RU" sz="3100" b="1" dirty="0"/>
          </a:p>
        </p:txBody>
      </p:sp>
    </p:spTree>
    <p:extLst>
      <p:ext uri="{BB962C8B-B14F-4D97-AF65-F5344CB8AC3E}">
        <p14:creationId xmlns:p14="http://schemas.microsoft.com/office/powerpoint/2010/main" val="37845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272808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Методы  исследования, использованные </a:t>
            </a:r>
            <a:endParaRPr lang="ru-RU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</a:rPr>
              <a:t>работе: </a:t>
            </a:r>
          </a:p>
          <a:p>
            <a:pPr lvl="0" algn="just"/>
            <a:r>
              <a:rPr lang="ru-RU" b="1" dirty="0"/>
              <a:t>изучение литературы по заявленной </a:t>
            </a:r>
            <a:r>
              <a:rPr lang="ru-RU" b="1" dirty="0" smtClean="0"/>
              <a:t>теме;</a:t>
            </a:r>
            <a:endParaRPr lang="ru-RU" b="1" dirty="0"/>
          </a:p>
          <a:p>
            <a:pPr lvl="0" algn="just"/>
            <a:r>
              <a:rPr lang="ru-RU" b="1" dirty="0"/>
              <a:t>опрос (анкетирование</a:t>
            </a:r>
            <a:r>
              <a:rPr lang="ru-RU" b="1" dirty="0" smtClean="0"/>
              <a:t>);</a:t>
            </a:r>
            <a:endParaRPr lang="ru-RU" b="1" dirty="0"/>
          </a:p>
          <a:p>
            <a:pPr lvl="0" algn="just"/>
            <a:r>
              <a:rPr lang="ru-RU" b="1" dirty="0"/>
              <a:t>математический (при подсчёте данных </a:t>
            </a:r>
            <a:r>
              <a:rPr lang="ru-RU" b="1" dirty="0" smtClean="0"/>
              <a:t>анкетирования);</a:t>
            </a:r>
            <a:endParaRPr lang="ru-RU" b="1" dirty="0"/>
          </a:p>
          <a:p>
            <a:pPr lvl="0" algn="just"/>
            <a:r>
              <a:rPr lang="ru-RU" b="1" dirty="0"/>
              <a:t>описательный (при анализе полученных данных анкетирования</a:t>
            </a:r>
            <a:r>
              <a:rPr lang="ru-RU" b="1" dirty="0" smtClean="0"/>
              <a:t>);</a:t>
            </a:r>
            <a:endParaRPr lang="ru-RU" b="1" dirty="0"/>
          </a:p>
          <a:p>
            <a:pPr lvl="0" algn="just"/>
            <a:r>
              <a:rPr lang="ru-RU" b="1" dirty="0"/>
              <a:t>графический (при построении таблиц и диаграмм</a:t>
            </a:r>
            <a:r>
              <a:rPr lang="ru-RU" b="1" dirty="0" smtClean="0"/>
              <a:t>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570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479316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1619672" y="404664"/>
            <a:ext cx="115212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64088" y="44066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452320" y="476672"/>
            <a:ext cx="10081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827584" y="1124744"/>
            <a:ext cx="79208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71800" y="1124744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8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5832648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Какие </a:t>
            </a:r>
            <a:r>
              <a:rPr lang="ru-RU" b="1" dirty="0"/>
              <a:t>виды бумаг можно отнести к деловым документам</a:t>
            </a:r>
            <a:r>
              <a:rPr lang="ru-RU" b="1" dirty="0" smtClean="0"/>
              <a:t>?</a:t>
            </a:r>
          </a:p>
          <a:p>
            <a:pPr marL="82296" lvl="0" indent="0">
              <a:buNone/>
            </a:pPr>
            <a:endParaRPr lang="ru-RU" b="1" dirty="0"/>
          </a:p>
          <a:p>
            <a:pPr marL="82296" lvl="0" indent="0">
              <a:buNone/>
            </a:pPr>
            <a:r>
              <a:rPr lang="ru-RU" b="1" dirty="0" smtClean="0"/>
              <a:t>2. По </a:t>
            </a:r>
            <a:r>
              <a:rPr lang="ru-RU" b="1" dirty="0"/>
              <a:t>каким правилам оформляются благодарственное письмо, письмо – приглашение</a:t>
            </a:r>
            <a:r>
              <a:rPr lang="ru-RU" b="1" dirty="0" smtClean="0"/>
              <a:t>, информационное письмо?</a:t>
            </a:r>
          </a:p>
          <a:p>
            <a:pPr marL="82296" lvl="0" indent="0">
              <a:buNone/>
            </a:pPr>
            <a:endParaRPr lang="ru-RU" b="1" dirty="0" smtClean="0"/>
          </a:p>
          <a:p>
            <a:pPr marL="82296" lvl="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. Можете </a:t>
            </a:r>
            <a:r>
              <a:rPr lang="ru-RU" b="1" dirty="0"/>
              <a:t>ли вы в данный момент написать деловое письмо любого вида?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418058"/>
          </a:xfrm>
        </p:spPr>
        <p:txBody>
          <a:bodyPr>
            <a:noAutofit/>
          </a:bodyPr>
          <a:lstStyle/>
          <a:p>
            <a:pPr algn="ctr"/>
            <a:r>
              <a:rPr lang="ru-RU" sz="3000" b="1" i="1" u="sng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Результаты</a:t>
            </a:r>
            <a:r>
              <a:rPr lang="ru-RU" sz="30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000" b="1" i="1" u="sng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исследование</a:t>
            </a:r>
            <a:endParaRPr lang="ru-RU" sz="3000" b="1" i="1" u="sng" dirty="0">
              <a:solidFill>
                <a:schemeClr val="accent3">
                  <a:lumMod val="75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2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32848" cy="811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Сравнительная диаграмма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правильных </a:t>
            </a:r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ответов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на вопрос 1</a:t>
            </a:r>
            <a:endParaRPr lang="ru-RU" sz="2800" b="1" i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022993"/>
              </p:ext>
            </p:extLst>
          </p:nvPr>
        </p:nvGraphicFramePr>
        <p:xfrm>
          <a:off x="971600" y="1700809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1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32848" cy="811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Сравнительная диаграмма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правильных </a:t>
            </a:r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ответов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на вопрос 2</a:t>
            </a:r>
            <a:endParaRPr lang="ru-RU" sz="2800" b="1" i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70663"/>
              </p:ext>
            </p:extLst>
          </p:nvPr>
        </p:nvGraphicFramePr>
        <p:xfrm>
          <a:off x="971600" y="1700809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116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32848" cy="811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Сравнительная диаграмма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правильных </a:t>
            </a:r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ответов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на вопрос 3</a:t>
            </a:r>
            <a:endParaRPr lang="ru-RU" sz="2800" b="1" i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434791"/>
              </p:ext>
            </p:extLst>
          </p:nvPr>
        </p:nvGraphicFramePr>
        <p:xfrm>
          <a:off x="971600" y="1700809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116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327</TotalTime>
  <Words>454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Исследовательская работа  «Письмо как вид  деловой бумаги»   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исследование</vt:lpstr>
      <vt:lpstr>Сравнительная диаграмма  правильных ответов на вопрос 1</vt:lpstr>
      <vt:lpstr>Сравнительная диаграмма  правильных ответов на вопрос 2</vt:lpstr>
      <vt:lpstr>Сравнительная диаграмма  правильных ответов на вопрос 3</vt:lpstr>
      <vt:lpstr>Выводы: </vt:lpstr>
      <vt:lpstr>Презентация PowerPoint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исследовательской работы :   Употребление имен числительных в речи  </dc:title>
  <dc:creator>User</dc:creator>
  <cp:lastModifiedBy>User</cp:lastModifiedBy>
  <cp:revision>90</cp:revision>
  <dcterms:created xsi:type="dcterms:W3CDTF">2015-03-19T19:05:41Z</dcterms:created>
  <dcterms:modified xsi:type="dcterms:W3CDTF">2021-03-22T04:47:55Z</dcterms:modified>
</cp:coreProperties>
</file>