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2F2F2"/>
    <a:srgbClr val="EEEEEE"/>
    <a:srgbClr val="EAEAEA"/>
    <a:srgbClr val="927F68"/>
    <a:srgbClr val="D4CECA"/>
    <a:srgbClr val="B7CCA4"/>
    <a:srgbClr val="3B3838"/>
    <a:srgbClr val="A9D18E"/>
    <a:srgbClr val="FBE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82136-CDCA-4861-BD31-097418811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3BC53A-DA0D-4E6C-9601-E4843F003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80472-0A18-47C2-B46B-C487C095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EA15E-E56A-4A4A-905D-9608730E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43FF63-A864-471C-8F0A-F0F5A40C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4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857CA-F54F-40C9-8151-978EC6BC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84E9D-0DF2-451D-AEEE-08FFD261B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59BCC-E15C-470C-ACBE-38265567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C7015-3B38-412E-B82D-AC42E6BB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1549F-C1A0-4054-9576-EAF6CEF8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1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98EB3E-564A-4D5D-B72A-479289891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E7C1AD-ED98-49F0-92ED-66B75FDE4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54A09C-E1C9-4729-A656-E1073119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2A89AC-0F24-4478-9A4E-FEFF5E95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287C7-72C6-4CD6-8EC7-664FFD08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6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0B943-7345-4403-84D7-EF94F1BB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70DB4-FC45-4C78-91BE-EFC181A0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8F0A9-0565-4DEC-86E0-4577F701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B9D37-F731-4DA7-B062-52FD8EF2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25416C-89E5-4256-9262-76281EEA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9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85048-0048-4052-8570-02061BF1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B95F37-A56D-4251-A094-B3F681C2C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16AAB3-17D6-41F5-AB05-0FD7B39C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D2282-9FFC-4898-8AE0-D098881A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47CB8-C858-4082-AE57-0B57C900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3666B-4B81-45C3-B966-4587E811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144F4-0D2E-4094-8AF2-77E03BFAD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2300E9-102D-4C2E-9910-DEC96C3A4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DDAC36-529A-4EE6-B5F6-C979B20C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E4E4BA-F4D7-489D-AE1D-1D939174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6FFA8-0E06-4232-B971-45C04447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7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85474-35BE-47E4-9B30-7D00720E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C7C6ED-0FB3-484B-AAAB-3EC600757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43321F-07FA-4AA5-B99E-331AB8D60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25624A-C26F-4F82-92C7-A43454820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BF401D-9480-482C-B60A-143B708B1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40A2AD-C00A-4CB4-8516-FF233CF1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409BC7-324D-427D-8C46-2363003F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85B4E6-61D0-4DAD-8FF9-2FE34D9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8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900B6-4037-40CB-B0F5-60E7CECD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F5D409-39A7-4A9A-92A6-60090827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4E7D5A-FB19-4FA4-9EDE-B06CC4BD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46BB1C-2036-466B-AE62-F1A89F96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6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3908FD-DE78-42BC-A9AD-1B678F0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69C103-1A2D-4629-B4CA-22A63D14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FB155A-D189-4C80-BDF6-0028D302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7FB93-01AA-4198-9733-E289FE85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A80A3-41DB-4DD6-9E10-2497D0D3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542232-41C3-47C9-8118-225171456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27DF94-9978-4A19-8A5F-F66116A2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80278-53BD-4F77-926B-F8DE6EAF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D38870-39A9-4F30-A21B-B1B711EE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2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E0AA5-9545-48CF-887E-43319C2E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243BA4-8CCE-4551-B200-14249D369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1944B7-0288-41D1-BF24-B687E778C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BFBB1A-AD40-49D7-8359-E9F89B0D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40C439-4627-4E11-87D6-0A1B506F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5CC75A-CC23-4E6B-963B-46E39969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5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81B0C-0CA4-4ED3-9E6E-95364B9E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00AFAA-A26A-4852-A460-5B68E7284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F5A838-91F7-43CD-BDF8-A0955D0BD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9589-6DF6-4257-A657-9755B79B52A2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E0C9EA-639B-47C7-B108-7FF5B6D75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80EF4-8401-4847-85DC-1C344C7B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B594-082D-4B2D-9439-FDEB4CED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6BAD9C-F908-44A3-B1BF-451D9F0E548E}"/>
              </a:ext>
            </a:extLst>
          </p:cNvPr>
          <p:cNvSpPr/>
          <p:nvPr/>
        </p:nvSpPr>
        <p:spPr>
          <a:xfrm>
            <a:off x="4236440" y="-16680"/>
            <a:ext cx="926572" cy="587132"/>
          </a:xfrm>
          <a:prstGeom prst="rect">
            <a:avLst/>
          </a:prstGeom>
          <a:solidFill>
            <a:srgbClr val="CD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BCB5B4-09D1-4B50-A10E-BBAB2DC06A92}"/>
              </a:ext>
            </a:extLst>
          </p:cNvPr>
          <p:cNvSpPr/>
          <p:nvPr/>
        </p:nvSpPr>
        <p:spPr>
          <a:xfrm>
            <a:off x="4410802" y="5193881"/>
            <a:ext cx="3100144" cy="1664119"/>
          </a:xfrm>
          <a:prstGeom prst="rect">
            <a:avLst/>
          </a:prstGeom>
          <a:solidFill>
            <a:srgbClr val="382F2E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still life rubbish movement">
            <a:extLst>
              <a:ext uri="{FF2B5EF4-FFF2-40B4-BE49-F238E27FC236}">
                <a16:creationId xmlns:a16="http://schemas.microsoft.com/office/drawing/2014/main" id="{481EB821-799A-4442-8669-45802998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44108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45CABB-5178-48F6-9C4A-16C5AF935480}"/>
              </a:ext>
            </a:extLst>
          </p:cNvPr>
          <p:cNvSpPr/>
          <p:nvPr/>
        </p:nvSpPr>
        <p:spPr>
          <a:xfrm>
            <a:off x="8263156" y="0"/>
            <a:ext cx="380021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1A1D931-3D56-489B-938C-27313CD0912A}"/>
              </a:ext>
            </a:extLst>
          </p:cNvPr>
          <p:cNvSpPr/>
          <p:nvPr/>
        </p:nvSpPr>
        <p:spPr>
          <a:xfrm>
            <a:off x="3028426" y="-624914"/>
            <a:ext cx="6870583" cy="79611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20D23-B19B-4A70-BC1F-304B59048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878" y="914399"/>
            <a:ext cx="8920294" cy="2617431"/>
          </a:xfrm>
        </p:spPr>
        <p:txBody>
          <a:bodyPr>
            <a:normAutofit/>
          </a:bodyPr>
          <a:lstStyle/>
          <a:p>
            <a:r>
              <a:rPr lang="ru-RU" sz="5400" b="0" i="0" dirty="0">
                <a:solidFill>
                  <a:srgbClr val="181818"/>
                </a:solidFill>
                <a:effectLst/>
                <a:latin typeface="Bahnschrift" panose="020B0502040204020203" pitchFamily="34" charset="0"/>
              </a:rPr>
              <a:t>Проект</a:t>
            </a:r>
            <a:br>
              <a:rPr lang="en-US" sz="5400" b="0" i="0" dirty="0">
                <a:solidFill>
                  <a:srgbClr val="181818"/>
                </a:solidFill>
                <a:effectLst/>
                <a:latin typeface="Bahnschrift" panose="020B0502040204020203" pitchFamily="34" charset="0"/>
              </a:rPr>
            </a:br>
            <a:r>
              <a:rPr lang="ru-RU" sz="5400" b="0" i="0" dirty="0">
                <a:solidFill>
                  <a:srgbClr val="181818"/>
                </a:solidFill>
                <a:effectLst/>
                <a:latin typeface="Bahnschrift" panose="020B0502040204020203" pitchFamily="34" charset="0"/>
              </a:rPr>
              <a:t> «Планета в пластиковой упаковке»</a:t>
            </a:r>
            <a:endParaRPr lang="ru-RU" sz="5400" dirty="0">
              <a:latin typeface="Bahnschrif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E633EF-4CFA-4DBB-9160-D4C59C802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666" y="4531119"/>
            <a:ext cx="5958980" cy="1655762"/>
          </a:xfrm>
        </p:spPr>
        <p:txBody>
          <a:bodyPr>
            <a:normAutofit/>
          </a:bodyPr>
          <a:lstStyle/>
          <a:p>
            <a:pPr algn="r"/>
            <a:r>
              <a:rPr lang="ru-RU" sz="2000" b="0" i="0" dirty="0">
                <a:solidFill>
                  <a:srgbClr val="181818"/>
                </a:solidFill>
                <a:effectLst/>
                <a:latin typeface="Bahnschrift" panose="020B0502040204020203" pitchFamily="34" charset="0"/>
              </a:rPr>
              <a:t>Выполнила ученица 9 «А» класса</a:t>
            </a:r>
            <a:endParaRPr lang="ru-RU" sz="2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2E7B4A-9247-45EA-8F12-23488BB57BC4}"/>
              </a:ext>
            </a:extLst>
          </p:cNvPr>
          <p:cNvSpPr txBox="1">
            <a:spLocks/>
          </p:cNvSpPr>
          <p:nvPr/>
        </p:nvSpPr>
        <p:spPr>
          <a:xfrm>
            <a:off x="4681056" y="469915"/>
            <a:ext cx="738231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305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43EBF98-73D9-4FC4-B094-02BC9625A42E}"/>
              </a:ext>
            </a:extLst>
          </p:cNvPr>
          <p:cNvSpPr/>
          <p:nvPr/>
        </p:nvSpPr>
        <p:spPr>
          <a:xfrm>
            <a:off x="6820248" y="1653957"/>
            <a:ext cx="4650996" cy="3640822"/>
          </a:xfrm>
          <a:prstGeom prst="roundRect">
            <a:avLst>
              <a:gd name="adj" fmla="val 1113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F8886-87E1-433B-9F77-21FA3471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Бутылки для воды из нержавеющей стали или стекла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5B1B8-18B1-4F8D-8547-4D31352C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694" y="1825625"/>
            <a:ext cx="4416105" cy="3643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Вместо того, чтобы покупать бесчисленное количество пластиковых бутылок, которые будут использоваться, пока вода в них не закончится, лучше купить хорошую бутылку для воды, которая ограничит использование пластиковых бутылок. Так же длительное использование пластиковых бутылок вредно из-за некоторых токсичных химических веществ, которые просачиваются в питьевую воду и, следовательно, в организм. </a:t>
            </a:r>
            <a:endParaRPr lang="ru-RU" dirty="0"/>
          </a:p>
        </p:txBody>
      </p:sp>
      <p:pic>
        <p:nvPicPr>
          <p:cNvPr id="4098" name="Picture 2" descr="8 лучших многоразовых бутылок для воды: отказываемся от пластика уже  сегодня! | Великая Эпоха">
            <a:extLst>
              <a:ext uri="{FF2B5EF4-FFF2-40B4-BE49-F238E27FC236}">
                <a16:creationId xmlns:a16="http://schemas.microsoft.com/office/drawing/2014/main" id="{702E20EB-4B00-49DE-83EB-DF520897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6" y="1690688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31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E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995E5F6-2436-44D6-B64F-58AE847EACFF}"/>
              </a:ext>
            </a:extLst>
          </p:cNvPr>
          <p:cNvSpPr/>
          <p:nvPr/>
        </p:nvSpPr>
        <p:spPr>
          <a:xfrm>
            <a:off x="654517" y="1703488"/>
            <a:ext cx="5688531" cy="3214838"/>
          </a:xfrm>
          <a:prstGeom prst="roundRect">
            <a:avLst>
              <a:gd name="adj" fmla="val 10679"/>
            </a:avLst>
          </a:prstGeom>
          <a:solidFill>
            <a:srgbClr val="927F6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45409-CE7B-485A-BFC8-A894FDCA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Многоразовые сумки для продуктов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9EA0B-0252-4274-808E-13B9535C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738" y="1703488"/>
            <a:ext cx="5646019" cy="3814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покупки пластиковых пакетов в магазине, можно купить многоразовую сумку при походе в супермаркет, что позволяет не платить за пластиковый пакет, также тканевые сумки, будут удобнее пакетов тем, что они не рвутся под тяжестью продуктов, можно удобно носить в сложенном виде, когда в ней нет нужды.</a:t>
            </a:r>
            <a:endParaRPr lang="ru-RU" sz="2400" dirty="0"/>
          </a:p>
        </p:txBody>
      </p:sp>
      <p:pic>
        <p:nvPicPr>
          <p:cNvPr id="5122" name="Picture 2" descr="Купить Горячие Продажи Холст Сумка Многоразовые Сумки Для Покупок Бакалея  Сумка Хлопок Ежедневного Использования Сумки Женщины Повседневная Сумка  Оптом Недорого | Быстрая Доставка И Качество | Ru.Dhgate">
            <a:extLst>
              <a:ext uri="{FF2B5EF4-FFF2-40B4-BE49-F238E27FC236}">
                <a16:creationId xmlns:a16="http://schemas.microsoft.com/office/drawing/2014/main" id="{F5A1E694-73C8-4175-AF92-66B898F3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88556"/>
            <a:ext cx="4843111" cy="484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16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0EBD0-E2A8-4B07-84F5-40C196E4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ACD7A-55B8-45F2-9908-461D796A7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современном мире очень важно, заботится об окружающей среде переходя на альтернативные пластику перерабатываемые материалы, изготавливая долгосрочные товары повседневного спроса из более экологичных,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биоразлагаемых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материалов, не наносящих вреда человеку и природе вокруг. Используя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крафтовые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пакеты, бумажную одноразовую посуду, мы сохраняем </a:t>
            </a:r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нашу планету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чистой и здоровой для будущих поколений.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074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5A637-E31C-4B58-A869-63E7BD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03F22-A9DB-4E10-9653-742EE9D9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27891" cy="40718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наши дни современные блага цивилизации создают не только удобства для людей, но и наносят непоправимый ущерб природе. Только за последние 10 лет в мире было произведено больше пластмассовых изделий, чем за предыдущее столетие. В мире все государства ежегодно производят около 380 миллионов тонн пластика, большая часть которого рано или поздно превращается в отходы, которые не разлагались в естественных условиях в течение сотен лет.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5DAE78-7355-4D7B-8C55-5CA3FE99DB6F}"/>
              </a:ext>
            </a:extLst>
          </p:cNvPr>
          <p:cNvSpPr/>
          <p:nvPr/>
        </p:nvSpPr>
        <p:spPr>
          <a:xfrm flipV="1">
            <a:off x="947956" y="1363631"/>
            <a:ext cx="5148044" cy="4571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040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2E7D0FE-9E84-48F6-9D96-985D4B52BD32}"/>
              </a:ext>
            </a:extLst>
          </p:cNvPr>
          <p:cNvSpPr/>
          <p:nvPr/>
        </p:nvSpPr>
        <p:spPr>
          <a:xfrm>
            <a:off x="838200" y="1484698"/>
            <a:ext cx="10361103" cy="2944689"/>
          </a:xfrm>
          <a:prstGeom prst="roundRect">
            <a:avLst>
              <a:gd name="adj" fmla="val 1296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DD4C0-8BC0-7A01-A7E8-9330D2A1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2D364-98DD-96AC-A394-A5115E94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698"/>
            <a:ext cx="10361103" cy="2944689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заключается в изучении влияния пластика на экологию нашей планеты и нахождения альтернативы пластику.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Рассказать об истории возникновения пластика и о его воздействии на окружающую среду.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виды переработки пластика.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Обозначить альтернативные варианты пластика.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5A96D-9AA0-C25B-6701-A71B2527FECA}"/>
              </a:ext>
            </a:extLst>
          </p:cNvPr>
          <p:cNvSpPr txBox="1"/>
          <p:nvPr/>
        </p:nvSpPr>
        <p:spPr>
          <a:xfrm>
            <a:off x="5180403" y="3923641"/>
            <a:ext cx="4030585" cy="41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919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B6696-E42D-351D-FB68-D9657D25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88927" cy="460275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пластика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4B13A-9A8C-BE10-020A-DC1F14B9C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42" y="991170"/>
            <a:ext cx="6853574" cy="5492651"/>
          </a:xfrm>
        </p:spPr>
        <p:txBody>
          <a:bodyPr>
            <a:normAutofit/>
          </a:bodyPr>
          <a:lstStyle/>
          <a:p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Первая пластмасса была получена английским металлургом и изобретателем Александром Парксом в 1855 году. Паркс назвал её паркезин (позже получило распространение другое название — целлулоид)</a:t>
            </a:r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пластмасс началось с использования природных пластических материалов (жевательной резинки, шеллака), затем продолжилось с использованием химически модифицированных природных материалов и, наконец, пришло к полностью синтетическим молекулам</a:t>
            </a:r>
            <a:endParaRPr lang="ru-RU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3200"/>
          </a:p>
        </p:txBody>
      </p:sp>
      <p:pic>
        <p:nvPicPr>
          <p:cNvPr id="1026" name="Picture 2" descr="Кто изобрел пластик? :: Почемучка. Детские вопросы">
            <a:extLst>
              <a:ext uri="{FF2B5EF4-FFF2-40B4-BE49-F238E27FC236}">
                <a16:creationId xmlns:a16="http://schemas.microsoft.com/office/drawing/2014/main" id="{0B30803C-C9FD-4B2B-897A-DC5B938B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16" y="437276"/>
            <a:ext cx="4394121" cy="54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86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E25F7D8-CD68-49C0-BF29-41029D05F8F9}"/>
              </a:ext>
            </a:extLst>
          </p:cNvPr>
          <p:cNvSpPr/>
          <p:nvPr/>
        </p:nvSpPr>
        <p:spPr>
          <a:xfrm>
            <a:off x="743483" y="1341689"/>
            <a:ext cx="10434416" cy="4488659"/>
          </a:xfrm>
          <a:prstGeom prst="roundRect">
            <a:avLst>
              <a:gd name="adj" fmla="val 9951"/>
            </a:avLst>
          </a:prstGeom>
          <a:solidFill>
            <a:srgbClr val="FBE2D5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4913295-7B5C-4037-B009-F7108064550C}"/>
              </a:ext>
            </a:extLst>
          </p:cNvPr>
          <p:cNvSpPr/>
          <p:nvPr/>
        </p:nvSpPr>
        <p:spPr>
          <a:xfrm>
            <a:off x="743483" y="395093"/>
            <a:ext cx="7016098" cy="82039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6954B-EF5D-418E-BF07-519674CD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4251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пластмасс и их свойства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A2D3C-A915-4B67-B744-CDABB580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8073"/>
            <a:ext cx="10515601" cy="43622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Термопласты (термопластичные пластмассы) — при нагреве расплавляются, а при охлаждении возвращаются в исходное состояние;</a:t>
            </a:r>
          </a:p>
          <a:p>
            <a:r>
              <a:rPr lang="ru-RU" dirty="0"/>
              <a:t>Реактопласты (термореактивные пластмассы) — в начальном состоянии имеют линейную структуру макромолекул, а при некоторой температуре отверждения приобретают сетчатую. После отверждения не могут переходить в вязко-текучее состояние. Рабочие температуры выше, но при нагреве разрушаются и при последующем охлаждении не восстанавливают своих исходных свойств;</a:t>
            </a:r>
          </a:p>
          <a:p>
            <a:pPr marL="0" indent="0">
              <a:buNone/>
            </a:pPr>
            <a:r>
              <a:rPr lang="ru-RU" dirty="0"/>
              <a:t>Также газонаполненные пластмассы — вспененные пластические массы, обладающие малой плотностью; </a:t>
            </a:r>
            <a:br>
              <a:rPr lang="ru-RU" dirty="0"/>
            </a:br>
            <a:r>
              <a:rPr lang="ru-RU" dirty="0"/>
              <a:t>Физиологически почти безвредны. Температура хрупкости (морозостойкость) — температура, при которой пластичный или эластичный материал при ударе может разрушиться хрупко.</a:t>
            </a:r>
          </a:p>
          <a:p>
            <a:pPr marL="0" indent="0">
              <a:buNone/>
            </a:pPr>
            <a:r>
              <a:rPr lang="ru-RU" dirty="0"/>
              <a:t>Для придания особых свойств пластмассе в неё добавляют пластификаторы (силикон, дибутилфталат, ПЭГ и т. п.), антипирены антиоксиданты.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9490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6063EF5-1738-4101-9431-F4FE3FB6DB6F}"/>
              </a:ext>
            </a:extLst>
          </p:cNvPr>
          <p:cNvSpPr/>
          <p:nvPr/>
        </p:nvSpPr>
        <p:spPr>
          <a:xfrm>
            <a:off x="692209" y="658026"/>
            <a:ext cx="5888053" cy="752030"/>
          </a:xfrm>
          <a:prstGeom prst="round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312B898-AA6A-48E8-8399-032C3792CA7E}"/>
              </a:ext>
            </a:extLst>
          </p:cNvPr>
          <p:cNvSpPr/>
          <p:nvPr/>
        </p:nvSpPr>
        <p:spPr>
          <a:xfrm>
            <a:off x="5597495" y="1690688"/>
            <a:ext cx="5554767" cy="36333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A8F56DA-6B44-460B-AA84-361369DE9260}"/>
              </a:ext>
            </a:extLst>
          </p:cNvPr>
          <p:cNvSpPr/>
          <p:nvPr/>
        </p:nvSpPr>
        <p:spPr>
          <a:xfrm>
            <a:off x="692209" y="1690688"/>
            <a:ext cx="4836136" cy="26249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2E9CB-EBF6-46BC-96F4-5E948343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загрязнения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6F0F6-7F50-46B8-A7ED-ABC11440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014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количество пластиковых изделий, производимых каждый год, предназначено для одноразового использования: одноразовая упаковка или продукты, которые обычно всегда выбрасываются в течение года. Часто потребители различных видов пластиковых изделий используют их один раз, а затем выбрасывают или заменяют.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A4482-5B8B-441C-A8D4-479B4CA5A9B6}"/>
              </a:ext>
            </a:extLst>
          </p:cNvPr>
          <p:cNvSpPr txBox="1"/>
          <p:nvPr/>
        </p:nvSpPr>
        <p:spPr>
          <a:xfrm>
            <a:off x="5763004" y="1825625"/>
            <a:ext cx="54782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мнению сегодняшних экологов, Китай является лидером по загрязнению Мирового океана. За ним следуют другие азиатские страны-Индонезия, Филиппины, Таиланд и Вьетнам. Жители Приморья в этих штатах не всегда заботятся о его чистоте, и весь мусор здесь, как правило, попадает в океан. Общее число ежедневно выбрасываемых пластиковых изделий в США, ЕС, Норвегии и Китае достигает 37 тысяч тонн, в России — не больше 10 тысяч тонн. Существующие технологии утилизации пластика способны лишь частично решить экологическую проблему.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86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B2CDBC0-3AD5-4516-AE0F-75D7480F6457}"/>
              </a:ext>
            </a:extLst>
          </p:cNvPr>
          <p:cNvSpPr/>
          <p:nvPr/>
        </p:nvSpPr>
        <p:spPr>
          <a:xfrm>
            <a:off x="8142564" y="1409350"/>
            <a:ext cx="3285687" cy="4563611"/>
          </a:xfrm>
          <a:prstGeom prst="roundRect">
            <a:avLst/>
          </a:prstGeom>
          <a:solidFill>
            <a:srgbClr val="A9D18E">
              <a:alpha val="83922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E031636-C608-42F9-9540-0E1FBE3F7C0F}"/>
              </a:ext>
            </a:extLst>
          </p:cNvPr>
          <p:cNvSpPr/>
          <p:nvPr/>
        </p:nvSpPr>
        <p:spPr>
          <a:xfrm>
            <a:off x="3674729" y="1393589"/>
            <a:ext cx="4393384" cy="4563611"/>
          </a:xfrm>
          <a:prstGeom prst="roundRect">
            <a:avLst>
              <a:gd name="adj" fmla="val 8898"/>
            </a:avLst>
          </a:prstGeom>
          <a:solidFill>
            <a:srgbClr val="A9D18E">
              <a:alpha val="83922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C69EBD0-23C6-46D7-82E2-7308A2ECADA2}"/>
              </a:ext>
            </a:extLst>
          </p:cNvPr>
          <p:cNvSpPr/>
          <p:nvPr/>
        </p:nvSpPr>
        <p:spPr>
          <a:xfrm>
            <a:off x="314591" y="1411386"/>
            <a:ext cx="3285687" cy="4563611"/>
          </a:xfrm>
          <a:prstGeom prst="roundRect">
            <a:avLst/>
          </a:prstGeom>
          <a:solidFill>
            <a:srgbClr val="A9D18E">
              <a:alpha val="83922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96CAE-7796-47A7-9ED0-5B93DFBA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переработки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FD328-D1B4-4651-8C50-ACE1A26C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07" y="1410368"/>
            <a:ext cx="3272406" cy="3196206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Механические методы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самых простых методов – измельчение. Нарушается целостность изделий без расплавления и химической обработки основы. Вначале проводится сортировка отходов на мягкие и твердые, что необходимо для дальнейшей обработки мусора.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E90C4-C5AB-403B-AD38-7D79FD370BE5}"/>
              </a:ext>
            </a:extLst>
          </p:cNvPr>
          <p:cNvSpPr txBox="1"/>
          <p:nvPr/>
        </p:nvSpPr>
        <p:spPr>
          <a:xfrm>
            <a:off x="3669657" y="1409350"/>
            <a:ext cx="4454555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225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Термически методы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22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бытовые отходы утилизируют путем сжигания, их поставляют без предварительной сортировки. Такой метод позволяет разгрузить полигоны на свалке и утилизировать большой объем мусора.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22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востребован второй способ термической переработки – пиролиз для производства топлива. Отличие данного метода в том, что сжигание проводится в бескислородных печах с протеканием химических реакций по расщеплению пластика.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5B048-6EC5-4C18-90A2-EF657D097461}"/>
              </a:ext>
            </a:extLst>
          </p:cNvPr>
          <p:cNvSpPr txBox="1"/>
          <p:nvPr/>
        </p:nvSpPr>
        <p:spPr>
          <a:xfrm>
            <a:off x="8068113" y="1409350"/>
            <a:ext cx="3439486" cy="511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225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Химические методы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22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 способ переработки пластика химическими методами – отходы помещают в заранее подготовленный резервуар, в котором проходят химические реакции. В емкость добавляют жидкости и катализаторы, ускоряющие процесс разложения. В результате такой реакции удается получить продукты вторичной переработки, которые пускают на производство новой пластмассы.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09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 Eco-friendly Plastic Alternatives – Student Life">
            <a:extLst>
              <a:ext uri="{FF2B5EF4-FFF2-40B4-BE49-F238E27FC236}">
                <a16:creationId xmlns:a16="http://schemas.microsoft.com/office/drawing/2014/main" id="{15B07245-FA6C-4038-92C8-2AF444BF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365"/>
            <a:ext cx="12195208" cy="72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7C891B-5076-42E0-ACFD-B89FEC954D68}"/>
              </a:ext>
            </a:extLst>
          </p:cNvPr>
          <p:cNvSpPr/>
          <p:nvPr/>
        </p:nvSpPr>
        <p:spPr>
          <a:xfrm>
            <a:off x="715477" y="2811645"/>
            <a:ext cx="10761044" cy="909386"/>
          </a:xfrm>
          <a:prstGeom prst="rect">
            <a:avLst/>
          </a:prstGeom>
          <a:solidFill>
            <a:schemeClr val="bg2">
              <a:lumMod val="50000"/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3C019-EF3F-4B19-A09B-1F6F44B6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903" y="381904"/>
            <a:ext cx="8616193" cy="11868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существуют альтернативы пластику?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FAA101-3E26-4D62-84F4-EBB6D5847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412" y="2882062"/>
            <a:ext cx="3868024" cy="546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Бамбуковые щётки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A7F73-C082-4959-BE0A-E742CE817682}"/>
              </a:ext>
            </a:extLst>
          </p:cNvPr>
          <p:cNvSpPr txBox="1"/>
          <p:nvPr/>
        </p:nvSpPr>
        <p:spPr>
          <a:xfrm>
            <a:off x="4445731" y="2897021"/>
            <a:ext cx="386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Бутылки для воды из нержавеющей стали или стекла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C3C71-BA04-4005-B43D-611CE20C6735}"/>
              </a:ext>
            </a:extLst>
          </p:cNvPr>
          <p:cNvSpPr txBox="1"/>
          <p:nvPr/>
        </p:nvSpPr>
        <p:spPr>
          <a:xfrm>
            <a:off x="8077806" y="2897021"/>
            <a:ext cx="35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Многоразовые сумки для продуктов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666708E-A33F-45F3-89F9-6719B97F5170}"/>
              </a:ext>
            </a:extLst>
          </p:cNvPr>
          <p:cNvCxnSpPr/>
          <p:nvPr/>
        </p:nvCxnSpPr>
        <p:spPr>
          <a:xfrm>
            <a:off x="715477" y="2811645"/>
            <a:ext cx="10761044" cy="0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5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CA4">
            <a:alpha val="6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4A3C202-7CE4-4C84-AF84-074FE6CBA76A}"/>
              </a:ext>
            </a:extLst>
          </p:cNvPr>
          <p:cNvSpPr/>
          <p:nvPr/>
        </p:nvSpPr>
        <p:spPr>
          <a:xfrm>
            <a:off x="5041783" y="1853967"/>
            <a:ext cx="6526635" cy="4269996"/>
          </a:xfrm>
          <a:prstGeom prst="roundRect">
            <a:avLst>
              <a:gd name="adj" fmla="val 8153"/>
            </a:avLst>
          </a:prstGeom>
          <a:solidFill>
            <a:srgbClr val="A9D18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BBDD5-5676-4E54-B143-CF1CCF6E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Бамбуковые щётки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889E5-1E88-4525-B56C-273B24FE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282" y="1825625"/>
            <a:ext cx="6627303" cy="4351338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Изготовленные в основном из экологически чистых материалов, которые могут разлагаться естественным путем (щетинки обычно изготавливаются из нейлона, поэтому они не являются на 100% биоразлагаемыми), они служат почти столько же, сколько рекомендуется для пластиковых зубных щеток (3-4 месяца).</a:t>
            </a:r>
          </a:p>
        </p:txBody>
      </p:sp>
      <p:pic>
        <p:nvPicPr>
          <p:cNvPr id="3074" name="Picture 2" descr="Бамбуковые зубные щетки для детей ─ Экобар">
            <a:extLst>
              <a:ext uri="{FF2B5EF4-FFF2-40B4-BE49-F238E27FC236}">
                <a16:creationId xmlns:a16="http://schemas.microsoft.com/office/drawing/2014/main" id="{3C9D59AE-5F35-4953-8E1E-6D0C47004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8" y="1791216"/>
            <a:ext cx="4360245" cy="43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05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855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Times New Roman</vt:lpstr>
      <vt:lpstr>Тема Office</vt:lpstr>
      <vt:lpstr>Проект  «Планета в пластиковой упаковке»</vt:lpstr>
      <vt:lpstr>Введение</vt:lpstr>
      <vt:lpstr>Цели и задачи</vt:lpstr>
      <vt:lpstr>История пластика</vt:lpstr>
      <vt:lpstr>Типы пластмасс и их свойства</vt:lpstr>
      <vt:lpstr>Источники загрязнения</vt:lpstr>
      <vt:lpstr>Методы переработки</vt:lpstr>
      <vt:lpstr>Какие существуют альтернативы пластику?</vt:lpstr>
      <vt:lpstr>Бамбуковые щётки</vt:lpstr>
      <vt:lpstr>Бутылки для воды из нержавеющей стали или стекла</vt:lpstr>
      <vt:lpstr>Многоразовые сумки для продуктов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«Планета в пластиковой упаковке»</dc:title>
  <dc:creator>Fela me</dc:creator>
  <cp:lastModifiedBy>Fela me</cp:lastModifiedBy>
  <cp:revision>17</cp:revision>
  <dcterms:created xsi:type="dcterms:W3CDTF">2022-04-26T18:04:42Z</dcterms:created>
  <dcterms:modified xsi:type="dcterms:W3CDTF">2022-04-27T19:10:28Z</dcterms:modified>
</cp:coreProperties>
</file>