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EC223"/>
    <a:srgbClr val="DE5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628" y="-512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hyperlink" Target="http://bigpicture.ru/?p=23443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3" Type="http://schemas.openxmlformats.org/officeDocument/2006/relationships/image" Target="../media/image21.gif"/><Relationship Id="rId21" Type="http://schemas.openxmlformats.org/officeDocument/2006/relationships/image" Target="../media/image39.jpeg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17" Type="http://schemas.openxmlformats.org/officeDocument/2006/relationships/image" Target="../media/image35.gif"/><Relationship Id="rId25" Type="http://schemas.openxmlformats.org/officeDocument/2006/relationships/image" Target="../media/image43.gif"/><Relationship Id="rId2" Type="http://schemas.openxmlformats.org/officeDocument/2006/relationships/image" Target="../media/image20.gif"/><Relationship Id="rId16" Type="http://schemas.openxmlformats.org/officeDocument/2006/relationships/image" Target="../media/image34.gif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24" Type="http://schemas.openxmlformats.org/officeDocument/2006/relationships/image" Target="../media/image42.gif"/><Relationship Id="rId5" Type="http://schemas.openxmlformats.org/officeDocument/2006/relationships/image" Target="../media/image23.gif"/><Relationship Id="rId15" Type="http://schemas.openxmlformats.org/officeDocument/2006/relationships/image" Target="../media/image33.gif"/><Relationship Id="rId23" Type="http://schemas.openxmlformats.org/officeDocument/2006/relationships/image" Target="../media/image41.jpeg"/><Relationship Id="rId10" Type="http://schemas.openxmlformats.org/officeDocument/2006/relationships/image" Target="../media/image28.gif"/><Relationship Id="rId19" Type="http://schemas.openxmlformats.org/officeDocument/2006/relationships/image" Target="../media/image37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Relationship Id="rId14" Type="http://schemas.openxmlformats.org/officeDocument/2006/relationships/image" Target="../media/image32.gif"/><Relationship Id="rId22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085184"/>
            <a:ext cx="2538805" cy="882119"/>
          </a:xfrm>
        </p:spPr>
        <p:txBody>
          <a:bodyPr>
            <a:normAutofit fontScale="62500" lnSpcReduction="20000"/>
          </a:bodyPr>
          <a:lstStyle/>
          <a:p>
            <a:r>
              <a:rPr lang="ru-RU" sz="1800" dirty="0" smtClean="0"/>
              <a:t>Учитель начальных классов </a:t>
            </a:r>
          </a:p>
          <a:p>
            <a:r>
              <a:rPr lang="ru-RU" sz="1800" dirty="0" smtClean="0"/>
              <a:t>Донцова Наталья Георгиевна</a:t>
            </a:r>
          </a:p>
          <a:p>
            <a:r>
              <a:rPr lang="ru-RU" sz="1800" dirty="0" smtClean="0"/>
              <a:t>СОШИ №16</a:t>
            </a:r>
          </a:p>
          <a:p>
            <a:r>
              <a:rPr lang="ru-RU" sz="1800" dirty="0" smtClean="0"/>
              <a:t> г. Горловка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/>
              <a:t>ЭКОЛОГИЧЕСКИЙ</a:t>
            </a:r>
            <a:br>
              <a:rPr lang="ru-RU" dirty="0" smtClean="0"/>
            </a:br>
            <a:r>
              <a:rPr lang="ru-RU" dirty="0" smtClean="0"/>
              <a:t>ЛИЦЕЙ</a:t>
            </a:r>
            <a:br>
              <a:rPr lang="ru-RU" dirty="0" smtClean="0"/>
            </a:br>
            <a:r>
              <a:rPr lang="ru-RU" dirty="0" smtClean="0"/>
              <a:t>МАЛЫШАМ</a:t>
            </a:r>
            <a:endParaRPr lang="ru-RU" dirty="0"/>
          </a:p>
        </p:txBody>
      </p:sp>
      <p:pic>
        <p:nvPicPr>
          <p:cNvPr id="2052" name="Picture 4" descr="C:\Users\admin\Desktop\ГОД ЭКОЛОГИИ\301577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/>
          <a:stretch/>
        </p:blipFill>
        <p:spPr bwMode="auto">
          <a:xfrm>
            <a:off x="5508104" y="1484784"/>
            <a:ext cx="3462060" cy="232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ГОД ЭКОЛОГИИ\3824_html_1cfcfd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692525" cy="29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564" y="38201"/>
            <a:ext cx="6272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Arial Black" pitchFamily="34" charset="0"/>
              </a:rPr>
              <a:t>1 апреля – Международный день птиц </a:t>
            </a:r>
            <a:br>
              <a:rPr lang="ru-RU" sz="2000" dirty="0" smtClean="0">
                <a:effectLst/>
                <a:latin typeface="Arial Black" pitchFamily="34" charset="0"/>
              </a:rPr>
            </a:br>
            <a:r>
              <a:rPr lang="ru-RU" sz="2000" dirty="0" smtClean="0">
                <a:effectLst/>
                <a:latin typeface="Arial Black" pitchFamily="34" charset="0"/>
              </a:rPr>
              <a:t/>
            </a:r>
            <a:br>
              <a:rPr lang="ru-RU" sz="2000" dirty="0" smtClean="0">
                <a:effectLst/>
                <a:latin typeface="Arial Black" pitchFamily="34" charset="0"/>
              </a:rPr>
            </a:br>
            <a:endParaRPr lang="ru-RU" sz="2000" dirty="0">
              <a:effectLst/>
              <a:latin typeface="Arial Black" pitchFamily="34" charset="0"/>
            </a:endParaRPr>
          </a:p>
        </p:txBody>
      </p:sp>
      <p:pic>
        <p:nvPicPr>
          <p:cNvPr id="3" name="Picture 3" descr="C:\Users\USER\Desktop\2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/>
          <a:stretch/>
        </p:blipFill>
        <p:spPr bwMode="auto">
          <a:xfrm>
            <a:off x="89412" y="456164"/>
            <a:ext cx="1844361" cy="14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Pervocvety_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25" y="1324445"/>
            <a:ext cx="1086083" cy="16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1402" y="1794874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 Black" pitchFamily="34" charset="0"/>
              </a:rPr>
              <a:t>19 апреля - День подснежника </a:t>
            </a:r>
            <a:br>
              <a:rPr lang="ru-RU" sz="2400" dirty="0" smtClean="0">
                <a:effectLst/>
                <a:latin typeface="Arial Black" pitchFamily="34" charset="0"/>
              </a:rPr>
            </a:br>
            <a:r>
              <a:rPr lang="ru-RU" sz="2400" dirty="0" smtClean="0">
                <a:effectLst/>
                <a:latin typeface="Arial Black" pitchFamily="34" charset="0"/>
              </a:rPr>
              <a:t/>
            </a:r>
            <a:br>
              <a:rPr lang="ru-RU" sz="2400" dirty="0" smtClean="0">
                <a:effectLst/>
                <a:latin typeface="Arial Black" pitchFamily="34" charset="0"/>
              </a:rPr>
            </a:br>
            <a:endParaRPr lang="ru-RU" sz="2400" dirty="0"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2818" y="3359025"/>
            <a:ext cx="5429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 Black" pitchFamily="34" charset="0"/>
              </a:rPr>
              <a:t>22 апреля – Международный день Матери-Земли</a:t>
            </a:r>
            <a:br>
              <a:rPr lang="ru-RU" sz="2400" dirty="0" smtClean="0">
                <a:effectLst/>
                <a:latin typeface="Arial Black" pitchFamily="34" charset="0"/>
              </a:rPr>
            </a:br>
            <a:r>
              <a:rPr lang="ru-RU" sz="2400" dirty="0" smtClean="0">
                <a:effectLst/>
                <a:latin typeface="Arial Black" pitchFamily="34" charset="0"/>
              </a:rPr>
              <a:t/>
            </a:r>
            <a:br>
              <a:rPr lang="ru-RU" sz="2400" dirty="0" smtClean="0">
                <a:effectLst/>
                <a:latin typeface="Arial Black" pitchFamily="34" charset="0"/>
              </a:rPr>
            </a:br>
            <a:endParaRPr lang="ru-RU" sz="2400" dirty="0"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0413" y="5780193"/>
            <a:ext cx="6418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24 мая </a:t>
            </a:r>
            <a:r>
              <a:rPr lang="ru-RU" sz="2400" dirty="0" smtClean="0">
                <a:latin typeface="Arial Black" pitchFamily="34" charset="0"/>
              </a:rPr>
              <a:t>– Международный </a:t>
            </a:r>
            <a:r>
              <a:rPr lang="ru-RU" sz="2400" dirty="0">
                <a:latin typeface="Arial Black" pitchFamily="34" charset="0"/>
              </a:rPr>
              <a:t>день </a:t>
            </a:r>
            <a:r>
              <a:rPr lang="ru-RU" sz="2400" dirty="0" smtClean="0">
                <a:latin typeface="Arial Black" pitchFamily="34" charset="0"/>
              </a:rPr>
              <a:t>заповедников </a:t>
            </a:r>
            <a:r>
              <a:rPr lang="ru-RU" sz="2400" dirty="0">
                <a:latin typeface="Arial Black" pitchFamily="34" charset="0"/>
              </a:rPr>
              <a:t/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/>
            </a:r>
            <a:br>
              <a:rPr lang="ru-RU" sz="2400" dirty="0">
                <a:latin typeface="Arial Black" pitchFamily="34" charset="0"/>
              </a:rPr>
            </a:br>
            <a:endParaRPr lang="ru-RU" sz="2400" dirty="0">
              <a:effectLst/>
              <a:latin typeface="Arial Black" pitchFamily="34" charset="0"/>
            </a:endParaRPr>
          </a:p>
        </p:txBody>
      </p:sp>
      <p:pic>
        <p:nvPicPr>
          <p:cNvPr id="8" name="Picture 4" descr="C:\Users\USER\Desktop\zebr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"/>
          <a:stretch/>
        </p:blipFill>
        <p:spPr bwMode="auto">
          <a:xfrm>
            <a:off x="635879" y="5015568"/>
            <a:ext cx="1150150" cy="15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91801693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46" y="3180847"/>
            <a:ext cx="16954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97858077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19" y="3890460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C:\Users\admin\Downloads\96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3" y="3541871"/>
            <a:ext cx="1797191" cy="14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C:\Users\admin\Downloads\30972126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9412"/>
            <a:ext cx="1631141" cy="15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608" y="31998"/>
            <a:ext cx="739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Arial Black" pitchFamily="34" charset="0"/>
              </a:rPr>
              <a:t>5 июня - Всемирный день охраны окружающей среды</a:t>
            </a:r>
            <a:br>
              <a:rPr lang="ru-RU" dirty="0" smtClean="0">
                <a:effectLst/>
                <a:latin typeface="Arial Black" pitchFamily="34" charset="0"/>
              </a:rPr>
            </a:br>
            <a:r>
              <a:rPr lang="ru-RU" dirty="0" smtClean="0">
                <a:effectLst/>
                <a:latin typeface="Arial Black" pitchFamily="34" charset="0"/>
              </a:rPr>
              <a:t/>
            </a:r>
            <a:br>
              <a:rPr lang="ru-RU" dirty="0" smtClean="0">
                <a:effectLst/>
                <a:latin typeface="Arial Black" pitchFamily="34" charset="0"/>
              </a:rPr>
            </a:br>
            <a:endParaRPr lang="ru-RU" dirty="0">
              <a:effectLst/>
              <a:latin typeface="Arial Black" pitchFamily="34" charset="0"/>
            </a:endParaRPr>
          </a:p>
        </p:txBody>
      </p:sp>
      <p:pic>
        <p:nvPicPr>
          <p:cNvPr id="3" name="Picture 3" descr="C:\Users\USER\Desktop\0_99255_1f277d14_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0" y="380316"/>
            <a:ext cx="2232248" cy="20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8747" y="1480779"/>
            <a:ext cx="4296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Arial Black" pitchFamily="34" charset="0"/>
              </a:rPr>
              <a:t>8 июня - Всемирный день океанов </a:t>
            </a:r>
            <a:br>
              <a:rPr lang="ru-RU" sz="2000" dirty="0" smtClean="0">
                <a:effectLst/>
                <a:latin typeface="Arial Black" pitchFamily="34" charset="0"/>
              </a:rPr>
            </a:br>
            <a:r>
              <a:rPr lang="ru-RU" sz="2000" dirty="0" smtClean="0">
                <a:effectLst/>
                <a:latin typeface="Arial Black" pitchFamily="34" charset="0"/>
              </a:rPr>
              <a:t/>
            </a:r>
            <a:br>
              <a:rPr lang="ru-RU" sz="2000" dirty="0" smtClean="0">
                <a:effectLst/>
                <a:latin typeface="Arial Black" pitchFamily="34" charset="0"/>
              </a:rPr>
            </a:br>
            <a:endParaRPr lang="ru-RU" sz="2000" dirty="0">
              <a:effectLst/>
              <a:latin typeface="Arial Black" pitchFamily="34" charset="0"/>
            </a:endParaRPr>
          </a:p>
        </p:txBody>
      </p:sp>
      <p:pic>
        <p:nvPicPr>
          <p:cNvPr id="5" name="Picture 3" descr="C:\Users\USER\Desktop\i-77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67802" y="4897384"/>
            <a:ext cx="1428359" cy="17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org_gigs9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 bwMode="auto">
          <a:xfrm>
            <a:off x="193520" y="3021663"/>
            <a:ext cx="2362256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3429000"/>
            <a:ext cx="544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Arial Black" pitchFamily="34" charset="0"/>
              </a:rPr>
              <a:t>17 июня - Всемирный день борьбы с опустыниванием и засухой </a:t>
            </a:r>
            <a:br>
              <a:rPr lang="ru-RU" sz="2000" dirty="0" smtClean="0">
                <a:effectLst/>
                <a:latin typeface="Arial Black" pitchFamily="34" charset="0"/>
              </a:rPr>
            </a:br>
            <a:endParaRPr lang="ru-RU" sz="2000" dirty="0"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9972" y="5380062"/>
            <a:ext cx="2484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Arial Black" pitchFamily="34" charset="0"/>
              </a:rPr>
              <a:t>23 июля - Всемирный день китов и дельфинов</a:t>
            </a:r>
            <a:br>
              <a:rPr lang="ru-RU" sz="2000" dirty="0" smtClean="0">
                <a:effectLst/>
                <a:latin typeface="Arial Black" pitchFamily="34" charset="0"/>
              </a:rPr>
            </a:br>
            <a:r>
              <a:rPr lang="ru-RU" sz="2000" dirty="0" smtClean="0">
                <a:effectLst/>
                <a:latin typeface="Arial Black" pitchFamily="34" charset="0"/>
              </a:rPr>
              <a:t/>
            </a:r>
            <a:br>
              <a:rPr lang="ru-RU" sz="2000" dirty="0" smtClean="0">
                <a:effectLst/>
                <a:latin typeface="Arial Black" pitchFamily="34" charset="0"/>
              </a:rPr>
            </a:br>
            <a:endParaRPr lang="ru-RU" sz="2000" dirty="0">
              <a:effectLst/>
              <a:latin typeface="Arial Black" pitchFamily="34" charset="0"/>
            </a:endParaRPr>
          </a:p>
        </p:txBody>
      </p:sp>
      <p:pic>
        <p:nvPicPr>
          <p:cNvPr id="10" name="Picture 2" descr="C:\Users\USER\Desktop\6678eb5110d91c85657d0b519df026b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 bwMode="auto">
          <a:xfrm>
            <a:off x="2987824" y="5015362"/>
            <a:ext cx="1147242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C:\Users\admin\Downloads\4149910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39" y="1126014"/>
            <a:ext cx="1679600" cy="20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ГОД ЭКОЛОГИИ\img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28588" cy="62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« Я сорвал цветок – и он увял.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Я поймал мотылька и он умер у меня на ладони.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И тогда я понял, что прикоснуться к красоте можно только сердцем»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Что такое экология?</a:t>
            </a:r>
          </a:p>
          <a:p>
            <a:pPr marL="45720" indent="0">
              <a:buNone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    Земля – большой общий дом для растений и человека. Как устроен этот дом и что в нём происходит изучает наука ЭКОЛОГИЯ. Это название происходит от греческих слов « эко»-дом и «логос»–учение.</a:t>
            </a:r>
          </a:p>
          <a:p>
            <a:pPr marL="45720" indent="0">
              <a:buNone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     Это наука об отношениях всех живых организмов между собой и окружающей средой. Это научная основа рационального использования природных ресурсов и защиты живых организмов.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4113" y="4177807"/>
            <a:ext cx="3060340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РАСТЕНИЯ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24328" y="5739544"/>
            <a:ext cx="1519158" cy="713792"/>
          </a:xfrm>
          <a:prstGeom prst="ellipse">
            <a:avLst/>
          </a:prstGeom>
          <a:solidFill>
            <a:srgbClr val="DE5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травоядные</a:t>
            </a:r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5974031" y="5951004"/>
            <a:ext cx="1512168" cy="702940"/>
          </a:xfrm>
          <a:prstGeom prst="ellipse">
            <a:avLst/>
          </a:prstGeom>
          <a:solidFill>
            <a:srgbClr val="DE5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всеядные</a:t>
            </a:r>
            <a:endParaRPr lang="ru-RU" sz="1400" b="1" dirty="0"/>
          </a:p>
        </p:txBody>
      </p:sp>
      <p:sp>
        <p:nvSpPr>
          <p:cNvPr id="9" name="Овал 8"/>
          <p:cNvSpPr/>
          <p:nvPr/>
        </p:nvSpPr>
        <p:spPr>
          <a:xfrm>
            <a:off x="4427984" y="5765448"/>
            <a:ext cx="1487016" cy="721924"/>
          </a:xfrm>
          <a:prstGeom prst="ellipse">
            <a:avLst/>
          </a:prstGeom>
          <a:solidFill>
            <a:srgbClr val="DE5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хищные</a:t>
            </a:r>
            <a:endParaRPr lang="ru-RU" sz="1600" b="1" dirty="0"/>
          </a:p>
        </p:txBody>
      </p:sp>
      <p:sp>
        <p:nvSpPr>
          <p:cNvPr id="10" name="Овал 9"/>
          <p:cNvSpPr/>
          <p:nvPr/>
        </p:nvSpPr>
        <p:spPr>
          <a:xfrm>
            <a:off x="2123728" y="5739544"/>
            <a:ext cx="1872208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низшие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107504" y="5739544"/>
            <a:ext cx="1818202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высшие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4965995" y="4177807"/>
            <a:ext cx="3314092" cy="876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ЖИВОТНЫЕ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540833" y="5323488"/>
            <a:ext cx="484632" cy="282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94026" y="5323489"/>
            <a:ext cx="484632" cy="282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440000">
            <a:off x="5088755" y="5193765"/>
            <a:ext cx="484632" cy="468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-1740000">
            <a:off x="7742564" y="5260348"/>
            <a:ext cx="484632" cy="413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428883" y="5428105"/>
            <a:ext cx="484632" cy="282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36342" y="2671533"/>
            <a:ext cx="6134118" cy="5414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FF"/>
                </a:solidFill>
              </a:rPr>
              <a:t>П   Р   И   Р   О   Д   А</a:t>
            </a:r>
            <a:endParaRPr lang="ru-RU" sz="3200" b="1" dirty="0">
              <a:solidFill>
                <a:srgbClr val="FF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343247" y="3212975"/>
            <a:ext cx="6134118" cy="10788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  Е  Ж  И  В  А  Я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Ж  И  В  А  Я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887"/>
            <a:ext cx="6480720" cy="69243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КТО ЗАНИМАЕТСЯ ЭКОЛОГИЕЙ?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4680520" cy="3888432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Учёные-экологи.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Они первыми заметили, что </a:t>
            </a:r>
          </a:p>
          <a:p>
            <a:r>
              <a:rPr lang="ru-RU" b="1" i="1" dirty="0" smtClean="0">
                <a:solidFill>
                  <a:srgbClr val="FF00FF"/>
                </a:solidFill>
              </a:rPr>
              <a:t>ПЛАНЕТА ЗЕМЛЯ В ОПАСНОСТИ !!! </a:t>
            </a:r>
            <a:r>
              <a:rPr lang="ru-RU" b="1" dirty="0" smtClean="0"/>
              <a:t>Безвозвратно исчезли многие виды животных и растений, гибнут моря, реки, </a:t>
            </a:r>
          </a:p>
          <a:p>
            <a:r>
              <a:rPr lang="ru-RU" b="1" dirty="0" smtClean="0"/>
              <a:t>вырублена большая часть лесов, загрязняются воздух и вода.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Пришло время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задуматься и вспомнить,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что экология начинается 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с каждого из нас. 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20072" y="1484784"/>
            <a:ext cx="3592488" cy="352839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Понаблюдай и задумайся, всё ли в порядке с экологией в твоём городе, посёлке?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Desktop\ГОД ЭКОЛОГИИ\0_9176a_e83a8e2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753270" cy="26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2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3019"/>
            <a:ext cx="5152781" cy="26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51520" y="188640"/>
            <a:ext cx="8784976" cy="6552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БИОСФЕРА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1400" dirty="0" smtClean="0"/>
              <a:t>   Мы знаем, что в воздухе и в воде обитают живые организмы. Всё пространство земли, где обитают живые организмы, называется </a:t>
            </a:r>
            <a:r>
              <a:rPr lang="ru-RU" sz="1400" b="1" dirty="0" smtClean="0">
                <a:solidFill>
                  <a:srgbClr val="FF00FF"/>
                </a:solidFill>
              </a:rPr>
              <a:t>БИОСФЕРОЙ.</a:t>
            </a:r>
          </a:p>
          <a:p>
            <a:pPr marL="4572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АТМОСФЕРА</a:t>
            </a:r>
          </a:p>
          <a:p>
            <a:pPr marL="4572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Подуй на свою ладошку. Что так ласково гладит её? А что заставляет раскачиваться огромные деревья? Это воздух.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Воздух состоит из кислорода и азота. Люди, птицы и звери дышат кислородом, который находится в воздухе.</a:t>
            </a:r>
          </a:p>
          <a:p>
            <a:pPr marL="45720" indent="0">
              <a:buNone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ru-RU" sz="1600" b="1" i="1" dirty="0" smtClean="0">
              <a:solidFill>
                <a:srgbClr val="FF00FF"/>
              </a:solidFill>
            </a:endParaRPr>
          </a:p>
          <a:p>
            <a:pPr marL="45720" indent="0">
              <a:buNone/>
            </a:pPr>
            <a:r>
              <a:rPr lang="ru-RU" sz="1600" b="1" i="1" dirty="0" smtClean="0">
                <a:solidFill>
                  <a:srgbClr val="FF00FF"/>
                </a:solidFill>
              </a:rPr>
              <a:t>Проведи опыт со взрослыми: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 направление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потока воздуха по пламени свечи у открытых дверей или окна.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Узнай, что такое «озоновая дыра»?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Почему советуют носить головные уборы на улице?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C:\Users\admin\Desktop\ГОД ЭКОЛОГИИ\3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86" y="4895187"/>
            <a:ext cx="2112501" cy="18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3689515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5" y="1120783"/>
            <a:ext cx="1083457" cy="10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2448412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73" y="1444313"/>
            <a:ext cx="616372" cy="7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28361955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07" y="1624597"/>
            <a:ext cx="1189868" cy="10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3552692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01" y="2381728"/>
            <a:ext cx="1237714" cy="9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42608012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32" y="2406244"/>
            <a:ext cx="1067456" cy="7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458832044 (1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52" y="1784783"/>
            <a:ext cx="76200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48538699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36" y="1641676"/>
            <a:ext cx="1138550" cy="48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53635633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5" y="2239632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538852136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50" y="1424302"/>
            <a:ext cx="1196330" cy="11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\Downloads\784790306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50" y="1537623"/>
            <a:ext cx="1442351" cy="15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260648"/>
            <a:ext cx="7992888" cy="640871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B0F0"/>
                </a:solidFill>
              </a:rPr>
              <a:t>ЗАГРЯЗНЕНИЕ  ВОЗДУХА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Воздух должен быть чистым. Но, к сожалению, это не всегда так. Существуют два источника загрязнения воздуха: естественный и антропогенный – как результат неразумной деятельности человека.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ПОДУМАЙ: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* Какой основной загрязнитель атмосферы в вашем городе.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* Назови предметы, которые загрязняют окружающую среду.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Если на территории города взрослые захотели построить завод, который     загрязняет атмосферу и тебе разрешили принять решение – строить его или нет – дал бы ты разрешение на это строительство? Обоснуй ответ.</a:t>
            </a:r>
          </a:p>
          <a:p>
            <a:pPr>
              <a:buFont typeface="Arial" charset="0"/>
              <a:buChar char="•"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</a:rPr>
              <a:t>СМОГ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Обращал ли ты внимание на то, как дымят заводские трубы? Они выбрасывают в воздух ядовитый дым, который окутывает землю. Это СМОГ. Он разрушает всё живое и неживое. Вдыхая этот воздух, мы отравляем свой организм. Грязный воздух – одна из причин серьёзных заболеваний.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ПОДУМАЙ: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*Назови предметы, которые загрязняют воздух.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*ПРОВЕДИ эксперимент: подержи несколько минут чашку над свечкой. Нарисуй, как выглядит дно чашки после этого.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admin\Downloads\831800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87" y="3284984"/>
            <a:ext cx="1207579" cy="12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5521468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75" y="1484784"/>
            <a:ext cx="20162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pollution003 Загрязнение окружающей среды в Китае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5027366"/>
            <a:ext cx="2797771" cy="983129"/>
          </a:xfrm>
          <a:prstGeom prst="rect">
            <a:avLst/>
          </a:prstGeom>
        </p:spPr>
      </p:pic>
      <p:pic>
        <p:nvPicPr>
          <p:cNvPr id="4098" name="Picture 2" descr="C:\Users\admin\Downloads\90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6275"/>
            <a:ext cx="3816423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Кислотные дожди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50617" y="1556792"/>
            <a:ext cx="6400800" cy="34747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Дымящиеся трубы заводов выбрасывают в атмосферу золу, пыль, углекислый газ, серный и сернистый газ. Если эти газы смешиваются с водой или с паром, получается кислота. Капли такого смертоносного дождя поражают живую ткань, делают ожоги.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Представьте, что случится, если такой дождик пройдёт над городом или лесом? Вся вина за такие дожди ложится на человека. Под такие дожди лучше не попадать.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ЗАЩИТА: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Существуют способы для обезвреживания ядовитого дыма – это воздушные фильтры.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FF00FF"/>
                </a:solidFill>
              </a:rPr>
              <a:t>Подумай и ответь. Где нужно устанавливать фильтры.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1026" name="Picture 2" descr="C:\Users\admin\Downloads\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3" y="230188"/>
            <a:ext cx="273630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" y="280859"/>
            <a:ext cx="145160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42745065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1" y="4992109"/>
            <a:ext cx="12763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26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5643"/>
            <a:ext cx="14287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215644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61" y="5060133"/>
            <a:ext cx="713849" cy="7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11612708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92" y="5969092"/>
            <a:ext cx="808952" cy="5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12720823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80" y="4436699"/>
            <a:ext cx="993006" cy="12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17846133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993924"/>
            <a:ext cx="701970" cy="7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ownloads\23148317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5351463"/>
            <a:ext cx="12477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ownloads\2660045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86" y="4887913"/>
            <a:ext cx="1106539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ownloads\29753166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01" y="48752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\Downloads\387998022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5901984"/>
            <a:ext cx="1187623" cy="9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ownloads\40434246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74345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ownloads\418519689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7" y="6423559"/>
            <a:ext cx="886464" cy="3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ownloads\524382601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77" y="5745419"/>
            <a:ext cx="5619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admin\Downloads\526273883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30" y="4662488"/>
            <a:ext cx="594072" cy="6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admin\Downloads\592019322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14" y="5039136"/>
            <a:ext cx="95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admin\Downloads\662970429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" y="4616451"/>
            <a:ext cx="735013" cy="7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\Downloads\672260684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11" y="4520245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admin\Downloads\676499751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9" y="1658938"/>
            <a:ext cx="1250847" cy="12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admin\Downloads\768212117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77" y="5592580"/>
            <a:ext cx="709309" cy="7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dmin\Downloads\773778796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49" y="576484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admin\Downloads\845881514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70" y="290978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admin\Downloads\960928597.gif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71" y="5955819"/>
            <a:ext cx="629699" cy="7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admin\Downloads\961025458.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0" y="3195535"/>
            <a:ext cx="857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6" y="2199374"/>
            <a:ext cx="5055230" cy="1143000"/>
          </a:xfrm>
        </p:spPr>
        <p:txBody>
          <a:bodyPr/>
          <a:lstStyle/>
          <a:p>
            <a:r>
              <a:rPr lang="ru-RU" sz="2000" dirty="0" smtClean="0">
                <a:solidFill>
                  <a:srgbClr val="FF00FF"/>
                </a:solidFill>
              </a:rPr>
              <a:t>Подумай и ответь:</a:t>
            </a:r>
            <a:br>
              <a:rPr lang="ru-RU" sz="2000" dirty="0" smtClean="0">
                <a:solidFill>
                  <a:srgbClr val="FF00FF"/>
                </a:solidFill>
              </a:rPr>
            </a:br>
            <a:r>
              <a:rPr lang="ru-RU" sz="2000" dirty="0" smtClean="0">
                <a:solidFill>
                  <a:srgbClr val="FF00FF"/>
                </a:solidFill>
              </a:rPr>
              <a:t>что такое дождь, снег, град, туман?</a:t>
            </a:r>
            <a:endParaRPr lang="ru-RU" sz="2000" dirty="0">
              <a:solidFill>
                <a:srgbClr val="FF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58839" y="116632"/>
            <a:ext cx="3374453" cy="5486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Всемирный день воды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2" descr="C:\Users\Ковалевская НИ\ВОДА фото\1266856855_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56" y="326889"/>
            <a:ext cx="1715563" cy="12868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Ковалевская НИ\ВОДА фото\detail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85974" y="854627"/>
            <a:ext cx="485800" cy="724888"/>
          </a:xfrm>
          <a:prstGeom prst="can">
            <a:avLst/>
          </a:prstGeom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4474808" y="1579515"/>
            <a:ext cx="2568369" cy="48884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И в водопроводном </a:t>
            </a:r>
          </a:p>
          <a:p>
            <a:pPr marL="4572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кране</a:t>
            </a: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2972343" y="473567"/>
            <a:ext cx="883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 Black" pitchFamily="34" charset="0"/>
              </a:rPr>
              <a:t>в  луже </a:t>
            </a:r>
          </a:p>
        </p:txBody>
      </p:sp>
      <p:sp>
        <p:nvSpPr>
          <p:cNvPr id="12" name="Прямоугольник 19"/>
          <p:cNvSpPr>
            <a:spLocks noChangeArrowheads="1"/>
          </p:cNvSpPr>
          <p:nvPr/>
        </p:nvSpPr>
        <p:spPr bwMode="auto">
          <a:xfrm>
            <a:off x="3203848" y="749845"/>
            <a:ext cx="76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 Black" pitchFamily="34" charset="0"/>
              </a:rPr>
              <a:t>в море</a:t>
            </a:r>
          </a:p>
        </p:txBody>
      </p:sp>
      <p:sp>
        <p:nvSpPr>
          <p:cNvPr id="13" name="Прямоугольник 20"/>
          <p:cNvSpPr>
            <a:spLocks noChangeArrowheads="1"/>
          </p:cNvSpPr>
          <p:nvPr/>
        </p:nvSpPr>
        <p:spPr bwMode="auto">
          <a:xfrm>
            <a:off x="3355620" y="1085635"/>
            <a:ext cx="10005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 Black" pitchFamily="34" charset="0"/>
              </a:rPr>
              <a:t>в  океане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0826" y="0"/>
            <a:ext cx="2880047" cy="1224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Вы слыхали о воде?</a:t>
            </a:r>
            <a:b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Говорят, она везде!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574" y="3342374"/>
            <a:ext cx="3600600" cy="187156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00FF"/>
                </a:solidFill>
                <a:latin typeface="Arial Black" pitchFamily="34" charset="0"/>
              </a:rPr>
              <a:t>На плите у нас кипит,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FF"/>
                </a:solidFill>
                <a:latin typeface="Arial Black" pitchFamily="34" charset="0"/>
              </a:rPr>
              <a:t>паром чайника шипит.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FF"/>
                </a:solidFill>
                <a:latin typeface="Arial Black" pitchFamily="34" charset="0"/>
              </a:rPr>
              <a:t>Растворяет сахар в чае .</a:t>
            </a:r>
          </a:p>
          <a:p>
            <a:pPr algn="ctr">
              <a:defRPr/>
            </a:pPr>
            <a:endParaRPr lang="ru-RU" sz="1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1540000">
            <a:off x="-161376" y="3885600"/>
            <a:ext cx="2832916" cy="2219482"/>
          </a:xfrm>
          <a:prstGeom prst="downArrow">
            <a:avLst>
              <a:gd name="adj1" fmla="val 50000"/>
              <a:gd name="adj2" fmla="val 48093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FF"/>
                </a:solidFill>
                <a:latin typeface="Arial Black" pitchFamily="34" charset="0"/>
              </a:rPr>
              <a:t>Как сосулька,  </a:t>
            </a:r>
            <a:r>
              <a:rPr lang="ru-RU" sz="1400" b="1" dirty="0" smtClean="0">
                <a:solidFill>
                  <a:srgbClr val="0000FF"/>
                </a:solidFill>
                <a:latin typeface="Arial Black" pitchFamily="34" charset="0"/>
              </a:rPr>
              <a:t>замерзает,</a:t>
            </a:r>
            <a:endParaRPr lang="ru-RU" sz="1400" b="1" dirty="0">
              <a:solidFill>
                <a:srgbClr val="0000FF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FF"/>
                </a:solidFill>
                <a:latin typeface="Arial Black" pitchFamily="34" charset="0"/>
              </a:rPr>
              <a:t>в дом туманом заползает</a:t>
            </a:r>
            <a:br>
              <a:rPr lang="ru-RU" sz="1400" b="1" dirty="0">
                <a:solidFill>
                  <a:srgbClr val="0000FF"/>
                </a:solidFill>
                <a:latin typeface="Arial Black" pitchFamily="34" charset="0"/>
              </a:rPr>
            </a:br>
            <a:endParaRPr lang="ru-RU" sz="1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539580" y="5220575"/>
            <a:ext cx="6323186" cy="1608022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FFFF00"/>
                </a:solidFill>
                <a:latin typeface="Arial Black" pitchFamily="34" charset="0"/>
              </a:rPr>
              <a:t>Мы её не замечаем!</a:t>
            </a:r>
          </a:p>
          <a:p>
            <a:pPr algn="ctr">
              <a:defRPr/>
            </a:pPr>
            <a:r>
              <a:rPr lang="ru-RU" sz="1600" b="1" u="sng" dirty="0">
                <a:solidFill>
                  <a:srgbClr val="FFFF00"/>
                </a:solidFill>
                <a:latin typeface="Arial Black" pitchFamily="34" charset="0"/>
              </a:rPr>
              <a:t>А без воды нам не прожить!</a:t>
            </a:r>
          </a:p>
        </p:txBody>
      </p:sp>
      <p:pic>
        <p:nvPicPr>
          <p:cNvPr id="1026" name="Picture 2" descr="C:\Users\admin\Downloads\hello_html_6a14e09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2" y="136263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hello_html_6a14e09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41" y="207668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59492"/>
            <a:ext cx="8496944" cy="630986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00FF"/>
                </a:solidFill>
              </a:rPr>
              <a:t>Горводоканалы</a:t>
            </a:r>
            <a:r>
              <a:rPr lang="ru-RU" sz="3200" b="1" dirty="0" smtClean="0">
                <a:solidFill>
                  <a:srgbClr val="0000FF"/>
                </a:solidFill>
              </a:rPr>
              <a:t>, </a:t>
            </a:r>
            <a:r>
              <a:rPr lang="ru-RU" sz="3200" b="1" dirty="0" err="1" smtClean="0">
                <a:solidFill>
                  <a:srgbClr val="0000FF"/>
                </a:solidFill>
              </a:rPr>
              <a:t>хозбытовые</a:t>
            </a:r>
            <a:r>
              <a:rPr lang="ru-RU" sz="3200" b="1" dirty="0" smtClean="0">
                <a:solidFill>
                  <a:srgbClr val="0000FF"/>
                </a:solidFill>
              </a:rPr>
              <a:t> стоки, очистка вод</a:t>
            </a:r>
            <a:endParaRPr lang="ru-RU" sz="3200" b="1" dirty="0">
              <a:solidFill>
                <a:srgbClr val="0000FF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 можете помыть руки с мылом, почистить зубы, мама выстирает одежду с помощью стирального порошка. Куда попадёт использованная вода? В море, в реки!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Грязная вода по водостоку попадает в канализацию, затем на насосные станции, оттуда на станцию биологической очистки, после чего она попадает в реку или в море.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FF00FF"/>
                </a:solidFill>
              </a:rPr>
              <a:t>ПОДУМАЙ:</a:t>
            </a:r>
            <a:r>
              <a:rPr lang="ru-RU" sz="2000" b="1" dirty="0">
                <a:solidFill>
                  <a:srgbClr val="FF00FF"/>
                </a:solidFill>
              </a:rPr>
              <a:t> </a:t>
            </a:r>
            <a:endParaRPr lang="ru-RU" sz="2000" b="1" dirty="0" smtClean="0">
              <a:solidFill>
                <a:srgbClr val="FF00FF"/>
              </a:solidFill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FF00FF"/>
                </a:solidFill>
              </a:rPr>
              <a:t>1) К чему может привести выход из строя очистных сооружений?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FF00FF"/>
                </a:solidFill>
              </a:rPr>
              <a:t>2) Почему летом закрываются пляжи?</a:t>
            </a:r>
            <a:endParaRPr lang="ru-RU" sz="2000" b="1" dirty="0">
              <a:solidFill>
                <a:srgbClr val="FF00FF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Природное очищение воды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Природа пытается восстановить себя. Под влиянием жизнедеятельности организмов природная вода очищается. Мы должны помочь в этом природе!</a:t>
            </a:r>
          </a:p>
        </p:txBody>
      </p:sp>
      <p:pic>
        <p:nvPicPr>
          <p:cNvPr id="4" name="Picture 2" descr="C:\Users\Ковалевская НИ\ВОДА фото\1272453182_vod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865586" cy="10081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4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2678" y="208162"/>
            <a:ext cx="6045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FF"/>
                </a:solidFill>
                <a:effectLst/>
                <a:latin typeface="Arial Black" pitchFamily="34" charset="0"/>
              </a:rPr>
              <a:t>      По страницам календаря</a:t>
            </a:r>
          </a:p>
          <a:p>
            <a:pPr algn="ctr"/>
            <a:endParaRPr lang="ru-RU" sz="2400" dirty="0" smtClean="0">
              <a:solidFill>
                <a:srgbClr val="FF00FF"/>
              </a:solidFill>
              <a:effectLst/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</a:rPr>
              <a:t>1 марта - Всемирный день кошек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400" dirty="0" smtClean="0">
                <a:effectLst/>
                <a:latin typeface="Arial Black" pitchFamily="34" charset="0"/>
              </a:rPr>
              <a:t/>
            </a:r>
            <a:br>
              <a:rPr lang="ru-RU" sz="2400" dirty="0" smtClean="0">
                <a:effectLst/>
                <a:latin typeface="Arial Black" pitchFamily="34" charset="0"/>
              </a:rPr>
            </a:br>
            <a:endParaRPr lang="ru-RU" sz="2400" dirty="0">
              <a:effectLst/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276872"/>
            <a:ext cx="5158072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Arial Black" pitchFamily="34" charset="0"/>
              </a:rPr>
              <a:t>14 марта – Международный день рек </a:t>
            </a:r>
            <a:br>
              <a:rPr lang="ru-RU" dirty="0" smtClean="0">
                <a:effectLst/>
                <a:latin typeface="Arial Black" pitchFamily="34" charset="0"/>
              </a:rPr>
            </a:br>
            <a:r>
              <a:rPr lang="ru-RU" sz="2400" dirty="0" smtClean="0">
                <a:effectLst/>
                <a:latin typeface="Arial Black" pitchFamily="34" charset="0"/>
              </a:rPr>
              <a:t/>
            </a:r>
            <a:br>
              <a:rPr lang="ru-RU" sz="2400" dirty="0" smtClean="0">
                <a:effectLst/>
                <a:latin typeface="Arial Black" pitchFamily="34" charset="0"/>
              </a:rPr>
            </a:br>
            <a:endParaRPr lang="ru-RU" sz="2400" dirty="0">
              <a:effectLst/>
              <a:latin typeface="Arial Black" pitchFamily="34" charset="0"/>
            </a:endParaRPr>
          </a:p>
        </p:txBody>
      </p:sp>
      <p:pic>
        <p:nvPicPr>
          <p:cNvPr id="11" name="Picture 2" descr="C:\Users\USER\Desktop\1267024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00" y="1465084"/>
            <a:ext cx="1762306" cy="20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25351" y="4099667"/>
            <a:ext cx="52305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EC223"/>
                </a:solidFill>
                <a:latin typeface="Arial Black" pitchFamily="34" charset="0"/>
              </a:rPr>
              <a:t>20 марта - Международный день леса</a:t>
            </a:r>
            <a:br>
              <a:rPr lang="ru-RU" sz="2000" dirty="0">
                <a:solidFill>
                  <a:srgbClr val="0EC223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EC223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0EC223"/>
                </a:solidFill>
                <a:latin typeface="Arial Black" pitchFamily="34" charset="0"/>
              </a:rPr>
            </a:br>
            <a:endParaRPr lang="ru-RU" sz="2400" dirty="0">
              <a:solidFill>
                <a:srgbClr val="0EC223"/>
              </a:solidFill>
              <a:effectLst/>
              <a:latin typeface="Arial Black" pitchFamily="34" charset="0"/>
            </a:endParaRPr>
          </a:p>
        </p:txBody>
      </p:sp>
      <p:pic>
        <p:nvPicPr>
          <p:cNvPr id="13" name="Picture 3" descr="C:\Users\USER\Desktop\elitefon.ru_167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8439" y="3384868"/>
            <a:ext cx="1553663" cy="21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48339" y="5657671"/>
            <a:ext cx="572412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Arial Black" pitchFamily="34" charset="0"/>
              </a:rPr>
              <a:t>22 марта - Всемирный день водных ресурсов (День воды)</a:t>
            </a:r>
            <a:br>
              <a:rPr lang="ru-RU" dirty="0" smtClean="0">
                <a:effectLst/>
                <a:latin typeface="Arial Black" pitchFamily="34" charset="0"/>
              </a:rPr>
            </a:br>
            <a:r>
              <a:rPr lang="ru-RU" dirty="0" smtClean="0">
                <a:effectLst/>
                <a:latin typeface="Arial Black" pitchFamily="34" charset="0"/>
              </a:rPr>
              <a:t/>
            </a:r>
            <a:br>
              <a:rPr lang="ru-RU" dirty="0" smtClean="0">
                <a:effectLst/>
                <a:latin typeface="Arial Black" pitchFamily="34" charset="0"/>
              </a:rPr>
            </a:br>
            <a:endParaRPr lang="ru-RU" dirty="0">
              <a:effectLst/>
              <a:latin typeface="Arial Black" pitchFamily="34" charset="0"/>
            </a:endParaRPr>
          </a:p>
        </p:txBody>
      </p:sp>
      <p:pic>
        <p:nvPicPr>
          <p:cNvPr id="1026" name="Picture 2" descr="C:\Users\admin\Downloads\9050152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78" y="3732908"/>
            <a:ext cx="1055575" cy="12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C:\Users\admin\Downloads\854874244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" y="-32640"/>
            <a:ext cx="1735258" cy="208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5" descr="C:\Users\admin\Downloads\4149910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78" y="5449474"/>
            <a:ext cx="1406967" cy="13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581</TotalTime>
  <Words>849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ЭКОЛОГИЧЕСКИЙ ЛИЦЕЙ МАЛЫШАМ</vt:lpstr>
      <vt:lpstr>Презентация PowerPoint</vt:lpstr>
      <vt:lpstr>КТО ЗАНИМАЕТСЯ ЭКОЛОГИЕЙ?</vt:lpstr>
      <vt:lpstr>Презентация PowerPoint</vt:lpstr>
      <vt:lpstr>Презентация PowerPoint</vt:lpstr>
      <vt:lpstr>Кислотные дожди</vt:lpstr>
      <vt:lpstr>Подумай и ответь: что такое дождь, снег, град, туман?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41</cp:revision>
  <dcterms:created xsi:type="dcterms:W3CDTF">2017-02-17T17:13:25Z</dcterms:created>
  <dcterms:modified xsi:type="dcterms:W3CDTF">2017-02-23T18:52:47Z</dcterms:modified>
</cp:coreProperties>
</file>