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311" r:id="rId3"/>
    <p:sldId id="313" r:id="rId4"/>
    <p:sldId id="321" r:id="rId5"/>
    <p:sldId id="338" r:id="rId6"/>
    <p:sldId id="277" r:id="rId7"/>
    <p:sldId id="266" r:id="rId8"/>
    <p:sldId id="279" r:id="rId9"/>
    <p:sldId id="280" r:id="rId10"/>
    <p:sldId id="317" r:id="rId11"/>
    <p:sldId id="341" r:id="rId12"/>
    <p:sldId id="342" r:id="rId13"/>
    <p:sldId id="343" r:id="rId14"/>
    <p:sldId id="344" r:id="rId15"/>
    <p:sldId id="345" r:id="rId16"/>
    <p:sldId id="346" r:id="rId17"/>
    <p:sldId id="347" r:id="rId18"/>
    <p:sldId id="348" r:id="rId19"/>
    <p:sldId id="349" r:id="rId20"/>
    <p:sldId id="350" r:id="rId21"/>
    <p:sldId id="351" r:id="rId22"/>
    <p:sldId id="352" r:id="rId23"/>
    <p:sldId id="353" r:id="rId24"/>
    <p:sldId id="354" r:id="rId25"/>
    <p:sldId id="374" r:id="rId26"/>
    <p:sldId id="370" r:id="rId27"/>
    <p:sldId id="375" r:id="rId28"/>
    <p:sldId id="264" r:id="rId29"/>
    <p:sldId id="366" r:id="rId30"/>
    <p:sldId id="376" r:id="rId31"/>
    <p:sldId id="315" r:id="rId32"/>
    <p:sldId id="340" r:id="rId33"/>
    <p:sldId id="337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F00FF"/>
    <a:srgbClr val="0000FF"/>
    <a:srgbClr val="006600"/>
    <a:srgbClr val="FFFFFF"/>
    <a:srgbClr val="5682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40" d="100"/>
          <a:sy n="40" d="100"/>
        </p:scale>
        <p:origin x="-564" y="-108"/>
      </p:cViewPr>
      <p:guideLst>
        <p:guide orient="horz" pos="211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A76F23-3213-441C-BC12-E4FC1A1AB734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B4027-24ED-4596-BC55-F90B1B98D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942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A438A-5D5A-493A-ABC8-AB0E006C8584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483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564904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869160"/>
            <a:ext cx="6400800" cy="769640"/>
          </a:xfrm>
        </p:spPr>
        <p:txBody>
          <a:bodyPr>
            <a:normAutofit/>
          </a:bodyPr>
          <a:lstStyle>
            <a:lvl1pPr marL="0" indent="0" algn="ctr">
              <a:buNone/>
              <a:defRPr sz="1800" b="1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D18A-0115-403E-8D66-8FFAFE2234F6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C4C6E-CDE8-43AD-9F80-A3062C4A0B31}" type="slidenum">
              <a:rPr lang="ru-RU" smtClean="0"/>
              <a:t>‹#›</a:t>
            </a:fld>
            <a:endParaRPr lang="ru-RU"/>
          </a:p>
        </p:txBody>
      </p:sp>
      <p:pic>
        <p:nvPicPr>
          <p:cNvPr id="1026" name="Picture 2" descr="C:\Users\Зоя\Pictures\i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60648"/>
            <a:ext cx="3305175" cy="204787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281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D18A-0115-403E-8D66-8FFAFE2234F6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C4C6E-CDE8-43AD-9F80-A3062C4A0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591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D18A-0115-403E-8D66-8FFAFE2234F6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C4C6E-CDE8-43AD-9F80-A3062C4A0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083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D18A-0115-403E-8D66-8FFAFE2234F6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C4C6E-CDE8-43AD-9F80-A3062C4A0B31}" type="slidenum">
              <a:rPr lang="ru-RU" smtClean="0"/>
              <a:t>‹#›</a:t>
            </a:fld>
            <a:endParaRPr lang="ru-RU"/>
          </a:p>
        </p:txBody>
      </p:sp>
      <p:pic>
        <p:nvPicPr>
          <p:cNvPr id="2050" name="Picture 2" descr="C:\Users\Зоя\Pictures\i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0648"/>
            <a:ext cx="1940619" cy="120240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788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D18A-0115-403E-8D66-8FFAFE2234F6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C4C6E-CDE8-43AD-9F80-A3062C4A0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483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D18A-0115-403E-8D66-8FFAFE2234F6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C4C6E-CDE8-43AD-9F80-A3062C4A0B31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Picture 2" descr="C:\Users\Зоя\Pictures\i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520" y="5445224"/>
            <a:ext cx="1940619" cy="120240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87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D18A-0115-403E-8D66-8FFAFE2234F6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C4C6E-CDE8-43AD-9F80-A3062C4A0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964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D18A-0115-403E-8D66-8FFAFE2234F6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C4C6E-CDE8-43AD-9F80-A3062C4A0B31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Picture 2" descr="C:\Users\Зоя\Pictures\i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7"/>
            <a:ext cx="1940619" cy="120240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021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D18A-0115-403E-8D66-8FFAFE2234F6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C4C6E-CDE8-43AD-9F80-A3062C4A0B31}" type="slidenum">
              <a:rPr lang="ru-RU" smtClean="0"/>
              <a:t>‹#›</a:t>
            </a:fld>
            <a:endParaRPr lang="ru-RU"/>
          </a:p>
        </p:txBody>
      </p:sp>
      <p:pic>
        <p:nvPicPr>
          <p:cNvPr id="5" name="Picture 2" descr="C:\Users\Зоя\Pictures\i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60648"/>
            <a:ext cx="1940619" cy="120240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4393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D18A-0115-403E-8D66-8FFAFE2234F6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C4C6E-CDE8-43AD-9F80-A3062C4A0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828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D18A-0115-403E-8D66-8FFAFE2234F6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C4C6E-CDE8-43AD-9F80-A3062C4A0B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349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6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2D18A-0115-403E-8D66-8FFAFE2234F6}" type="datetimeFigureOut">
              <a:rPr lang="ru-RU" smtClean="0"/>
              <a:t>09.12.2017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C4C6E-CDE8-43AD-9F80-A3062C4A0B3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892"/>
            </a:avLst>
          </a:prstGeom>
          <a:blipFill dpi="0"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416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gif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gif"/><Relationship Id="rId4" Type="http://schemas.openxmlformats.org/officeDocument/2006/relationships/image" Target="../media/image32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39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35.png"/><Relationship Id="rId9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39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35.png"/><Relationship Id="rId9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39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35.png"/><Relationship Id="rId9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39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35.png"/><Relationship Id="rId9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39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35.png"/><Relationship Id="rId9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39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35.png"/><Relationship Id="rId9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39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35.png"/><Relationship Id="rId9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39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35.png"/><Relationship Id="rId9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39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35.png"/><Relationship Id="rId9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39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35.png"/><Relationship Id="rId9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39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35.png"/><Relationship Id="rId9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39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35.png"/><Relationship Id="rId9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3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39.png"/><Relationship Id="rId5" Type="http://schemas.microsoft.com/office/2007/relationships/hdphoto" Target="../media/hdphoto2.wdp"/><Relationship Id="rId10" Type="http://schemas.openxmlformats.org/officeDocument/2006/relationships/image" Target="../media/image37.png"/><Relationship Id="rId4" Type="http://schemas.openxmlformats.org/officeDocument/2006/relationships/image" Target="../media/image35.png"/><Relationship Id="rId9" Type="http://schemas.microsoft.com/office/2007/relationships/hdphoto" Target="../media/hdphoto4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gi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gif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gif"/><Relationship Id="rId5" Type="http://schemas.openxmlformats.org/officeDocument/2006/relationships/image" Target="../media/image49.gif"/><Relationship Id="rId4" Type="http://schemas.openxmlformats.org/officeDocument/2006/relationships/image" Target="../media/image48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gi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gif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12" Type="http://schemas.openxmlformats.org/officeDocument/2006/relationships/image" Target="../media/image64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8.jpeg"/><Relationship Id="rId11" Type="http://schemas.openxmlformats.org/officeDocument/2006/relationships/image" Target="../media/image63.jpeg"/><Relationship Id="rId5" Type="http://schemas.openxmlformats.org/officeDocument/2006/relationships/image" Target="../media/image57.jpeg"/><Relationship Id="rId10" Type="http://schemas.openxmlformats.org/officeDocument/2006/relationships/image" Target="../media/image62.jpeg"/><Relationship Id="rId4" Type="http://schemas.openxmlformats.org/officeDocument/2006/relationships/image" Target="../media/image56.png"/><Relationship Id="rId9" Type="http://schemas.openxmlformats.org/officeDocument/2006/relationships/image" Target="../media/image61.jpeg"/><Relationship Id="rId14" Type="http://schemas.openxmlformats.org/officeDocument/2006/relationships/image" Target="../media/image6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bigpicture.ru/?p=234432" TargetMode="External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12" Type="http://schemas.openxmlformats.org/officeDocument/2006/relationships/image" Target="../media/image16.png"/><Relationship Id="rId2" Type="http://schemas.openxmlformats.org/officeDocument/2006/relationships/hyperlink" Target="http://art-assorty.ru/uploads/posts/2012-02/1329459015_18_06_2009_0539531001245315700_unknown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art-assorty.ru/uploads/posts/2012-02/1329459012_18_06_2009_0506831001245315700_unknown.jpg" TargetMode="External"/><Relationship Id="rId11" Type="http://schemas.openxmlformats.org/officeDocument/2006/relationships/image" Target="../media/image15.gif"/><Relationship Id="rId5" Type="http://schemas.openxmlformats.org/officeDocument/2006/relationships/image" Target="../media/image11.jpeg"/><Relationship Id="rId10" Type="http://schemas.openxmlformats.org/officeDocument/2006/relationships/image" Target="../media/image14.jpeg"/><Relationship Id="rId4" Type="http://schemas.openxmlformats.org/officeDocument/2006/relationships/hyperlink" Target="http://bigpicture.ru/?p=71244" TargetMode="External"/><Relationship Id="rId9" Type="http://schemas.openxmlformats.org/officeDocument/2006/relationships/image" Target="../media/image1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2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gif"/><Relationship Id="rId5" Type="http://schemas.openxmlformats.org/officeDocument/2006/relationships/image" Target="../media/image76.jpeg"/><Relationship Id="rId4" Type="http://schemas.openxmlformats.org/officeDocument/2006/relationships/image" Target="../media/image7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gif"/><Relationship Id="rId3" Type="http://schemas.openxmlformats.org/officeDocument/2006/relationships/image" Target="../media/image78.jpeg"/><Relationship Id="rId7" Type="http://schemas.openxmlformats.org/officeDocument/2006/relationships/image" Target="../media/image8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gif"/><Relationship Id="rId5" Type="http://schemas.openxmlformats.org/officeDocument/2006/relationships/image" Target="../media/image80.gif"/><Relationship Id="rId4" Type="http://schemas.openxmlformats.org/officeDocument/2006/relationships/image" Target="../media/image79.gif"/><Relationship Id="rId9" Type="http://schemas.openxmlformats.org/officeDocument/2006/relationships/image" Target="../media/image84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gif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847274"/>
            <a:ext cx="6980312" cy="1402204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4800" b="1" i="1" dirty="0" smtClean="0">
                <a:ln/>
                <a:solidFill>
                  <a:srgbClr val="006600"/>
                </a:solidFill>
              </a:rPr>
              <a:t>ПЛАНЕТА заболела </a:t>
            </a:r>
            <a:endParaRPr lang="ru-RU" sz="4800" b="1" i="1" dirty="0">
              <a:ln/>
              <a:solidFill>
                <a:srgbClr val="0066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5373216"/>
            <a:ext cx="4464496" cy="129614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Донцова Наталья Георгиевна</a:t>
            </a:r>
          </a:p>
          <a:p>
            <a:r>
              <a:rPr lang="ru-RU" dirty="0" smtClean="0"/>
              <a:t>Учитель начальных классов</a:t>
            </a:r>
          </a:p>
          <a:p>
            <a:r>
              <a:rPr lang="ru-RU" dirty="0" smtClean="0"/>
              <a:t>СОШИ №16</a:t>
            </a:r>
          </a:p>
          <a:p>
            <a:r>
              <a:rPr lang="ru-RU" dirty="0" smtClean="0"/>
              <a:t>г. Горловка</a:t>
            </a:r>
          </a:p>
          <a:p>
            <a:r>
              <a:rPr lang="ru-RU" dirty="0" smtClean="0"/>
              <a:t>2017-2018 </a:t>
            </a:r>
            <a:r>
              <a:rPr lang="ru-RU" dirty="0" err="1" smtClean="0"/>
              <a:t>уч.год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468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accent3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" name="Рисунок 7" descr="956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13384" y="353491"/>
            <a:ext cx="3312368" cy="2484276"/>
          </a:xfrm>
          <a:prstGeom prst="rect">
            <a:avLst/>
          </a:prstGeom>
        </p:spPr>
      </p:pic>
      <p:pic>
        <p:nvPicPr>
          <p:cNvPr id="7" name="Picture 31" descr="C:\Users\admin\Downloads\965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62348"/>
            <a:ext cx="3168352" cy="2598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7" descr="C:\Users\admin\Downloads\419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672" y="2681290"/>
            <a:ext cx="2219784" cy="401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757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7958ed4c408cd12dc5fa0007e2cdc79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980728"/>
            <a:ext cx="3156782" cy="175434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Рамка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78"/>
            </a:avLst>
          </a:prstGeom>
          <a:solidFill>
            <a:srgbClr val="9966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88641"/>
            <a:ext cx="9217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Не загрязняйте водоёмы!</a:t>
            </a:r>
            <a:endParaRPr lang="ru-RU" sz="4000" b="1" i="1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7" name="Рисунок 6" descr="1435945668vt4i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857312"/>
            <a:ext cx="3212722" cy="200117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26" name="AutoShape 2" descr="https://i05.fotocdn.net/s13/75/public_pin_l/127/236955194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i05.fotocdn.net/s13/75/public_pin_l/127/236955194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s://i05.fotocdn.net/s13/75/public_pin_l/127/236955194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i05.fotocdn.net/s13/75/public_pin_l/127/236955194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20" name="Picture 8" descr="http://www.funny-emoticons.com/files/smileys-emoticons/funny-emoticons/24-sniff-sniff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336294" y="857312"/>
            <a:ext cx="1407589" cy="1407589"/>
          </a:xfrm>
          <a:prstGeom prst="rect">
            <a:avLst/>
          </a:prstGeom>
          <a:noFill/>
        </p:spPr>
      </p:pic>
      <p:sp>
        <p:nvSpPr>
          <p:cNvPr id="12" name="Скругленный прямоугольник 11"/>
          <p:cNvSpPr/>
          <p:nvPr/>
        </p:nvSpPr>
        <p:spPr>
          <a:xfrm>
            <a:off x="3707904" y="2858490"/>
            <a:ext cx="2358033" cy="2944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1400" b="1" dirty="0">
                <a:solidFill>
                  <a:srgbClr val="0033CC"/>
                </a:solidFill>
                <a:latin typeface="Arial Black" pitchFamily="34" charset="0"/>
              </a:rPr>
              <a:t>Проходят эры – </a:t>
            </a:r>
            <a:r>
              <a:rPr lang="ru-RU" sz="1400" b="1" dirty="0" err="1">
                <a:solidFill>
                  <a:srgbClr val="0033CC"/>
                </a:solidFill>
                <a:latin typeface="Arial Black" pitchFamily="34" charset="0"/>
              </a:rPr>
              <a:t>миллионолетья</a:t>
            </a:r>
            <a:r>
              <a:rPr lang="ru-RU" sz="1400" b="1" dirty="0">
                <a:solidFill>
                  <a:srgbClr val="0033CC"/>
                </a:solidFill>
                <a:latin typeface="Arial Black" pitchFamily="34" charset="0"/>
              </a:rPr>
              <a:t>,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1400" b="1" dirty="0">
                <a:solidFill>
                  <a:srgbClr val="0033CC"/>
                </a:solidFill>
                <a:latin typeface="Arial Black" pitchFamily="34" charset="0"/>
              </a:rPr>
              <a:t>Земля живет и будет жить всегда,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1400" b="1" dirty="0">
                <a:solidFill>
                  <a:srgbClr val="0033CC"/>
                </a:solidFill>
                <a:latin typeface="Arial Black" pitchFamily="34" charset="0"/>
              </a:rPr>
              <a:t>Пока в артериях ее не иссякает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1400" b="1" dirty="0">
                <a:solidFill>
                  <a:srgbClr val="0033CC"/>
                </a:solidFill>
                <a:latin typeface="Arial Black" pitchFamily="34" charset="0"/>
              </a:rPr>
              <a:t>Источник Жизни – Чистая вода…</a:t>
            </a:r>
          </a:p>
        </p:txBody>
      </p:sp>
      <p:pic>
        <p:nvPicPr>
          <p:cNvPr id="13" name="Picture 2" descr="C:\Users\Ковалевская НИ\ВОДА фото\7015399_32269000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267642"/>
            <a:ext cx="2640038" cy="3391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 descr="C:\Users\admin\YandexDisk\Загрузки\d5b9556f61b0e66d80aea01558297b3a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00" y="3429000"/>
            <a:ext cx="327392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admin\YandexDisk\Загрузки\922849450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144" y="5732321"/>
            <a:ext cx="1115551" cy="90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903077"/>
      </p:ext>
    </p:extLst>
  </p:cSld>
  <p:clrMapOvr>
    <a:masterClrMapping/>
  </p:clrMapOvr>
  <p:transition advClick="0" advTm="4000"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Рамка 3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66"/>
            </a:avLst>
          </a:prstGeom>
          <a:solidFill>
            <a:srgbClr val="058FD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2057399" y="1117600"/>
            <a:ext cx="5018316" cy="4107542"/>
          </a:xfrm>
          <a:prstGeom prst="roundRect">
            <a:avLst/>
          </a:prstGeom>
          <a:solidFill>
            <a:srgbClr val="B1D0E6">
              <a:alpha val="73000"/>
            </a:srgbClr>
          </a:solidFill>
          <a:ln>
            <a:solidFill>
              <a:srgbClr val="3B75AA"/>
            </a:solidFill>
          </a:ln>
          <a:effectLst>
            <a:glow rad="101600">
              <a:schemeClr val="accent3">
                <a:satMod val="175000"/>
                <a:alpha val="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4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pPr algn="ctr"/>
            <a:endParaRPr lang="ru-RU" sz="4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pPr algn="ctr"/>
            <a:endParaRPr lang="ru-RU" sz="4400" dirty="0" smtClean="0">
              <a:solidFill>
                <a:schemeClr val="accent5">
                  <a:lumMod val="50000"/>
                </a:schemeClr>
              </a:solidFill>
              <a:effectLst/>
            </a:endParaRPr>
          </a:p>
          <a:p>
            <a:pPr algn="ctr"/>
            <a:r>
              <a:rPr lang="ru-RU" sz="3600" i="1" dirty="0" smtClean="0">
                <a:solidFill>
                  <a:srgbClr val="FF00FF"/>
                </a:solidFill>
                <a:effectLst/>
              </a:rPr>
              <a:t>Ребята!</a:t>
            </a:r>
          </a:p>
          <a:p>
            <a:pPr algn="ctr"/>
            <a:r>
              <a:rPr lang="ru-RU" sz="3600" i="1" dirty="0" smtClean="0">
                <a:solidFill>
                  <a:srgbClr val="FF00FF"/>
                </a:solidFill>
                <a:effectLst/>
              </a:rPr>
              <a:t>Помогите капельке добраться до реки. </a:t>
            </a:r>
          </a:p>
          <a:p>
            <a:pPr algn="ctr"/>
            <a:r>
              <a:rPr lang="ru-RU" sz="3600" i="1" dirty="0" smtClean="0">
                <a:solidFill>
                  <a:srgbClr val="FF00FF"/>
                </a:solidFill>
                <a:effectLst/>
              </a:rPr>
              <a:t>Ваши верные ответы помогут ей пройти </a:t>
            </a:r>
          </a:p>
          <a:p>
            <a:pPr algn="ctr"/>
            <a:r>
              <a:rPr lang="ru-RU" sz="3600" i="1" dirty="0" smtClean="0">
                <a:solidFill>
                  <a:srgbClr val="FF00FF"/>
                </a:solidFill>
                <a:effectLst/>
              </a:rPr>
              <a:t>по лабиринту.</a:t>
            </a:r>
          </a:p>
          <a:p>
            <a:pPr algn="ctr"/>
            <a:endParaRPr lang="ru-RU" sz="44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pPr algn="ctr"/>
            <a:endParaRPr lang="ru-RU" sz="4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pPr algn="ctr"/>
            <a:endParaRPr lang="ru-RU" sz="4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4132" y="2975429"/>
            <a:ext cx="3926578" cy="4318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0" name="Нашивка 9">
            <a:hlinkClick r:id="" action="ppaction://hlinkshowjump?jump=nextslide"/>
          </p:cNvPr>
          <p:cNvSpPr/>
          <p:nvPr/>
        </p:nvSpPr>
        <p:spPr>
          <a:xfrm>
            <a:off x="8418195" y="285977"/>
            <a:ext cx="437198" cy="434340"/>
          </a:xfrm>
          <a:prstGeom prst="chevron">
            <a:avLst/>
          </a:prstGeom>
          <a:solidFill>
            <a:srgbClr val="8BBBDE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123" name="Picture 3" descr="C:\Users\admin\YandexDisk\Загрузки\8523659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40" y="285977"/>
            <a:ext cx="1239591" cy="148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dmin\YandexDisk\Загрузки\72138310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529" y="3865923"/>
            <a:ext cx="1500167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admin\YandexDisk\Загрузки\35127045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716" y="-1"/>
            <a:ext cx="1419336" cy="1770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24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63065" y="208717"/>
            <a:ext cx="880110" cy="716311"/>
          </a:xfrm>
          <a:prstGeom prst="rect">
            <a:avLst/>
          </a:prstGeom>
        </p:spPr>
      </p:pic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66"/>
            </a:avLst>
          </a:prstGeom>
          <a:solidFill>
            <a:srgbClr val="058FD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379074" y="435611"/>
            <a:ext cx="5960745" cy="6103620"/>
            <a:chOff x="1531620" y="445771"/>
            <a:chExt cx="7947660" cy="6103620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1531620" y="445771"/>
              <a:ext cx="7887383" cy="6103620"/>
              <a:chOff x="1531620" y="445771"/>
              <a:chExt cx="7887383" cy="6103620"/>
            </a:xfrm>
          </p:grpSpPr>
          <p:pic>
            <p:nvPicPr>
              <p:cNvPr id="6" name="Рисунок 5"/>
              <p:cNvPicPr>
                <a:picLocks noChangeAspect="1"/>
              </p:cNvPicPr>
              <p:nvPr/>
            </p:nvPicPr>
            <p:blipFill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PlasticWrap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32" r="2744" b="1402"/>
              <a:stretch/>
            </p:blipFill>
            <p:spPr>
              <a:xfrm>
                <a:off x="1615142" y="445771"/>
                <a:ext cx="7803861" cy="6103620"/>
              </a:xfrm>
              <a:prstGeom prst="rect">
                <a:avLst/>
              </a:prstGeom>
            </p:spPr>
          </p:pic>
          <p:sp>
            <p:nvSpPr>
              <p:cNvPr id="7" name="Стрелка вправо 6"/>
              <p:cNvSpPr/>
              <p:nvPr/>
            </p:nvSpPr>
            <p:spPr>
              <a:xfrm>
                <a:off x="1531620" y="1337310"/>
                <a:ext cx="422910" cy="388620"/>
              </a:xfrm>
              <a:prstGeom prst="rightArrow">
                <a:avLst/>
              </a:prstGeom>
              <a:solidFill>
                <a:srgbClr val="C00000"/>
              </a:solidFill>
              <a:ln w="28575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" name="Стрелка вправо 4"/>
            <p:cNvSpPr/>
            <p:nvPr/>
          </p:nvSpPr>
          <p:spPr>
            <a:xfrm>
              <a:off x="9056370" y="5215890"/>
              <a:ext cx="422910" cy="388620"/>
            </a:xfrm>
            <a:prstGeom prst="rightArrow">
              <a:avLst/>
            </a:prstGeom>
            <a:solidFill>
              <a:srgbClr val="C00000"/>
            </a:solidFill>
            <a:ln w="28575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7235" y="562046"/>
            <a:ext cx="1094423" cy="89073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123" y="293370"/>
            <a:ext cx="573003" cy="76400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280" y="1584960"/>
            <a:ext cx="573003" cy="76400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748" y="2819400"/>
            <a:ext cx="573003" cy="76400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433" y="3733800"/>
            <a:ext cx="573003" cy="76400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025" y="2407920"/>
            <a:ext cx="573003" cy="76400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248" y="4156710"/>
            <a:ext cx="573003" cy="764004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048" y="4648200"/>
            <a:ext cx="573003" cy="76400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50" y="5871210"/>
            <a:ext cx="573003" cy="76400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725" y="3802380"/>
            <a:ext cx="573003" cy="76400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823" y="3322320"/>
            <a:ext cx="573003" cy="76400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80997" y="36266"/>
            <a:ext cx="1094423" cy="8907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580" y="104846"/>
            <a:ext cx="1149155" cy="93528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35190" y="105846"/>
            <a:ext cx="880110" cy="716311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6772275" y="194310"/>
            <a:ext cx="2237423" cy="2286000"/>
          </a:xfrm>
          <a:prstGeom prst="roundRect">
            <a:avLst/>
          </a:prstGeom>
          <a:solidFill>
            <a:srgbClr val="B1D0E6"/>
          </a:solidFill>
          <a:ln>
            <a:solidFill>
              <a:srgbClr val="3B75AA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FF"/>
                </a:solidFill>
              </a:rPr>
              <a:t>Какое вещество вода?</a:t>
            </a:r>
            <a:endParaRPr lang="ru-RU" sz="2400" dirty="0">
              <a:solidFill>
                <a:srgbClr val="FF00FF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11442" y="4739094"/>
            <a:ext cx="2168843" cy="457200"/>
          </a:xfrm>
          <a:prstGeom prst="roundRect">
            <a:avLst/>
          </a:prstGeom>
          <a:solidFill>
            <a:srgbClr val="B1D0E6"/>
          </a:solidFill>
          <a:ln>
            <a:solidFill>
              <a:srgbClr val="3B75AA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00FF"/>
                </a:solidFill>
              </a:rPr>
              <a:t>газообразное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34" name="Скругленный прямоугольник 33">
            <a:hlinkClick r:id="" action="ppaction://hlinkshowjump?jump=nextslide"/>
          </p:cNvPr>
          <p:cNvSpPr/>
          <p:nvPr/>
        </p:nvSpPr>
        <p:spPr>
          <a:xfrm>
            <a:off x="111442" y="5374278"/>
            <a:ext cx="2168843" cy="457200"/>
          </a:xfrm>
          <a:prstGeom prst="roundRect">
            <a:avLst/>
          </a:prstGeom>
          <a:solidFill>
            <a:srgbClr val="B1D0E6"/>
          </a:solidFill>
          <a:ln>
            <a:solidFill>
              <a:srgbClr val="3B75AA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00FF"/>
                </a:solidFill>
              </a:rPr>
              <a:t>жидкое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11441" y="6056088"/>
            <a:ext cx="2168843" cy="457200"/>
          </a:xfrm>
          <a:prstGeom prst="roundRect">
            <a:avLst/>
          </a:prstGeom>
          <a:solidFill>
            <a:srgbClr val="B1D0E6"/>
          </a:solidFill>
          <a:ln>
            <a:solidFill>
              <a:srgbClr val="3B75AA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00FF"/>
                </a:solidFill>
              </a:rPr>
              <a:t>твёрдое</a:t>
            </a:r>
            <a:endParaRPr lang="ru-RU" sz="2400" dirty="0">
              <a:solidFill>
                <a:srgbClr val="0000FF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635" y="960121"/>
            <a:ext cx="545433" cy="102869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982" y="4982244"/>
            <a:ext cx="573003" cy="764004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436" y="4982244"/>
            <a:ext cx="573003" cy="76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63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63065" y="208717"/>
            <a:ext cx="880110" cy="716311"/>
          </a:xfrm>
          <a:prstGeom prst="rect">
            <a:avLst/>
          </a:prstGeom>
        </p:spPr>
      </p:pic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66"/>
            </a:avLst>
          </a:prstGeom>
          <a:solidFill>
            <a:srgbClr val="058FD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379074" y="435611"/>
            <a:ext cx="5960745" cy="6103620"/>
            <a:chOff x="1531620" y="445771"/>
            <a:chExt cx="7947660" cy="6103620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1531620" y="445771"/>
              <a:ext cx="7887383" cy="6103620"/>
              <a:chOff x="1531620" y="445771"/>
              <a:chExt cx="7887383" cy="6103620"/>
            </a:xfrm>
          </p:grpSpPr>
          <p:pic>
            <p:nvPicPr>
              <p:cNvPr id="6" name="Рисунок 5"/>
              <p:cNvPicPr>
                <a:picLocks noChangeAspect="1"/>
              </p:cNvPicPr>
              <p:nvPr/>
            </p:nvPicPr>
            <p:blipFill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PlasticWrap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32" r="2744" b="1402"/>
              <a:stretch/>
            </p:blipFill>
            <p:spPr>
              <a:xfrm>
                <a:off x="1615142" y="445771"/>
                <a:ext cx="7803861" cy="6103620"/>
              </a:xfrm>
              <a:prstGeom prst="rect">
                <a:avLst/>
              </a:prstGeom>
            </p:spPr>
          </p:pic>
          <p:sp>
            <p:nvSpPr>
              <p:cNvPr id="7" name="Стрелка вправо 6"/>
              <p:cNvSpPr/>
              <p:nvPr/>
            </p:nvSpPr>
            <p:spPr>
              <a:xfrm>
                <a:off x="1531620" y="1337310"/>
                <a:ext cx="422910" cy="388620"/>
              </a:xfrm>
              <a:prstGeom prst="rightArrow">
                <a:avLst/>
              </a:prstGeom>
              <a:solidFill>
                <a:srgbClr val="C00000"/>
              </a:solidFill>
              <a:ln w="28575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" name="Стрелка вправо 4"/>
            <p:cNvSpPr/>
            <p:nvPr/>
          </p:nvSpPr>
          <p:spPr>
            <a:xfrm>
              <a:off x="9056370" y="5215890"/>
              <a:ext cx="422910" cy="388620"/>
            </a:xfrm>
            <a:prstGeom prst="rightArrow">
              <a:avLst/>
            </a:prstGeom>
            <a:solidFill>
              <a:srgbClr val="C00000"/>
            </a:solidFill>
            <a:ln w="28575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7235" y="562046"/>
            <a:ext cx="1094423" cy="89073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123" y="293370"/>
            <a:ext cx="573003" cy="76400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280" y="1584960"/>
            <a:ext cx="573003" cy="76400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748" y="2819400"/>
            <a:ext cx="573003" cy="76400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433" y="3733800"/>
            <a:ext cx="573003" cy="76400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025" y="2407920"/>
            <a:ext cx="573003" cy="76400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248" y="4156710"/>
            <a:ext cx="573003" cy="764004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048" y="4648200"/>
            <a:ext cx="573003" cy="76400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50" y="5871210"/>
            <a:ext cx="573003" cy="76400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725" y="3802380"/>
            <a:ext cx="573003" cy="76400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823" y="3322320"/>
            <a:ext cx="573003" cy="76400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80997" y="36266"/>
            <a:ext cx="1094423" cy="8907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580" y="104846"/>
            <a:ext cx="1149155" cy="93528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35190" y="105846"/>
            <a:ext cx="880110" cy="716311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6772275" y="194310"/>
            <a:ext cx="2237423" cy="2286000"/>
          </a:xfrm>
          <a:prstGeom prst="roundRect">
            <a:avLst/>
          </a:prstGeom>
          <a:solidFill>
            <a:srgbClr val="B1D0E6"/>
          </a:solidFill>
          <a:ln>
            <a:solidFill>
              <a:srgbClr val="3B75AA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FF"/>
                </a:solidFill>
              </a:rPr>
              <a:t>Чистая вода …</a:t>
            </a:r>
            <a:endParaRPr lang="ru-RU" sz="2400" dirty="0">
              <a:solidFill>
                <a:srgbClr val="FF00FF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635" y="960121"/>
            <a:ext cx="545433" cy="1028699"/>
          </a:xfrm>
          <a:prstGeom prst="rect">
            <a:avLst/>
          </a:prstGeom>
        </p:spPr>
      </p:pic>
      <p:sp>
        <p:nvSpPr>
          <p:cNvPr id="34" name="Скругленный прямоугольник 33"/>
          <p:cNvSpPr/>
          <p:nvPr/>
        </p:nvSpPr>
        <p:spPr>
          <a:xfrm>
            <a:off x="101944" y="2940907"/>
            <a:ext cx="2270554" cy="1062675"/>
          </a:xfrm>
          <a:prstGeom prst="roundRect">
            <a:avLst/>
          </a:prstGeom>
          <a:solidFill>
            <a:srgbClr val="B1D0E6"/>
          </a:solidFill>
          <a:ln>
            <a:solidFill>
              <a:srgbClr val="3B75AA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00FF"/>
                </a:solidFill>
              </a:rPr>
              <a:t>голубая, </a:t>
            </a:r>
          </a:p>
          <a:p>
            <a:pPr algn="ctr"/>
            <a:r>
              <a:rPr lang="ru-RU" sz="2400" dirty="0" smtClean="0">
                <a:solidFill>
                  <a:srgbClr val="0000FF"/>
                </a:solidFill>
              </a:rPr>
              <a:t>без запаха, без вкуса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01944" y="4213660"/>
            <a:ext cx="2270554" cy="1062675"/>
          </a:xfrm>
          <a:prstGeom prst="roundRect">
            <a:avLst/>
          </a:prstGeom>
          <a:solidFill>
            <a:srgbClr val="B1D0E6"/>
          </a:solidFill>
          <a:ln>
            <a:solidFill>
              <a:srgbClr val="3B75AA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00FF"/>
                </a:solidFill>
              </a:rPr>
              <a:t>белая, </a:t>
            </a:r>
          </a:p>
          <a:p>
            <a:pPr algn="ctr"/>
            <a:r>
              <a:rPr lang="ru-RU" sz="2400" dirty="0" smtClean="0">
                <a:solidFill>
                  <a:srgbClr val="0000FF"/>
                </a:solidFill>
              </a:rPr>
              <a:t>без запаха, без вкуса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38" name="Скругленный прямоугольник 37">
            <a:hlinkClick r:id="" action="ppaction://hlinkshowjump?jump=nextslide"/>
          </p:cNvPr>
          <p:cNvSpPr/>
          <p:nvPr/>
        </p:nvSpPr>
        <p:spPr>
          <a:xfrm>
            <a:off x="101944" y="5449342"/>
            <a:ext cx="2270554" cy="1062675"/>
          </a:xfrm>
          <a:prstGeom prst="roundRect">
            <a:avLst/>
          </a:prstGeom>
          <a:solidFill>
            <a:srgbClr val="B1D0E6"/>
          </a:solidFill>
          <a:ln>
            <a:solidFill>
              <a:srgbClr val="3B75AA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00FF"/>
                </a:solidFill>
              </a:rPr>
              <a:t>без цвета, </a:t>
            </a:r>
          </a:p>
          <a:p>
            <a:pPr algn="ctr"/>
            <a:r>
              <a:rPr lang="ru-RU" sz="2400" dirty="0" smtClean="0">
                <a:solidFill>
                  <a:srgbClr val="0000FF"/>
                </a:solidFill>
              </a:rPr>
              <a:t>без запаха, без вкуса</a:t>
            </a:r>
            <a:endParaRPr lang="ru-RU" sz="2400" dirty="0">
              <a:solidFill>
                <a:srgbClr val="0000FF"/>
              </a:solidFill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982" y="4982244"/>
            <a:ext cx="573003" cy="76400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436" y="4982244"/>
            <a:ext cx="573003" cy="76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15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0.00024 L 0.07565 0.00185 L 0.07565 -0.11412 L 0.1612 -0.11412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60" y="-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63065" y="208717"/>
            <a:ext cx="880110" cy="716311"/>
          </a:xfrm>
          <a:prstGeom prst="rect">
            <a:avLst/>
          </a:prstGeom>
        </p:spPr>
      </p:pic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66"/>
            </a:avLst>
          </a:prstGeom>
          <a:solidFill>
            <a:srgbClr val="058FD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379074" y="435611"/>
            <a:ext cx="5960745" cy="6103620"/>
            <a:chOff x="1531620" y="445771"/>
            <a:chExt cx="7947660" cy="6103620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1531620" y="445771"/>
              <a:ext cx="7887383" cy="6103620"/>
              <a:chOff x="1531620" y="445771"/>
              <a:chExt cx="7887383" cy="6103620"/>
            </a:xfrm>
          </p:grpSpPr>
          <p:pic>
            <p:nvPicPr>
              <p:cNvPr id="6" name="Рисунок 5"/>
              <p:cNvPicPr>
                <a:picLocks noChangeAspect="1"/>
              </p:cNvPicPr>
              <p:nvPr/>
            </p:nvPicPr>
            <p:blipFill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PlasticWrap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32" r="2744" b="1402"/>
              <a:stretch/>
            </p:blipFill>
            <p:spPr>
              <a:xfrm>
                <a:off x="1615142" y="445771"/>
                <a:ext cx="7803861" cy="6103620"/>
              </a:xfrm>
              <a:prstGeom prst="rect">
                <a:avLst/>
              </a:prstGeom>
            </p:spPr>
          </p:pic>
          <p:sp>
            <p:nvSpPr>
              <p:cNvPr id="7" name="Стрелка вправо 6"/>
              <p:cNvSpPr/>
              <p:nvPr/>
            </p:nvSpPr>
            <p:spPr>
              <a:xfrm>
                <a:off x="1531620" y="1337310"/>
                <a:ext cx="422910" cy="388620"/>
              </a:xfrm>
              <a:prstGeom prst="rightArrow">
                <a:avLst/>
              </a:prstGeom>
              <a:solidFill>
                <a:srgbClr val="C00000"/>
              </a:solidFill>
              <a:ln w="28575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" name="Стрелка вправо 4"/>
            <p:cNvSpPr/>
            <p:nvPr/>
          </p:nvSpPr>
          <p:spPr>
            <a:xfrm>
              <a:off x="9056370" y="5215890"/>
              <a:ext cx="422910" cy="388620"/>
            </a:xfrm>
            <a:prstGeom prst="rightArrow">
              <a:avLst/>
            </a:prstGeom>
            <a:solidFill>
              <a:srgbClr val="C00000"/>
            </a:solidFill>
            <a:ln w="28575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7235" y="562046"/>
            <a:ext cx="1094423" cy="89073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280" y="1584960"/>
            <a:ext cx="573003" cy="76400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748" y="2819400"/>
            <a:ext cx="573003" cy="76400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433" y="3733800"/>
            <a:ext cx="573003" cy="76400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025" y="2407920"/>
            <a:ext cx="573003" cy="76400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248" y="4156710"/>
            <a:ext cx="573003" cy="764004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048" y="4648200"/>
            <a:ext cx="573003" cy="76400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50" y="5871210"/>
            <a:ext cx="573003" cy="76400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725" y="3802380"/>
            <a:ext cx="573003" cy="76400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823" y="3322320"/>
            <a:ext cx="573003" cy="76400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80997" y="36266"/>
            <a:ext cx="1094423" cy="8907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580" y="104846"/>
            <a:ext cx="1149155" cy="93528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35190" y="105846"/>
            <a:ext cx="880110" cy="716311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6772275" y="194310"/>
            <a:ext cx="2237423" cy="2286000"/>
          </a:xfrm>
          <a:prstGeom prst="roundRect">
            <a:avLst/>
          </a:prstGeom>
          <a:solidFill>
            <a:srgbClr val="B1D0E6"/>
          </a:solidFill>
          <a:ln>
            <a:solidFill>
              <a:srgbClr val="3B75AA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FF"/>
                </a:solidFill>
              </a:rPr>
              <a:t>Вода бывает …</a:t>
            </a:r>
            <a:endParaRPr lang="ru-RU" sz="2400" dirty="0">
              <a:solidFill>
                <a:srgbClr val="FF00FF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178" y="181646"/>
            <a:ext cx="545433" cy="1028699"/>
          </a:xfrm>
          <a:prstGeom prst="rect">
            <a:avLst/>
          </a:prstGeom>
        </p:spPr>
      </p:pic>
      <p:sp>
        <p:nvSpPr>
          <p:cNvPr id="38" name="Скругленный прямоугольник 37">
            <a:hlinkClick r:id="" action="ppaction://hlinkshowjump?jump=nextslide"/>
          </p:cNvPr>
          <p:cNvSpPr/>
          <p:nvPr/>
        </p:nvSpPr>
        <p:spPr>
          <a:xfrm>
            <a:off x="101944" y="2897662"/>
            <a:ext cx="2270554" cy="1062675"/>
          </a:xfrm>
          <a:prstGeom prst="roundRect">
            <a:avLst/>
          </a:prstGeom>
          <a:solidFill>
            <a:srgbClr val="B1D0E6"/>
          </a:solidFill>
          <a:ln>
            <a:solidFill>
              <a:srgbClr val="3B75AA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FF"/>
                </a:solidFill>
              </a:rPr>
              <a:t>в твёрдом, жидком и газообразном состоянии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101944" y="4213660"/>
            <a:ext cx="2270554" cy="1062675"/>
          </a:xfrm>
          <a:prstGeom prst="roundRect">
            <a:avLst/>
          </a:prstGeom>
          <a:solidFill>
            <a:srgbClr val="B1D0E6"/>
          </a:solidFill>
          <a:ln>
            <a:solidFill>
              <a:srgbClr val="3B75AA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00FF"/>
                </a:solidFill>
              </a:rPr>
              <a:t>в жидком и газообразном состоянии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101944" y="5449342"/>
            <a:ext cx="2270554" cy="1062675"/>
          </a:xfrm>
          <a:prstGeom prst="roundRect">
            <a:avLst/>
          </a:prstGeom>
          <a:solidFill>
            <a:srgbClr val="B1D0E6"/>
          </a:solidFill>
          <a:ln>
            <a:solidFill>
              <a:srgbClr val="3B75AA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FF"/>
                </a:solidFill>
              </a:rPr>
              <a:t>в газообразном и твёрдом состоянии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982" y="4982244"/>
            <a:ext cx="573003" cy="76400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436" y="4982244"/>
            <a:ext cx="573003" cy="76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41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11111E-6 L 0.00091 0.18565 L 0.1358 0.1838 L 0.1358 0.1838 " pathEditMode="relative" ptsTypes="AA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63065" y="208717"/>
            <a:ext cx="880110" cy="716311"/>
          </a:xfrm>
          <a:prstGeom prst="rect">
            <a:avLst/>
          </a:prstGeom>
        </p:spPr>
      </p:pic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66"/>
            </a:avLst>
          </a:prstGeom>
          <a:solidFill>
            <a:srgbClr val="058FD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379074" y="435611"/>
            <a:ext cx="5960745" cy="6103620"/>
            <a:chOff x="1531620" y="445771"/>
            <a:chExt cx="7947660" cy="6103620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1531620" y="445771"/>
              <a:ext cx="7887383" cy="6103620"/>
              <a:chOff x="1531620" y="445771"/>
              <a:chExt cx="7887383" cy="6103620"/>
            </a:xfrm>
          </p:grpSpPr>
          <p:pic>
            <p:nvPicPr>
              <p:cNvPr id="6" name="Рисунок 5"/>
              <p:cNvPicPr>
                <a:picLocks noChangeAspect="1"/>
              </p:cNvPicPr>
              <p:nvPr/>
            </p:nvPicPr>
            <p:blipFill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PlasticWrap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32" r="2744" b="1402"/>
              <a:stretch/>
            </p:blipFill>
            <p:spPr>
              <a:xfrm>
                <a:off x="1615142" y="445771"/>
                <a:ext cx="7803861" cy="6103620"/>
              </a:xfrm>
              <a:prstGeom prst="rect">
                <a:avLst/>
              </a:prstGeom>
            </p:spPr>
          </p:pic>
          <p:sp>
            <p:nvSpPr>
              <p:cNvPr id="7" name="Стрелка вправо 6"/>
              <p:cNvSpPr/>
              <p:nvPr/>
            </p:nvSpPr>
            <p:spPr>
              <a:xfrm>
                <a:off x="1531620" y="1337310"/>
                <a:ext cx="422910" cy="388620"/>
              </a:xfrm>
              <a:prstGeom prst="rightArrow">
                <a:avLst/>
              </a:prstGeom>
              <a:solidFill>
                <a:srgbClr val="C00000"/>
              </a:solidFill>
              <a:ln w="28575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" name="Стрелка вправо 4"/>
            <p:cNvSpPr/>
            <p:nvPr/>
          </p:nvSpPr>
          <p:spPr>
            <a:xfrm>
              <a:off x="9056370" y="5215890"/>
              <a:ext cx="422910" cy="388620"/>
            </a:xfrm>
            <a:prstGeom prst="rightArrow">
              <a:avLst/>
            </a:prstGeom>
            <a:solidFill>
              <a:srgbClr val="C00000"/>
            </a:solidFill>
            <a:ln w="28575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7235" y="562046"/>
            <a:ext cx="1094423" cy="89073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748" y="2819400"/>
            <a:ext cx="573003" cy="76400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433" y="3733800"/>
            <a:ext cx="573003" cy="76400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025" y="2407920"/>
            <a:ext cx="573003" cy="76400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248" y="4156710"/>
            <a:ext cx="573003" cy="764004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048" y="4648200"/>
            <a:ext cx="573003" cy="76400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50" y="5871210"/>
            <a:ext cx="573003" cy="76400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725" y="3802380"/>
            <a:ext cx="573003" cy="76400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823" y="3322320"/>
            <a:ext cx="573003" cy="76400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80997" y="36266"/>
            <a:ext cx="1094423" cy="8907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580" y="104846"/>
            <a:ext cx="1149155" cy="93528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35190" y="105846"/>
            <a:ext cx="880110" cy="716311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6772275" y="194310"/>
            <a:ext cx="2237423" cy="2286000"/>
          </a:xfrm>
          <a:prstGeom prst="roundRect">
            <a:avLst/>
          </a:prstGeom>
          <a:solidFill>
            <a:srgbClr val="B1D0E6"/>
          </a:solidFill>
          <a:ln>
            <a:solidFill>
              <a:srgbClr val="3B75AA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FF"/>
                </a:solidFill>
              </a:rPr>
              <a:t>Вода …</a:t>
            </a:r>
            <a:endParaRPr lang="ru-RU" sz="2400" dirty="0">
              <a:solidFill>
                <a:srgbClr val="FF00FF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962" y="1442035"/>
            <a:ext cx="545433" cy="1028699"/>
          </a:xfrm>
          <a:prstGeom prst="rect">
            <a:avLst/>
          </a:prstGeom>
        </p:spPr>
      </p:pic>
      <p:sp>
        <p:nvSpPr>
          <p:cNvPr id="39" name="Скругленный прямоугольник 38"/>
          <p:cNvSpPr/>
          <p:nvPr/>
        </p:nvSpPr>
        <p:spPr>
          <a:xfrm>
            <a:off x="101944" y="4213660"/>
            <a:ext cx="2270554" cy="1062675"/>
          </a:xfrm>
          <a:prstGeom prst="roundRect">
            <a:avLst/>
          </a:prstGeom>
          <a:solidFill>
            <a:srgbClr val="B1D0E6"/>
          </a:solidFill>
          <a:ln>
            <a:solidFill>
              <a:srgbClr val="3B75AA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00FF"/>
                </a:solidFill>
              </a:rPr>
              <a:t>текуча, </a:t>
            </a:r>
          </a:p>
          <a:p>
            <a:pPr algn="ctr"/>
            <a:r>
              <a:rPr lang="ru-RU" sz="2400" dirty="0" smtClean="0">
                <a:solidFill>
                  <a:srgbClr val="0000FF"/>
                </a:solidFill>
              </a:rPr>
              <a:t>имеет форму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40" name="Скругленный прямоугольник 39">
            <a:hlinkClick r:id="" action="ppaction://hlinkshowjump?jump=nextslide"/>
          </p:cNvPr>
          <p:cNvSpPr/>
          <p:nvPr/>
        </p:nvSpPr>
        <p:spPr>
          <a:xfrm>
            <a:off x="101944" y="5449342"/>
            <a:ext cx="2270554" cy="1062675"/>
          </a:xfrm>
          <a:prstGeom prst="roundRect">
            <a:avLst/>
          </a:prstGeom>
          <a:solidFill>
            <a:srgbClr val="B1D0E6"/>
          </a:solidFill>
          <a:ln>
            <a:solidFill>
              <a:srgbClr val="3B75AA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00FF"/>
                </a:solidFill>
              </a:rPr>
              <a:t>текуча, </a:t>
            </a:r>
          </a:p>
          <a:p>
            <a:pPr algn="ctr"/>
            <a:r>
              <a:rPr lang="ru-RU" sz="2400" dirty="0" smtClean="0">
                <a:solidFill>
                  <a:srgbClr val="0000FF"/>
                </a:solidFill>
              </a:rPr>
              <a:t>не имеет форму</a:t>
            </a:r>
            <a:endParaRPr lang="ru-RU" sz="2400" dirty="0">
              <a:solidFill>
                <a:srgbClr val="0000FF"/>
              </a:solidFill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982" y="4982244"/>
            <a:ext cx="573003" cy="76400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436" y="4982244"/>
            <a:ext cx="573003" cy="76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30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0.00104 0.06111 L -0.08815 0.06111 L -0.08724 0.17662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62" y="8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63065" y="208717"/>
            <a:ext cx="880110" cy="716311"/>
          </a:xfrm>
          <a:prstGeom prst="rect">
            <a:avLst/>
          </a:prstGeom>
        </p:spPr>
      </p:pic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66"/>
            </a:avLst>
          </a:prstGeom>
          <a:solidFill>
            <a:srgbClr val="058FD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379074" y="435611"/>
            <a:ext cx="5960745" cy="6103620"/>
            <a:chOff x="1531620" y="445771"/>
            <a:chExt cx="7947660" cy="6103620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1531620" y="445771"/>
              <a:ext cx="7887383" cy="6103620"/>
              <a:chOff x="1531620" y="445771"/>
              <a:chExt cx="7887383" cy="6103620"/>
            </a:xfrm>
          </p:grpSpPr>
          <p:pic>
            <p:nvPicPr>
              <p:cNvPr id="6" name="Рисунок 5"/>
              <p:cNvPicPr>
                <a:picLocks noChangeAspect="1"/>
              </p:cNvPicPr>
              <p:nvPr/>
            </p:nvPicPr>
            <p:blipFill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PlasticWrap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32" r="2744" b="1402"/>
              <a:stretch/>
            </p:blipFill>
            <p:spPr>
              <a:xfrm>
                <a:off x="1615142" y="445771"/>
                <a:ext cx="7803861" cy="6103620"/>
              </a:xfrm>
              <a:prstGeom prst="rect">
                <a:avLst/>
              </a:prstGeom>
            </p:spPr>
          </p:pic>
          <p:sp>
            <p:nvSpPr>
              <p:cNvPr id="7" name="Стрелка вправо 6"/>
              <p:cNvSpPr/>
              <p:nvPr/>
            </p:nvSpPr>
            <p:spPr>
              <a:xfrm>
                <a:off x="1531620" y="1337310"/>
                <a:ext cx="422910" cy="388620"/>
              </a:xfrm>
              <a:prstGeom prst="rightArrow">
                <a:avLst/>
              </a:prstGeom>
              <a:solidFill>
                <a:srgbClr val="C00000"/>
              </a:solidFill>
              <a:ln w="28575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" name="Стрелка вправо 4"/>
            <p:cNvSpPr/>
            <p:nvPr/>
          </p:nvSpPr>
          <p:spPr>
            <a:xfrm>
              <a:off x="9056370" y="5215890"/>
              <a:ext cx="422910" cy="388620"/>
            </a:xfrm>
            <a:prstGeom prst="rightArrow">
              <a:avLst/>
            </a:prstGeom>
            <a:solidFill>
              <a:srgbClr val="C00000"/>
            </a:solidFill>
            <a:ln w="28575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7235" y="562046"/>
            <a:ext cx="1094423" cy="89073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025" y="2407920"/>
            <a:ext cx="573003" cy="76400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248" y="4156710"/>
            <a:ext cx="573003" cy="764004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048" y="4648200"/>
            <a:ext cx="573003" cy="76400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50" y="5871210"/>
            <a:ext cx="573003" cy="76400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725" y="3802380"/>
            <a:ext cx="573003" cy="76400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823" y="3322320"/>
            <a:ext cx="573003" cy="76400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80997" y="36266"/>
            <a:ext cx="1094423" cy="8907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580" y="104846"/>
            <a:ext cx="1149155" cy="93528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35190" y="105846"/>
            <a:ext cx="880110" cy="716311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6772275" y="194310"/>
            <a:ext cx="2237423" cy="2286000"/>
          </a:xfrm>
          <a:prstGeom prst="roundRect">
            <a:avLst/>
          </a:prstGeom>
          <a:solidFill>
            <a:srgbClr val="B1D0E6"/>
          </a:solidFill>
          <a:ln>
            <a:solidFill>
              <a:srgbClr val="3B75AA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FF"/>
                </a:solidFill>
              </a:rPr>
              <a:t>Вода превращается в пар …</a:t>
            </a:r>
            <a:endParaRPr lang="ru-RU" sz="2400" dirty="0">
              <a:solidFill>
                <a:srgbClr val="FF00FF"/>
              </a:solidFill>
            </a:endParaRPr>
          </a:p>
        </p:txBody>
      </p:sp>
      <p:sp>
        <p:nvSpPr>
          <p:cNvPr id="39" name="Скругленный прямоугольник 38">
            <a:hlinkClick r:id="" action="ppaction://hlinkshowjump?jump=nextslide"/>
          </p:cNvPr>
          <p:cNvSpPr/>
          <p:nvPr/>
        </p:nvSpPr>
        <p:spPr>
          <a:xfrm>
            <a:off x="101944" y="4213660"/>
            <a:ext cx="2270554" cy="1062675"/>
          </a:xfrm>
          <a:prstGeom prst="roundRect">
            <a:avLst/>
          </a:prstGeom>
          <a:solidFill>
            <a:srgbClr val="B1D0E6"/>
          </a:solidFill>
          <a:ln>
            <a:solidFill>
              <a:srgbClr val="3B75AA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00FF"/>
                </a:solidFill>
              </a:rPr>
              <a:t>при нагревании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101944" y="5449342"/>
            <a:ext cx="2270554" cy="1062675"/>
          </a:xfrm>
          <a:prstGeom prst="roundRect">
            <a:avLst/>
          </a:prstGeom>
          <a:solidFill>
            <a:srgbClr val="B1D0E6"/>
          </a:solidFill>
          <a:ln>
            <a:solidFill>
              <a:srgbClr val="3B75AA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00FF"/>
                </a:solidFill>
              </a:rPr>
              <a:t>при охлаждении</a:t>
            </a:r>
            <a:endParaRPr lang="ru-RU" sz="2400" dirty="0">
              <a:solidFill>
                <a:srgbClr val="0000FF"/>
              </a:solidFill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433" y="3733800"/>
            <a:ext cx="573003" cy="76400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219" y="2640640"/>
            <a:ext cx="545433" cy="102869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982" y="4982244"/>
            <a:ext cx="573003" cy="76400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436" y="4982244"/>
            <a:ext cx="573003" cy="76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94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6 L 0.08711 -3.7037E-6 L 0.08815 0.13496 L 0.10039 0.13311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13" y="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63065" y="208717"/>
            <a:ext cx="880110" cy="716311"/>
          </a:xfrm>
          <a:prstGeom prst="rect">
            <a:avLst/>
          </a:prstGeom>
        </p:spPr>
      </p:pic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66"/>
            </a:avLst>
          </a:prstGeom>
          <a:solidFill>
            <a:srgbClr val="058FD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379074" y="435611"/>
            <a:ext cx="5960745" cy="6103620"/>
            <a:chOff x="1531620" y="445771"/>
            <a:chExt cx="7947660" cy="6103620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1531620" y="445771"/>
              <a:ext cx="7887383" cy="6103620"/>
              <a:chOff x="1531620" y="445771"/>
              <a:chExt cx="7887383" cy="6103620"/>
            </a:xfrm>
          </p:grpSpPr>
          <p:pic>
            <p:nvPicPr>
              <p:cNvPr id="6" name="Рисунок 5"/>
              <p:cNvPicPr>
                <a:picLocks noChangeAspect="1"/>
              </p:cNvPicPr>
              <p:nvPr/>
            </p:nvPicPr>
            <p:blipFill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PlasticWrap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32" r="2744" b="1402"/>
              <a:stretch/>
            </p:blipFill>
            <p:spPr>
              <a:xfrm>
                <a:off x="1615142" y="445771"/>
                <a:ext cx="7803861" cy="6103620"/>
              </a:xfrm>
              <a:prstGeom prst="rect">
                <a:avLst/>
              </a:prstGeom>
            </p:spPr>
          </p:pic>
          <p:sp>
            <p:nvSpPr>
              <p:cNvPr id="7" name="Стрелка вправо 6"/>
              <p:cNvSpPr/>
              <p:nvPr/>
            </p:nvSpPr>
            <p:spPr>
              <a:xfrm>
                <a:off x="1531620" y="1337310"/>
                <a:ext cx="422910" cy="388620"/>
              </a:xfrm>
              <a:prstGeom prst="rightArrow">
                <a:avLst/>
              </a:prstGeom>
              <a:solidFill>
                <a:srgbClr val="C00000"/>
              </a:solidFill>
              <a:ln w="28575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" name="Стрелка вправо 4"/>
            <p:cNvSpPr/>
            <p:nvPr/>
          </p:nvSpPr>
          <p:spPr>
            <a:xfrm>
              <a:off x="9056370" y="5215890"/>
              <a:ext cx="422910" cy="388620"/>
            </a:xfrm>
            <a:prstGeom prst="rightArrow">
              <a:avLst/>
            </a:prstGeom>
            <a:solidFill>
              <a:srgbClr val="C00000"/>
            </a:solidFill>
            <a:ln w="28575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7235" y="562046"/>
            <a:ext cx="1094423" cy="89073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025" y="2407920"/>
            <a:ext cx="573003" cy="76400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248" y="4156710"/>
            <a:ext cx="573003" cy="764004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048" y="4648200"/>
            <a:ext cx="573003" cy="76400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50" y="5871210"/>
            <a:ext cx="573003" cy="76400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725" y="3802380"/>
            <a:ext cx="573003" cy="76400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823" y="3322320"/>
            <a:ext cx="573003" cy="76400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80997" y="36266"/>
            <a:ext cx="1094423" cy="8907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580" y="104846"/>
            <a:ext cx="1149155" cy="93528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35190" y="105846"/>
            <a:ext cx="880110" cy="716311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6772275" y="194310"/>
            <a:ext cx="2237423" cy="2286000"/>
          </a:xfrm>
          <a:prstGeom prst="roundRect">
            <a:avLst/>
          </a:prstGeom>
          <a:solidFill>
            <a:srgbClr val="B1D0E6"/>
          </a:solidFill>
          <a:ln>
            <a:solidFill>
              <a:srgbClr val="3B75AA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FF"/>
                </a:solidFill>
              </a:rPr>
              <a:t>Процесс превращения </a:t>
            </a:r>
          </a:p>
          <a:p>
            <a:pPr algn="ctr"/>
            <a:r>
              <a:rPr lang="ru-RU" sz="2400" dirty="0" smtClean="0">
                <a:solidFill>
                  <a:srgbClr val="FF00FF"/>
                </a:solidFill>
              </a:rPr>
              <a:t>воды в пар называется …</a:t>
            </a:r>
            <a:endParaRPr lang="ru-RU" sz="2400" dirty="0">
              <a:solidFill>
                <a:srgbClr val="FF00FF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174" y="3567397"/>
            <a:ext cx="545433" cy="1028699"/>
          </a:xfrm>
          <a:prstGeom prst="rect">
            <a:avLst/>
          </a:prstGeom>
        </p:spPr>
      </p:pic>
      <p:sp>
        <p:nvSpPr>
          <p:cNvPr id="24" name="Скругленный прямоугольник 23"/>
          <p:cNvSpPr/>
          <p:nvPr/>
        </p:nvSpPr>
        <p:spPr>
          <a:xfrm>
            <a:off x="111442" y="4739094"/>
            <a:ext cx="2168843" cy="457200"/>
          </a:xfrm>
          <a:prstGeom prst="roundRect">
            <a:avLst/>
          </a:prstGeom>
          <a:solidFill>
            <a:srgbClr val="B1D0E6"/>
          </a:solidFill>
          <a:ln>
            <a:solidFill>
              <a:srgbClr val="3B75AA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00FF"/>
                </a:solidFill>
              </a:rPr>
              <a:t>таяние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33" name="Скругленный прямоугольник 32">
            <a:hlinkClick r:id="" action="ppaction://hlinkshowjump?jump=nextslide"/>
          </p:cNvPr>
          <p:cNvSpPr/>
          <p:nvPr/>
        </p:nvSpPr>
        <p:spPr>
          <a:xfrm>
            <a:off x="111442" y="5374278"/>
            <a:ext cx="2168843" cy="457200"/>
          </a:xfrm>
          <a:prstGeom prst="roundRect">
            <a:avLst/>
          </a:prstGeom>
          <a:solidFill>
            <a:srgbClr val="B1D0E6"/>
          </a:solidFill>
          <a:ln>
            <a:solidFill>
              <a:srgbClr val="3B75AA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00FF"/>
                </a:solidFill>
              </a:rPr>
              <a:t>испарение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11442" y="6056088"/>
            <a:ext cx="2168843" cy="457200"/>
          </a:xfrm>
          <a:prstGeom prst="roundRect">
            <a:avLst/>
          </a:prstGeom>
          <a:solidFill>
            <a:srgbClr val="B1D0E6"/>
          </a:solidFill>
          <a:ln>
            <a:solidFill>
              <a:srgbClr val="3B75AA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00FF"/>
                </a:solidFill>
              </a:rPr>
              <a:t>конденсация</a:t>
            </a:r>
            <a:endParaRPr lang="ru-RU" sz="2400" dirty="0">
              <a:solidFill>
                <a:srgbClr val="0000FF"/>
              </a:solidFill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982" y="4982244"/>
            <a:ext cx="573003" cy="76400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436" y="4982244"/>
            <a:ext cx="573003" cy="76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67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11111E-6 L 0.12461 -0.0037 L 0.12565 -0.19283 L 0.14492 -0.1912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40" y="-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24" grpId="0" animBg="1"/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63065" y="208717"/>
            <a:ext cx="880110" cy="716311"/>
          </a:xfrm>
          <a:prstGeom prst="rect">
            <a:avLst/>
          </a:prstGeom>
        </p:spPr>
      </p:pic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66"/>
            </a:avLst>
          </a:prstGeom>
          <a:solidFill>
            <a:srgbClr val="058FD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379074" y="435611"/>
            <a:ext cx="5960745" cy="6103620"/>
            <a:chOff x="1531620" y="445771"/>
            <a:chExt cx="7947660" cy="6103620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1531620" y="445771"/>
              <a:ext cx="7887383" cy="6103620"/>
              <a:chOff x="1531620" y="445771"/>
              <a:chExt cx="7887383" cy="6103620"/>
            </a:xfrm>
          </p:grpSpPr>
          <p:pic>
            <p:nvPicPr>
              <p:cNvPr id="6" name="Рисунок 5"/>
              <p:cNvPicPr>
                <a:picLocks noChangeAspect="1"/>
              </p:cNvPicPr>
              <p:nvPr/>
            </p:nvPicPr>
            <p:blipFill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PlasticWrap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32" r="2744" b="1402"/>
              <a:stretch/>
            </p:blipFill>
            <p:spPr>
              <a:xfrm>
                <a:off x="1615142" y="445771"/>
                <a:ext cx="7803861" cy="6103620"/>
              </a:xfrm>
              <a:prstGeom prst="rect">
                <a:avLst/>
              </a:prstGeom>
            </p:spPr>
          </p:pic>
          <p:sp>
            <p:nvSpPr>
              <p:cNvPr id="7" name="Стрелка вправо 6"/>
              <p:cNvSpPr/>
              <p:nvPr/>
            </p:nvSpPr>
            <p:spPr>
              <a:xfrm>
                <a:off x="1531620" y="1337310"/>
                <a:ext cx="422910" cy="388620"/>
              </a:xfrm>
              <a:prstGeom prst="rightArrow">
                <a:avLst/>
              </a:prstGeom>
              <a:solidFill>
                <a:srgbClr val="C00000"/>
              </a:solidFill>
              <a:ln w="28575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" name="Стрелка вправо 4"/>
            <p:cNvSpPr/>
            <p:nvPr/>
          </p:nvSpPr>
          <p:spPr>
            <a:xfrm>
              <a:off x="9056370" y="5215890"/>
              <a:ext cx="422910" cy="388620"/>
            </a:xfrm>
            <a:prstGeom prst="rightArrow">
              <a:avLst/>
            </a:prstGeom>
            <a:solidFill>
              <a:srgbClr val="C00000"/>
            </a:solidFill>
            <a:ln w="28575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7235" y="562046"/>
            <a:ext cx="1094423" cy="89073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248" y="4156710"/>
            <a:ext cx="573003" cy="764004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048" y="4648200"/>
            <a:ext cx="573003" cy="76400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50" y="5871210"/>
            <a:ext cx="573003" cy="76400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725" y="3802380"/>
            <a:ext cx="573003" cy="76400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823" y="3322320"/>
            <a:ext cx="573003" cy="76400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80997" y="36266"/>
            <a:ext cx="1094423" cy="8907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580" y="104846"/>
            <a:ext cx="1149155" cy="93528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35190" y="105846"/>
            <a:ext cx="880110" cy="716311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6772275" y="194310"/>
            <a:ext cx="2237423" cy="2286000"/>
          </a:xfrm>
          <a:prstGeom prst="roundRect">
            <a:avLst/>
          </a:prstGeom>
          <a:solidFill>
            <a:srgbClr val="B1D0E6"/>
          </a:solidFill>
          <a:ln>
            <a:solidFill>
              <a:srgbClr val="3B75AA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FF"/>
                </a:solidFill>
              </a:rPr>
              <a:t>Вода превращается в лёд </a:t>
            </a:r>
          </a:p>
          <a:p>
            <a:pPr algn="ctr"/>
            <a:r>
              <a:rPr lang="ru-RU" sz="2400" dirty="0" smtClean="0">
                <a:solidFill>
                  <a:srgbClr val="FF00FF"/>
                </a:solidFill>
              </a:rPr>
              <a:t>при температуре …</a:t>
            </a:r>
            <a:endParaRPr lang="ru-RU" sz="2400" dirty="0">
              <a:solidFill>
                <a:srgbClr val="FF00FF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067" y="2250166"/>
            <a:ext cx="545433" cy="1028699"/>
          </a:xfrm>
          <a:prstGeom prst="rect">
            <a:avLst/>
          </a:prstGeom>
        </p:spPr>
      </p:pic>
      <p:sp>
        <p:nvSpPr>
          <p:cNvPr id="24" name="Скругленный прямоугольник 23"/>
          <p:cNvSpPr/>
          <p:nvPr/>
        </p:nvSpPr>
        <p:spPr>
          <a:xfrm>
            <a:off x="111442" y="4739094"/>
            <a:ext cx="2168843" cy="457200"/>
          </a:xfrm>
          <a:prstGeom prst="roundRect">
            <a:avLst/>
          </a:prstGeom>
          <a:solidFill>
            <a:srgbClr val="B1D0E6"/>
          </a:solidFill>
          <a:ln>
            <a:solidFill>
              <a:srgbClr val="3B75AA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- 10⁰ С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111442" y="5374278"/>
            <a:ext cx="2168843" cy="457200"/>
          </a:xfrm>
          <a:prstGeom prst="roundRect">
            <a:avLst/>
          </a:prstGeom>
          <a:solidFill>
            <a:srgbClr val="B1D0E6"/>
          </a:solidFill>
          <a:ln>
            <a:solidFill>
              <a:srgbClr val="3B75AA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+ 10⁰ С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34" name="Скругленный прямоугольник 33">
            <a:hlinkClick r:id="" action="ppaction://hlinkshowjump?jump=nextslide"/>
          </p:cNvPr>
          <p:cNvSpPr/>
          <p:nvPr/>
        </p:nvSpPr>
        <p:spPr>
          <a:xfrm>
            <a:off x="111442" y="6056088"/>
            <a:ext cx="2168843" cy="457200"/>
          </a:xfrm>
          <a:prstGeom prst="roundRect">
            <a:avLst/>
          </a:prstGeom>
          <a:solidFill>
            <a:srgbClr val="B1D0E6"/>
          </a:solidFill>
          <a:ln>
            <a:solidFill>
              <a:srgbClr val="3B75AA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0⁰ С</a:t>
            </a:r>
            <a:endParaRPr lang="ru-RU" sz="2400" b="1" dirty="0">
              <a:solidFill>
                <a:srgbClr val="0000FF"/>
              </a:solidFill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982" y="4982244"/>
            <a:ext cx="573003" cy="76400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436" y="4982244"/>
            <a:ext cx="573003" cy="76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33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3.33333E-6 L 0.02058 -3.33333E-6 L 0.02162 0.26158 L -0.06172 0.25972 " pathEditMode="relative" ptsTypes="AA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24" grpId="0" animBg="1"/>
      <p:bldP spid="3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63065" y="208717"/>
            <a:ext cx="880110" cy="716311"/>
          </a:xfrm>
          <a:prstGeom prst="rect">
            <a:avLst/>
          </a:prstGeom>
        </p:spPr>
      </p:pic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66"/>
            </a:avLst>
          </a:prstGeom>
          <a:solidFill>
            <a:srgbClr val="058FD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379074" y="435611"/>
            <a:ext cx="5960745" cy="6103620"/>
            <a:chOff x="1531620" y="445771"/>
            <a:chExt cx="7947660" cy="6103620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1531620" y="445771"/>
              <a:ext cx="7887383" cy="6103620"/>
              <a:chOff x="1531620" y="445771"/>
              <a:chExt cx="7887383" cy="6103620"/>
            </a:xfrm>
          </p:grpSpPr>
          <p:pic>
            <p:nvPicPr>
              <p:cNvPr id="6" name="Рисунок 5"/>
              <p:cNvPicPr>
                <a:picLocks noChangeAspect="1"/>
              </p:cNvPicPr>
              <p:nvPr/>
            </p:nvPicPr>
            <p:blipFill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PlasticWrap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32" r="2744" b="1402"/>
              <a:stretch/>
            </p:blipFill>
            <p:spPr>
              <a:xfrm>
                <a:off x="1615142" y="445771"/>
                <a:ext cx="7803861" cy="6103620"/>
              </a:xfrm>
              <a:prstGeom prst="rect">
                <a:avLst/>
              </a:prstGeom>
            </p:spPr>
          </p:pic>
          <p:sp>
            <p:nvSpPr>
              <p:cNvPr id="7" name="Стрелка вправо 6"/>
              <p:cNvSpPr/>
              <p:nvPr/>
            </p:nvSpPr>
            <p:spPr>
              <a:xfrm>
                <a:off x="1531620" y="1337310"/>
                <a:ext cx="422910" cy="388620"/>
              </a:xfrm>
              <a:prstGeom prst="rightArrow">
                <a:avLst/>
              </a:prstGeom>
              <a:solidFill>
                <a:srgbClr val="C00000"/>
              </a:solidFill>
              <a:ln w="28575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" name="Стрелка вправо 4"/>
            <p:cNvSpPr/>
            <p:nvPr/>
          </p:nvSpPr>
          <p:spPr>
            <a:xfrm>
              <a:off x="9056370" y="5215890"/>
              <a:ext cx="422910" cy="388620"/>
            </a:xfrm>
            <a:prstGeom prst="rightArrow">
              <a:avLst/>
            </a:prstGeom>
            <a:solidFill>
              <a:srgbClr val="C00000"/>
            </a:solidFill>
            <a:ln w="28575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7235" y="562046"/>
            <a:ext cx="1094423" cy="89073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048" y="4648200"/>
            <a:ext cx="573003" cy="764004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50" y="5871210"/>
            <a:ext cx="573003" cy="76400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725" y="3802380"/>
            <a:ext cx="573003" cy="76400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823" y="3322320"/>
            <a:ext cx="573003" cy="76400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80997" y="36266"/>
            <a:ext cx="1094423" cy="8907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580" y="104846"/>
            <a:ext cx="1149155" cy="93528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35190" y="105846"/>
            <a:ext cx="880110" cy="716311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6772275" y="194310"/>
            <a:ext cx="2237423" cy="2286000"/>
          </a:xfrm>
          <a:prstGeom prst="roundRect">
            <a:avLst/>
          </a:prstGeom>
          <a:solidFill>
            <a:srgbClr val="B1D0E6"/>
          </a:solidFill>
          <a:ln>
            <a:solidFill>
              <a:srgbClr val="3B75AA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FF"/>
                </a:solidFill>
              </a:rPr>
              <a:t>Процесс превращения воды в лёд называется …</a:t>
            </a:r>
            <a:endParaRPr lang="ru-RU" sz="2400" dirty="0">
              <a:solidFill>
                <a:srgbClr val="FF00FF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675" y="4041896"/>
            <a:ext cx="545433" cy="1028699"/>
          </a:xfrm>
          <a:prstGeom prst="rect">
            <a:avLst/>
          </a:prstGeom>
        </p:spPr>
      </p:pic>
      <p:sp>
        <p:nvSpPr>
          <p:cNvPr id="24" name="Скругленный прямоугольник 23"/>
          <p:cNvSpPr/>
          <p:nvPr/>
        </p:nvSpPr>
        <p:spPr>
          <a:xfrm>
            <a:off x="111442" y="4739094"/>
            <a:ext cx="2168843" cy="457200"/>
          </a:xfrm>
          <a:prstGeom prst="roundRect">
            <a:avLst/>
          </a:prstGeom>
          <a:solidFill>
            <a:srgbClr val="B1D0E6"/>
          </a:solidFill>
          <a:ln>
            <a:solidFill>
              <a:srgbClr val="3B75AA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00FF"/>
                </a:solidFill>
              </a:rPr>
              <a:t>испарение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33" name="Скругленный прямоугольник 32">
            <a:hlinkClick r:id="" action="ppaction://hlinkshowjump?jump=nextslide"/>
          </p:cNvPr>
          <p:cNvSpPr/>
          <p:nvPr/>
        </p:nvSpPr>
        <p:spPr>
          <a:xfrm>
            <a:off x="111442" y="5374278"/>
            <a:ext cx="2168843" cy="457200"/>
          </a:xfrm>
          <a:prstGeom prst="roundRect">
            <a:avLst/>
          </a:prstGeom>
          <a:solidFill>
            <a:srgbClr val="B1D0E6"/>
          </a:solidFill>
          <a:ln>
            <a:solidFill>
              <a:srgbClr val="3B75AA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00FF"/>
                </a:solidFill>
              </a:rPr>
              <a:t>замерзание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11442" y="6056088"/>
            <a:ext cx="2168843" cy="457200"/>
          </a:xfrm>
          <a:prstGeom prst="roundRect">
            <a:avLst/>
          </a:prstGeom>
          <a:solidFill>
            <a:srgbClr val="B1D0E6"/>
          </a:solidFill>
          <a:ln>
            <a:solidFill>
              <a:srgbClr val="3B75AA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00FF"/>
                </a:solidFill>
              </a:rPr>
              <a:t>таяние</a:t>
            </a:r>
            <a:endParaRPr lang="ru-RU" sz="2400" dirty="0">
              <a:solidFill>
                <a:srgbClr val="0000FF"/>
              </a:solidFill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982" y="4982244"/>
            <a:ext cx="573003" cy="76400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436" y="4982244"/>
            <a:ext cx="573003" cy="76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87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6.25E-7 0.12083 L 0.04349 0.11898 L 0.04349 0.05949 L 0.08307 0.06111 " pathEditMode="relative" ptsTypes="AAA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24" grpId="0" animBg="1"/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68" y="161239"/>
            <a:ext cx="9211840" cy="6569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3"/>
            <a:ext cx="8013576" cy="86409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dirty="0" smtClean="0">
                <a:solidFill>
                  <a:srgbClr val="000099"/>
                </a:solidFill>
              </a:rPr>
              <a:t>Земля считалась раньше плоской,</a:t>
            </a:r>
            <a:br>
              <a:rPr lang="ru-RU" sz="3600" dirty="0" smtClean="0">
                <a:solidFill>
                  <a:srgbClr val="000099"/>
                </a:solidFill>
              </a:rPr>
            </a:br>
            <a:r>
              <a:rPr lang="ru-RU" sz="3600" dirty="0" smtClean="0">
                <a:solidFill>
                  <a:srgbClr val="000099"/>
                </a:solidFill>
              </a:rPr>
              <a:t>Стоящей на китах или слонах…</a:t>
            </a:r>
            <a:endParaRPr lang="ru-RU" sz="3600" dirty="0">
              <a:solidFill>
                <a:srgbClr val="000099"/>
              </a:solidFill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226368" y="5635257"/>
            <a:ext cx="7484368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4800" dirty="0" smtClean="0"/>
              <a:t>Прошли миллионы лет до того, как на Земле зародилась первая жизнь</a:t>
            </a:r>
            <a:endParaRPr lang="ru-RU" sz="48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26368" y="1777206"/>
            <a:ext cx="8229600" cy="8651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200" smtClean="0"/>
              <a:t>Однако она шаром оказалась,</a:t>
            </a:r>
            <a:br>
              <a:rPr lang="ru-RU" sz="3200" smtClean="0"/>
            </a:br>
            <a:r>
              <a:rPr lang="ru-RU" sz="3200" smtClean="0"/>
              <a:t>Вращается, как стрелка на часах.</a:t>
            </a:r>
            <a:endParaRPr lang="ru-RU" sz="3200" dirty="0"/>
          </a:p>
        </p:txBody>
      </p:sp>
      <p:pic>
        <p:nvPicPr>
          <p:cNvPr id="7" name="Picture 4" descr="лес каменноугольного период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968" y="4295451"/>
            <a:ext cx="177800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парк юрского период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395" y="5628951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29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63065" y="208717"/>
            <a:ext cx="880110" cy="716311"/>
          </a:xfrm>
          <a:prstGeom prst="rect">
            <a:avLst/>
          </a:prstGeom>
        </p:spPr>
      </p:pic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66"/>
            </a:avLst>
          </a:prstGeom>
          <a:solidFill>
            <a:srgbClr val="058FD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379074" y="435611"/>
            <a:ext cx="5960745" cy="6103620"/>
            <a:chOff x="1531620" y="445771"/>
            <a:chExt cx="7947660" cy="6103620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1531620" y="445771"/>
              <a:ext cx="7887383" cy="6103620"/>
              <a:chOff x="1531620" y="445771"/>
              <a:chExt cx="7887383" cy="6103620"/>
            </a:xfrm>
          </p:grpSpPr>
          <p:pic>
            <p:nvPicPr>
              <p:cNvPr id="6" name="Рисунок 5"/>
              <p:cNvPicPr>
                <a:picLocks noChangeAspect="1"/>
              </p:cNvPicPr>
              <p:nvPr/>
            </p:nvPicPr>
            <p:blipFill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PlasticWrap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32" r="2744" b="1402"/>
              <a:stretch/>
            </p:blipFill>
            <p:spPr>
              <a:xfrm>
                <a:off x="1615142" y="445771"/>
                <a:ext cx="7803861" cy="6103620"/>
              </a:xfrm>
              <a:prstGeom prst="rect">
                <a:avLst/>
              </a:prstGeom>
            </p:spPr>
          </p:pic>
          <p:sp>
            <p:nvSpPr>
              <p:cNvPr id="7" name="Стрелка вправо 6"/>
              <p:cNvSpPr/>
              <p:nvPr/>
            </p:nvSpPr>
            <p:spPr>
              <a:xfrm>
                <a:off x="1531620" y="1337310"/>
                <a:ext cx="422910" cy="388620"/>
              </a:xfrm>
              <a:prstGeom prst="rightArrow">
                <a:avLst/>
              </a:prstGeom>
              <a:solidFill>
                <a:srgbClr val="C00000"/>
              </a:solidFill>
              <a:ln w="28575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" name="Стрелка вправо 4"/>
            <p:cNvSpPr/>
            <p:nvPr/>
          </p:nvSpPr>
          <p:spPr>
            <a:xfrm>
              <a:off x="9056370" y="5215890"/>
              <a:ext cx="422910" cy="388620"/>
            </a:xfrm>
            <a:prstGeom prst="rightArrow">
              <a:avLst/>
            </a:prstGeom>
            <a:solidFill>
              <a:srgbClr val="C00000"/>
            </a:solidFill>
            <a:ln w="28575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7235" y="562046"/>
            <a:ext cx="1094423" cy="89073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50" y="5871210"/>
            <a:ext cx="573003" cy="76400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725" y="3802380"/>
            <a:ext cx="573003" cy="76400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823" y="3322320"/>
            <a:ext cx="573003" cy="76400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80997" y="36266"/>
            <a:ext cx="1094423" cy="8907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580" y="104846"/>
            <a:ext cx="1149155" cy="93528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35190" y="105846"/>
            <a:ext cx="880110" cy="716311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6772275" y="194310"/>
            <a:ext cx="2237423" cy="2286000"/>
          </a:xfrm>
          <a:prstGeom prst="roundRect">
            <a:avLst/>
          </a:prstGeom>
          <a:solidFill>
            <a:srgbClr val="B1D0E6"/>
          </a:solidFill>
          <a:ln>
            <a:solidFill>
              <a:srgbClr val="3B75AA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FF"/>
                </a:solidFill>
              </a:rPr>
              <a:t>Вода при замерзании …</a:t>
            </a:r>
            <a:endParaRPr lang="ru-RU" sz="2400" dirty="0">
              <a:solidFill>
                <a:srgbClr val="FF00FF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884" y="4462026"/>
            <a:ext cx="545433" cy="1028699"/>
          </a:xfrm>
          <a:prstGeom prst="rect">
            <a:avLst/>
          </a:prstGeom>
        </p:spPr>
      </p:pic>
      <p:sp>
        <p:nvSpPr>
          <p:cNvPr id="33" name="Скругленный прямоугольник 32">
            <a:hlinkClick r:id="" action="ppaction://hlinkshowjump?jump=nextslide"/>
          </p:cNvPr>
          <p:cNvSpPr/>
          <p:nvPr/>
        </p:nvSpPr>
        <p:spPr>
          <a:xfrm>
            <a:off x="111442" y="5374278"/>
            <a:ext cx="2168843" cy="457200"/>
          </a:xfrm>
          <a:prstGeom prst="roundRect">
            <a:avLst/>
          </a:prstGeom>
          <a:solidFill>
            <a:srgbClr val="B1D0E6"/>
          </a:solidFill>
          <a:ln>
            <a:solidFill>
              <a:srgbClr val="3B75AA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00FF"/>
                </a:solidFill>
              </a:rPr>
              <a:t>расширяется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111442" y="6056088"/>
            <a:ext cx="2168843" cy="457200"/>
          </a:xfrm>
          <a:prstGeom prst="roundRect">
            <a:avLst/>
          </a:prstGeom>
          <a:solidFill>
            <a:srgbClr val="B1D0E6"/>
          </a:solidFill>
          <a:ln>
            <a:solidFill>
              <a:srgbClr val="3B75AA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00FF"/>
                </a:solidFill>
              </a:rPr>
              <a:t>сжимается</a:t>
            </a:r>
            <a:endParaRPr lang="ru-RU" sz="2400" dirty="0">
              <a:solidFill>
                <a:srgbClr val="0000FF"/>
              </a:solidFill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982" y="4982244"/>
            <a:ext cx="573003" cy="76400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436" y="4982244"/>
            <a:ext cx="573003" cy="76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9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9.25926E-6 L -0.00091 0.18565 L 0.02643 0.18565 " pathEditMode="relative" ptsTypes="A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63065" y="208717"/>
            <a:ext cx="880110" cy="716311"/>
          </a:xfrm>
          <a:prstGeom prst="rect">
            <a:avLst/>
          </a:prstGeom>
        </p:spPr>
      </p:pic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66"/>
            </a:avLst>
          </a:prstGeom>
          <a:solidFill>
            <a:srgbClr val="058FD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379074" y="435611"/>
            <a:ext cx="5960745" cy="6103620"/>
            <a:chOff x="1531620" y="445771"/>
            <a:chExt cx="7947660" cy="6103620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1531620" y="445771"/>
              <a:ext cx="7887383" cy="6103620"/>
              <a:chOff x="1531620" y="445771"/>
              <a:chExt cx="7887383" cy="6103620"/>
            </a:xfrm>
          </p:grpSpPr>
          <p:pic>
            <p:nvPicPr>
              <p:cNvPr id="6" name="Рисунок 5"/>
              <p:cNvPicPr>
                <a:picLocks noChangeAspect="1"/>
              </p:cNvPicPr>
              <p:nvPr/>
            </p:nvPicPr>
            <p:blipFill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PlasticWrap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32" r="2744" b="1402"/>
              <a:stretch/>
            </p:blipFill>
            <p:spPr>
              <a:xfrm>
                <a:off x="1615142" y="445771"/>
                <a:ext cx="7803861" cy="6103620"/>
              </a:xfrm>
              <a:prstGeom prst="rect">
                <a:avLst/>
              </a:prstGeom>
            </p:spPr>
          </p:pic>
          <p:sp>
            <p:nvSpPr>
              <p:cNvPr id="7" name="Стрелка вправо 6"/>
              <p:cNvSpPr/>
              <p:nvPr/>
            </p:nvSpPr>
            <p:spPr>
              <a:xfrm>
                <a:off x="1531620" y="1337310"/>
                <a:ext cx="422910" cy="388620"/>
              </a:xfrm>
              <a:prstGeom prst="rightArrow">
                <a:avLst/>
              </a:prstGeom>
              <a:solidFill>
                <a:srgbClr val="C00000"/>
              </a:solidFill>
              <a:ln w="28575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" name="Стрелка вправо 4"/>
            <p:cNvSpPr/>
            <p:nvPr/>
          </p:nvSpPr>
          <p:spPr>
            <a:xfrm>
              <a:off x="9056370" y="5215890"/>
              <a:ext cx="422910" cy="388620"/>
            </a:xfrm>
            <a:prstGeom prst="rightArrow">
              <a:avLst/>
            </a:prstGeom>
            <a:solidFill>
              <a:srgbClr val="C00000"/>
            </a:solidFill>
            <a:ln w="28575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7235" y="562046"/>
            <a:ext cx="1094423" cy="89073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725" y="3802380"/>
            <a:ext cx="573003" cy="76400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823" y="3322320"/>
            <a:ext cx="573003" cy="76400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80997" y="36266"/>
            <a:ext cx="1094423" cy="8907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580" y="104846"/>
            <a:ext cx="1149155" cy="93528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35190" y="105846"/>
            <a:ext cx="880110" cy="716311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6772275" y="194310"/>
            <a:ext cx="2237423" cy="2286000"/>
          </a:xfrm>
          <a:prstGeom prst="roundRect">
            <a:avLst/>
          </a:prstGeom>
          <a:solidFill>
            <a:srgbClr val="B1D0E6"/>
          </a:solidFill>
          <a:ln>
            <a:solidFill>
              <a:srgbClr val="3B75AA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FF"/>
                </a:solidFill>
              </a:rPr>
              <a:t>Вода растворяет …</a:t>
            </a:r>
            <a:endParaRPr lang="ru-RU" sz="2400" dirty="0">
              <a:solidFill>
                <a:srgbClr val="FF00FF"/>
              </a:solidFill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982" y="4982244"/>
            <a:ext cx="573003" cy="76400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436" y="4982244"/>
            <a:ext cx="573003" cy="764004"/>
          </a:xfrm>
          <a:prstGeom prst="rect">
            <a:avLst/>
          </a:prstGeom>
        </p:spPr>
      </p:pic>
      <p:sp>
        <p:nvSpPr>
          <p:cNvPr id="23" name="Скругленный прямоугольник 22">
            <a:hlinkClick r:id="" action="ppaction://hlinkshowjump?jump=nextslide"/>
          </p:cNvPr>
          <p:cNvSpPr/>
          <p:nvPr/>
        </p:nvSpPr>
        <p:spPr>
          <a:xfrm>
            <a:off x="101944" y="2940907"/>
            <a:ext cx="2270554" cy="1062675"/>
          </a:xfrm>
          <a:prstGeom prst="roundRect">
            <a:avLst/>
          </a:prstGeom>
          <a:solidFill>
            <a:srgbClr val="B1D0E6"/>
          </a:solidFill>
          <a:ln>
            <a:solidFill>
              <a:srgbClr val="3B75AA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00FF"/>
                </a:solidFill>
              </a:rPr>
              <a:t>некоторые вещества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01944" y="4213660"/>
            <a:ext cx="2270554" cy="1062675"/>
          </a:xfrm>
          <a:prstGeom prst="roundRect">
            <a:avLst/>
          </a:prstGeom>
          <a:solidFill>
            <a:srgbClr val="B1D0E6"/>
          </a:solidFill>
          <a:ln>
            <a:solidFill>
              <a:srgbClr val="3B75AA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00FF"/>
                </a:solidFill>
              </a:rPr>
              <a:t>все вещества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01944" y="5449342"/>
            <a:ext cx="2270554" cy="1062675"/>
          </a:xfrm>
          <a:prstGeom prst="roundRect">
            <a:avLst/>
          </a:prstGeom>
          <a:solidFill>
            <a:srgbClr val="B1D0E6"/>
          </a:solidFill>
          <a:ln>
            <a:solidFill>
              <a:srgbClr val="3B75AA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00FF"/>
                </a:solidFill>
              </a:rPr>
              <a:t>ничего не растворяет</a:t>
            </a:r>
            <a:endParaRPr lang="ru-RU" sz="2400" dirty="0">
              <a:solidFill>
                <a:srgbClr val="0000FF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573" y="5697702"/>
            <a:ext cx="545433" cy="102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82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7.40741E-7 L 0.01914 -7.40741E-7 L 0.02018 -0.12431 L 0.06588 -0.12431 " pathEditMode="relative" ptsTypes="AA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63065" y="208717"/>
            <a:ext cx="880110" cy="716311"/>
          </a:xfrm>
          <a:prstGeom prst="rect">
            <a:avLst/>
          </a:prstGeom>
        </p:spPr>
      </p:pic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66"/>
            </a:avLst>
          </a:prstGeom>
          <a:solidFill>
            <a:srgbClr val="058FD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379074" y="435611"/>
            <a:ext cx="5960745" cy="6103620"/>
            <a:chOff x="1531620" y="445771"/>
            <a:chExt cx="7947660" cy="6103620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1531620" y="445771"/>
              <a:ext cx="7887383" cy="6103620"/>
              <a:chOff x="1531620" y="445771"/>
              <a:chExt cx="7887383" cy="6103620"/>
            </a:xfrm>
          </p:grpSpPr>
          <p:pic>
            <p:nvPicPr>
              <p:cNvPr id="6" name="Рисунок 5"/>
              <p:cNvPicPr>
                <a:picLocks noChangeAspect="1"/>
              </p:cNvPicPr>
              <p:nvPr/>
            </p:nvPicPr>
            <p:blipFill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PlasticWrap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32" r="2744" b="1402"/>
              <a:stretch/>
            </p:blipFill>
            <p:spPr>
              <a:xfrm>
                <a:off x="1615142" y="445771"/>
                <a:ext cx="7803861" cy="6103620"/>
              </a:xfrm>
              <a:prstGeom prst="rect">
                <a:avLst/>
              </a:prstGeom>
            </p:spPr>
          </p:pic>
          <p:sp>
            <p:nvSpPr>
              <p:cNvPr id="7" name="Стрелка вправо 6"/>
              <p:cNvSpPr/>
              <p:nvPr/>
            </p:nvSpPr>
            <p:spPr>
              <a:xfrm>
                <a:off x="1531620" y="1337310"/>
                <a:ext cx="422910" cy="388620"/>
              </a:xfrm>
              <a:prstGeom prst="rightArrow">
                <a:avLst/>
              </a:prstGeom>
              <a:solidFill>
                <a:srgbClr val="C00000"/>
              </a:solidFill>
              <a:ln w="28575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" name="Стрелка вправо 4"/>
            <p:cNvSpPr/>
            <p:nvPr/>
          </p:nvSpPr>
          <p:spPr>
            <a:xfrm>
              <a:off x="9056370" y="5215890"/>
              <a:ext cx="422910" cy="388620"/>
            </a:xfrm>
            <a:prstGeom prst="rightArrow">
              <a:avLst/>
            </a:prstGeom>
            <a:solidFill>
              <a:srgbClr val="C00000"/>
            </a:solidFill>
            <a:ln w="28575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7235" y="562046"/>
            <a:ext cx="1094423" cy="89073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725" y="3802380"/>
            <a:ext cx="573003" cy="76400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823" y="3322320"/>
            <a:ext cx="573003" cy="76400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80997" y="36266"/>
            <a:ext cx="1094423" cy="8907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580" y="104846"/>
            <a:ext cx="1149155" cy="93528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35190" y="105846"/>
            <a:ext cx="880110" cy="716311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6772275" y="194310"/>
            <a:ext cx="2237423" cy="2286000"/>
          </a:xfrm>
          <a:prstGeom prst="roundRect">
            <a:avLst/>
          </a:prstGeom>
          <a:solidFill>
            <a:srgbClr val="B1D0E6"/>
          </a:solidFill>
          <a:ln>
            <a:solidFill>
              <a:srgbClr val="3B75AA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FF"/>
                </a:solidFill>
              </a:rPr>
              <a:t>Укажи вещество, растворяющееся </a:t>
            </a:r>
          </a:p>
          <a:p>
            <a:pPr algn="ctr"/>
            <a:r>
              <a:rPr lang="ru-RU" sz="2400" dirty="0" smtClean="0">
                <a:solidFill>
                  <a:srgbClr val="FF00FF"/>
                </a:solidFill>
              </a:rPr>
              <a:t>в воде.</a:t>
            </a:r>
            <a:endParaRPr lang="ru-RU" sz="2400" dirty="0">
              <a:solidFill>
                <a:srgbClr val="FF00FF"/>
              </a:solidFill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982" y="4982244"/>
            <a:ext cx="573003" cy="76400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965" y="4832730"/>
            <a:ext cx="545433" cy="1028699"/>
          </a:xfrm>
          <a:prstGeom prst="rect">
            <a:avLst/>
          </a:prstGeom>
        </p:spPr>
      </p:pic>
      <p:sp>
        <p:nvSpPr>
          <p:cNvPr id="22" name="Скругленный прямоугольник 21"/>
          <p:cNvSpPr/>
          <p:nvPr/>
        </p:nvSpPr>
        <p:spPr>
          <a:xfrm>
            <a:off x="111442" y="4739094"/>
            <a:ext cx="2168843" cy="457200"/>
          </a:xfrm>
          <a:prstGeom prst="roundRect">
            <a:avLst/>
          </a:prstGeom>
          <a:solidFill>
            <a:srgbClr val="B1D0E6"/>
          </a:solidFill>
          <a:ln>
            <a:solidFill>
              <a:srgbClr val="3B75AA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00FF"/>
                </a:solidFill>
              </a:rPr>
              <a:t>масло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11442" y="5374278"/>
            <a:ext cx="2168843" cy="457200"/>
          </a:xfrm>
          <a:prstGeom prst="roundRect">
            <a:avLst/>
          </a:prstGeom>
          <a:solidFill>
            <a:srgbClr val="B1D0E6"/>
          </a:solidFill>
          <a:ln>
            <a:solidFill>
              <a:srgbClr val="3B75AA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00FF"/>
                </a:solidFill>
              </a:rPr>
              <a:t>песок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27" name="Скругленный прямоугольник 26">
            <a:hlinkClick r:id="" action="ppaction://hlinkshowjump?jump=nextslide"/>
          </p:cNvPr>
          <p:cNvSpPr/>
          <p:nvPr/>
        </p:nvSpPr>
        <p:spPr>
          <a:xfrm>
            <a:off x="111442" y="6056088"/>
            <a:ext cx="2168843" cy="457200"/>
          </a:xfrm>
          <a:prstGeom prst="roundRect">
            <a:avLst/>
          </a:prstGeom>
          <a:solidFill>
            <a:srgbClr val="B1D0E6"/>
          </a:solidFill>
          <a:ln>
            <a:solidFill>
              <a:srgbClr val="3B75AA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00FF"/>
                </a:solidFill>
              </a:rPr>
              <a:t>сахар</a:t>
            </a:r>
            <a:endParaRPr lang="ru-RU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170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7 L -0.00052 -0.172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  <p:bldP spid="2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63065" y="208717"/>
            <a:ext cx="880110" cy="716311"/>
          </a:xfrm>
          <a:prstGeom prst="rect">
            <a:avLst/>
          </a:prstGeom>
        </p:spPr>
      </p:pic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66"/>
            </a:avLst>
          </a:prstGeom>
          <a:solidFill>
            <a:srgbClr val="058FD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379074" y="435611"/>
            <a:ext cx="5960745" cy="6103620"/>
            <a:chOff x="1531620" y="445771"/>
            <a:chExt cx="7947660" cy="6103620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1531620" y="445771"/>
              <a:ext cx="7887383" cy="6103620"/>
              <a:chOff x="1531620" y="445771"/>
              <a:chExt cx="7887383" cy="6103620"/>
            </a:xfrm>
          </p:grpSpPr>
          <p:pic>
            <p:nvPicPr>
              <p:cNvPr id="6" name="Рисунок 5"/>
              <p:cNvPicPr>
                <a:picLocks noChangeAspect="1"/>
              </p:cNvPicPr>
              <p:nvPr/>
            </p:nvPicPr>
            <p:blipFill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PlasticWrap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32" r="2744" b="1402"/>
              <a:stretch/>
            </p:blipFill>
            <p:spPr>
              <a:xfrm>
                <a:off x="1615142" y="445771"/>
                <a:ext cx="7803861" cy="6103620"/>
              </a:xfrm>
              <a:prstGeom prst="rect">
                <a:avLst/>
              </a:prstGeom>
            </p:spPr>
          </p:pic>
          <p:sp>
            <p:nvSpPr>
              <p:cNvPr id="7" name="Стрелка вправо 6"/>
              <p:cNvSpPr/>
              <p:nvPr/>
            </p:nvSpPr>
            <p:spPr>
              <a:xfrm>
                <a:off x="1531620" y="1337310"/>
                <a:ext cx="422910" cy="388620"/>
              </a:xfrm>
              <a:prstGeom prst="rightArrow">
                <a:avLst/>
              </a:prstGeom>
              <a:solidFill>
                <a:srgbClr val="C00000"/>
              </a:solidFill>
              <a:ln w="28575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" name="Стрелка вправо 4"/>
            <p:cNvSpPr/>
            <p:nvPr/>
          </p:nvSpPr>
          <p:spPr>
            <a:xfrm>
              <a:off x="9056370" y="5215890"/>
              <a:ext cx="422910" cy="388620"/>
            </a:xfrm>
            <a:prstGeom prst="rightArrow">
              <a:avLst/>
            </a:prstGeom>
            <a:solidFill>
              <a:srgbClr val="C00000"/>
            </a:solidFill>
            <a:ln w="28575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7235" y="562046"/>
            <a:ext cx="1094423" cy="89073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823" y="3322320"/>
            <a:ext cx="573003" cy="76400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80997" y="36266"/>
            <a:ext cx="1094423" cy="8907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580" y="104846"/>
            <a:ext cx="1149155" cy="93528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35190" y="105846"/>
            <a:ext cx="880110" cy="716311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6772275" y="194310"/>
            <a:ext cx="2237423" cy="2286000"/>
          </a:xfrm>
          <a:prstGeom prst="roundRect">
            <a:avLst/>
          </a:prstGeom>
          <a:solidFill>
            <a:srgbClr val="B1D0E6"/>
          </a:solidFill>
          <a:ln>
            <a:solidFill>
              <a:srgbClr val="3B75AA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FF00FF"/>
                </a:solidFill>
              </a:rPr>
              <a:t>В неё льётся, </a:t>
            </a:r>
          </a:p>
          <a:p>
            <a:pPr algn="ctr"/>
            <a:r>
              <a:rPr lang="ru-RU" sz="2400" dirty="0" smtClean="0">
                <a:solidFill>
                  <a:srgbClr val="FF00FF"/>
                </a:solidFill>
              </a:rPr>
              <a:t>из неё льётся, сама по земле плетётся. </a:t>
            </a:r>
            <a:endParaRPr lang="ru-RU" sz="2400" dirty="0">
              <a:solidFill>
                <a:srgbClr val="FF00FF"/>
              </a:solidFill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982" y="4982244"/>
            <a:ext cx="573003" cy="76400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965" y="3646480"/>
            <a:ext cx="545433" cy="1028699"/>
          </a:xfrm>
          <a:prstGeom prst="rect">
            <a:avLst/>
          </a:prstGeom>
        </p:spPr>
      </p:pic>
      <p:sp>
        <p:nvSpPr>
          <p:cNvPr id="22" name="Скругленный прямоугольник 21"/>
          <p:cNvSpPr/>
          <p:nvPr/>
        </p:nvSpPr>
        <p:spPr>
          <a:xfrm>
            <a:off x="111442" y="4739094"/>
            <a:ext cx="2168843" cy="457200"/>
          </a:xfrm>
          <a:prstGeom prst="roundRect">
            <a:avLst/>
          </a:prstGeom>
          <a:solidFill>
            <a:srgbClr val="B1D0E6"/>
          </a:solidFill>
          <a:ln>
            <a:solidFill>
              <a:srgbClr val="3B75AA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00FF"/>
                </a:solidFill>
              </a:rPr>
              <a:t>туча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26" name="Скругленный прямоугольник 25">
            <a:hlinkClick r:id="" action="ppaction://hlinkshowjump?jump=nextslide"/>
          </p:cNvPr>
          <p:cNvSpPr/>
          <p:nvPr/>
        </p:nvSpPr>
        <p:spPr>
          <a:xfrm>
            <a:off x="111442" y="5374278"/>
            <a:ext cx="2168843" cy="457200"/>
          </a:xfrm>
          <a:prstGeom prst="roundRect">
            <a:avLst/>
          </a:prstGeom>
          <a:solidFill>
            <a:srgbClr val="B1D0E6"/>
          </a:solidFill>
          <a:ln>
            <a:solidFill>
              <a:srgbClr val="3B75AA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00FF"/>
                </a:solidFill>
              </a:rPr>
              <a:t>река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11442" y="6056088"/>
            <a:ext cx="2168843" cy="457200"/>
          </a:xfrm>
          <a:prstGeom prst="roundRect">
            <a:avLst/>
          </a:prstGeom>
          <a:solidFill>
            <a:srgbClr val="B1D0E6"/>
          </a:solidFill>
          <a:ln>
            <a:solidFill>
              <a:srgbClr val="3B75AA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00FF"/>
                </a:solidFill>
              </a:rPr>
              <a:t>почва</a:t>
            </a:r>
            <a:endParaRPr lang="ru-RU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68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33333E-6 L -0.04753 -0.00185 L -0.04753 -0.07384 L 0.0832 -0.07384 " pathEditMode="relative" ptsTypes="AA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2" grpId="0" animBg="1"/>
      <p:bldP spid="2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63065" y="208717"/>
            <a:ext cx="880110" cy="716311"/>
          </a:xfrm>
          <a:prstGeom prst="rect">
            <a:avLst/>
          </a:prstGeom>
        </p:spPr>
      </p:pic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666"/>
            </a:avLst>
          </a:prstGeom>
          <a:solidFill>
            <a:srgbClr val="058FD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379074" y="435611"/>
            <a:ext cx="5960745" cy="6103620"/>
            <a:chOff x="1531620" y="445771"/>
            <a:chExt cx="7947660" cy="6103620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1531620" y="445771"/>
              <a:ext cx="7887383" cy="6103620"/>
              <a:chOff x="1531620" y="445771"/>
              <a:chExt cx="7887383" cy="6103620"/>
            </a:xfrm>
          </p:grpSpPr>
          <p:pic>
            <p:nvPicPr>
              <p:cNvPr id="6" name="Рисунок 5"/>
              <p:cNvPicPr>
                <a:picLocks noChangeAspect="1"/>
              </p:cNvPicPr>
              <p:nvPr/>
            </p:nvPicPr>
            <p:blipFill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PlasticWrap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32" r="2744" b="1402"/>
              <a:stretch/>
            </p:blipFill>
            <p:spPr>
              <a:xfrm>
                <a:off x="1615142" y="445771"/>
                <a:ext cx="7803861" cy="6103620"/>
              </a:xfrm>
              <a:prstGeom prst="rect">
                <a:avLst/>
              </a:prstGeom>
            </p:spPr>
          </p:pic>
          <p:sp>
            <p:nvSpPr>
              <p:cNvPr id="7" name="Стрелка вправо 6"/>
              <p:cNvSpPr/>
              <p:nvPr/>
            </p:nvSpPr>
            <p:spPr>
              <a:xfrm>
                <a:off x="1531620" y="1337310"/>
                <a:ext cx="422910" cy="388620"/>
              </a:xfrm>
              <a:prstGeom prst="rightArrow">
                <a:avLst/>
              </a:prstGeom>
              <a:solidFill>
                <a:srgbClr val="C00000"/>
              </a:solidFill>
              <a:ln w="28575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5" name="Стрелка вправо 4"/>
            <p:cNvSpPr/>
            <p:nvPr/>
          </p:nvSpPr>
          <p:spPr>
            <a:xfrm>
              <a:off x="9056370" y="5215890"/>
              <a:ext cx="422910" cy="388620"/>
            </a:xfrm>
            <a:prstGeom prst="rightArrow">
              <a:avLst/>
            </a:prstGeom>
            <a:solidFill>
              <a:srgbClr val="C00000"/>
            </a:solidFill>
            <a:ln w="28575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7235" y="562046"/>
            <a:ext cx="1094423" cy="89073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80997" y="36266"/>
            <a:ext cx="1094423" cy="8907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580" y="104846"/>
            <a:ext cx="1149155" cy="93528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35190" y="105846"/>
            <a:ext cx="880110" cy="716311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982" y="4982244"/>
            <a:ext cx="573003" cy="76400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709" y="3152211"/>
            <a:ext cx="545433" cy="1028699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125684" y="2897662"/>
            <a:ext cx="2270554" cy="1062675"/>
          </a:xfrm>
          <a:prstGeom prst="roundRect">
            <a:avLst/>
          </a:prstGeom>
          <a:solidFill>
            <a:srgbClr val="B1D0E6"/>
          </a:solidFill>
          <a:ln>
            <a:solidFill>
              <a:srgbClr val="3B75AA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00FF"/>
                </a:solidFill>
              </a:rPr>
              <a:t>потому что есть круговорот воды </a:t>
            </a:r>
          </a:p>
          <a:p>
            <a:pPr algn="ctr"/>
            <a:r>
              <a:rPr lang="ru-RU" dirty="0" smtClean="0">
                <a:solidFill>
                  <a:srgbClr val="0000FF"/>
                </a:solidFill>
              </a:rPr>
              <a:t>в природе</a:t>
            </a:r>
            <a:endParaRPr lang="ru-RU" dirty="0">
              <a:solidFill>
                <a:srgbClr val="0000FF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01944" y="4213660"/>
            <a:ext cx="2270554" cy="1062675"/>
          </a:xfrm>
          <a:prstGeom prst="roundRect">
            <a:avLst/>
          </a:prstGeom>
          <a:solidFill>
            <a:srgbClr val="B1D0E6"/>
          </a:solidFill>
          <a:ln>
            <a:solidFill>
              <a:srgbClr val="3B75AA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00FF"/>
                </a:solidFill>
              </a:rPr>
              <a:t>потому что её очень много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01944" y="5449342"/>
            <a:ext cx="2270554" cy="1062675"/>
          </a:xfrm>
          <a:prstGeom prst="roundRect">
            <a:avLst/>
          </a:prstGeom>
          <a:solidFill>
            <a:srgbClr val="B1D0E6"/>
          </a:solidFill>
          <a:ln>
            <a:solidFill>
              <a:srgbClr val="3B75AA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00FF"/>
                </a:solidFill>
              </a:rPr>
              <a:t>потому что её всё время подливают</a:t>
            </a:r>
            <a:endParaRPr lang="ru-RU" sz="2400" dirty="0">
              <a:solidFill>
                <a:srgbClr val="0000FF"/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840" y="4813575"/>
            <a:ext cx="545433" cy="1028699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6804049" y="194310"/>
            <a:ext cx="2237423" cy="2286000"/>
          </a:xfrm>
          <a:prstGeom prst="roundRect">
            <a:avLst/>
          </a:prstGeom>
          <a:solidFill>
            <a:srgbClr val="B1D0E6"/>
          </a:solidFill>
          <a:ln>
            <a:solidFill>
              <a:srgbClr val="3B75AA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00FF"/>
                </a:solidFill>
              </a:rPr>
              <a:t>Почему в реках вода никогда не кончается?</a:t>
            </a:r>
            <a:endParaRPr lang="ru-RU" sz="2400" dirty="0">
              <a:solidFill>
                <a:srgbClr val="0000FF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667" y="435430"/>
            <a:ext cx="5660050" cy="6224274"/>
          </a:xfrm>
          <a:prstGeom prst="rect">
            <a:avLst/>
          </a:prstGeom>
          <a:effectLst>
            <a:softEdge rad="1206500"/>
          </a:effectLst>
        </p:spPr>
      </p:pic>
      <p:sp>
        <p:nvSpPr>
          <p:cNvPr id="25" name="Скругленный прямоугольник 24"/>
          <p:cNvSpPr/>
          <p:nvPr/>
        </p:nvSpPr>
        <p:spPr>
          <a:xfrm>
            <a:off x="6837997" y="208717"/>
            <a:ext cx="2237423" cy="2286000"/>
          </a:xfrm>
          <a:prstGeom prst="roundRect">
            <a:avLst/>
          </a:prstGeom>
          <a:solidFill>
            <a:srgbClr val="B1D0E6"/>
          </a:solidFill>
          <a:ln>
            <a:solidFill>
              <a:srgbClr val="3B75AA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 w="12700">
                  <a:solidFill>
                    <a:schemeClr val="bg1"/>
                  </a:solidFill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Вода – это жизнь!</a:t>
            </a:r>
            <a:endParaRPr lang="ru-RU" sz="4000" b="1" dirty="0">
              <a:ln w="12700">
                <a:solidFill>
                  <a:schemeClr val="bg1"/>
                </a:solidFill>
              </a:ln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837997" y="208717"/>
            <a:ext cx="2237423" cy="2286000"/>
          </a:xfrm>
          <a:prstGeom prst="roundRect">
            <a:avLst/>
          </a:prstGeom>
          <a:solidFill>
            <a:srgbClr val="B1D0E6"/>
          </a:solidFill>
          <a:ln>
            <a:solidFill>
              <a:srgbClr val="3B75AA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2700">
                  <a:solidFill>
                    <a:schemeClr val="bg1"/>
                  </a:solidFill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Берегите</a:t>
            </a:r>
          </a:p>
          <a:p>
            <a:pPr algn="ctr"/>
            <a:r>
              <a:rPr lang="ru-RU" sz="3200" b="1" dirty="0" smtClean="0">
                <a:ln w="12700">
                  <a:solidFill>
                    <a:schemeClr val="bg1"/>
                  </a:solidFill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воду!</a:t>
            </a:r>
            <a:endParaRPr lang="ru-RU" sz="3200" b="1" dirty="0">
              <a:ln w="12700">
                <a:solidFill>
                  <a:schemeClr val="bg1"/>
                </a:solidFill>
              </a:ln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Умножение 26">
            <a:hlinkClick r:id="" action="ppaction://hlinkshowjump?jump=endshow"/>
          </p:cNvPr>
          <p:cNvSpPr/>
          <p:nvPr/>
        </p:nvSpPr>
        <p:spPr>
          <a:xfrm>
            <a:off x="8604274" y="6206490"/>
            <a:ext cx="437198" cy="548640"/>
          </a:xfrm>
          <a:prstGeom prst="mathMultiply">
            <a:avLst/>
          </a:prstGeom>
          <a:solidFill>
            <a:srgbClr val="C00000"/>
          </a:solidFill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75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16667E-6 2.96296E-6 L 0.00104 0.24514 L 0.00104 0.24514 " pathEditMode="relative" ptsTypes="A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0232 L 0.02031 -0.0669 C 0.02487 -0.08241 0.03125 -0.09074 0.03763 -0.09028 C 0.04492 -0.08958 0.05039 -0.08009 0.0539 -0.06366 L 0.07135 0.00903 " pathEditMode="relative" rAng="16380000" ptsTypes="AAAAA">
                                      <p:cBhvr>
                                        <p:cTn id="1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-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8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4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5" grpId="0" animBg="1"/>
      <p:bldP spid="26" grpId="0" animBg="1"/>
      <p:bldP spid="2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2"/>
          <p:cNvSpPr>
            <a:spLocks noChangeArrowheads="1"/>
          </p:cNvSpPr>
          <p:nvPr/>
        </p:nvSpPr>
        <p:spPr bwMode="auto">
          <a:xfrm>
            <a:off x="285750" y="214313"/>
            <a:ext cx="8643938" cy="163195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006600"/>
                </a:solidFill>
              </a:rPr>
              <a:t>В прошлые века, когда численность землян была еще сравнительно невысока, а промышленность развита слабо, человек редко задумывался о последствиях грубого вмешательства в природу. Это привело к истощению почв, гибели растительности, образованию пустынь.</a:t>
            </a:r>
            <a:endParaRPr lang="ru-RU" dirty="0">
              <a:solidFill>
                <a:srgbClr val="006600"/>
              </a:solidFill>
            </a:endParaRPr>
          </a:p>
        </p:txBody>
      </p:sp>
      <p:pic>
        <p:nvPicPr>
          <p:cNvPr id="3" name="Рисунок 2" descr="43085169_0_9c4f_df5631c7_XL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146781" y="1846263"/>
            <a:ext cx="3750495" cy="2646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775094f90759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652120" y="2421522"/>
            <a:ext cx="1439526" cy="1439526"/>
          </a:xfrm>
          <a:prstGeom prst="rect">
            <a:avLst/>
          </a:prstGeom>
        </p:spPr>
      </p:pic>
      <p:pic>
        <p:nvPicPr>
          <p:cNvPr id="5" name="Рисунок 4" descr="0_46be_5a63067d_XL.jpe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85720" y="3573016"/>
            <a:ext cx="4427643" cy="30493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209.gif"/>
          <p:cNvPicPr>
            <a:picLocks noChangeAspect="1"/>
          </p:cNvPicPr>
          <p:nvPr/>
        </p:nvPicPr>
        <p:blipFill>
          <a:blip r:embed="rId5" cstate="email"/>
          <a:srcRect l="46875" t="4166" r="3125" b="47917"/>
          <a:stretch>
            <a:fillRect/>
          </a:stretch>
        </p:blipFill>
        <p:spPr>
          <a:xfrm flipH="1">
            <a:off x="714348" y="2071678"/>
            <a:ext cx="1335307" cy="1332000"/>
          </a:xfrm>
          <a:prstGeom prst="rect">
            <a:avLst/>
          </a:prstGeom>
        </p:spPr>
      </p:pic>
      <p:pic>
        <p:nvPicPr>
          <p:cNvPr id="7" name="Рисунок 6" descr="160601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868144" y="4663178"/>
            <a:ext cx="2835023" cy="20120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146" name="Picture 2" descr="C:\Users\admin\YandexDisk\Загрузки\989080174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870" y="5128527"/>
            <a:ext cx="85725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58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285750" y="357188"/>
            <a:ext cx="8429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b="1">
                <a:solidFill>
                  <a:srgbClr val="7030A0"/>
                </a:solidFill>
              </a:rPr>
              <a:t>  Выруби лес – высохнет речка, звери без питья про-падут, испортится земля и даже воздух, поскольку лес является источником кислорода.</a:t>
            </a:r>
          </a:p>
        </p:txBody>
      </p:sp>
      <p:pic>
        <p:nvPicPr>
          <p:cNvPr id="8194" name="Picture 2" descr="C:\Users\Helen\Desktop\временная\0_272c5_89bc96e0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739" y="1569984"/>
            <a:ext cx="5568361" cy="3755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285749" y="1719262"/>
            <a:ext cx="2847990" cy="1938992"/>
          </a:xfrm>
          <a:prstGeom prst="rect">
            <a:avLst/>
          </a:prstGeom>
          <a:solidFill>
            <a:srgbClr val="00B050"/>
          </a:solidFill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2000" b="1" dirty="0">
                <a:solidFill>
                  <a:srgbClr val="FFFF00"/>
                </a:solidFill>
              </a:rPr>
              <a:t>Постарайся не нарушать спокойную жизнь лесных жителей, ведь </a:t>
            </a:r>
          </a:p>
          <a:p>
            <a:pPr eaLnBrk="1" hangingPunct="1"/>
            <a:r>
              <a:rPr lang="ru-RU" sz="2000" b="1" dirty="0">
                <a:solidFill>
                  <a:srgbClr val="FFFF00"/>
                </a:solidFill>
              </a:rPr>
              <a:t>ты  - у них в гостях.</a:t>
            </a:r>
          </a:p>
        </p:txBody>
      </p:sp>
      <p:pic>
        <p:nvPicPr>
          <p:cNvPr id="7" name="Picture 3" descr="C:\Users\admin\YandexDisk\Загрузки\31120866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579" y="5325503"/>
            <a:ext cx="1679965" cy="120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YandexDisk\Загрузки\589154844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46" y="4077072"/>
            <a:ext cx="2923093" cy="245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YandexDisk\Загрузки\629377495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256349"/>
            <a:ext cx="1147496" cy="129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YandexDisk\Загрузки\679221990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380" y="5525477"/>
            <a:ext cx="95250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8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"/>
          <p:cNvSpPr>
            <a:spLocks noChangeArrowheads="1"/>
          </p:cNvSpPr>
          <p:nvPr/>
        </p:nvSpPr>
        <p:spPr bwMode="auto">
          <a:xfrm>
            <a:off x="285750" y="142875"/>
            <a:ext cx="8643938" cy="1016000"/>
          </a:xfrm>
          <a:prstGeom prst="rect">
            <a:avLst/>
          </a:prstGeom>
          <a:solidFill>
            <a:srgbClr val="FFFF00"/>
          </a:solidFill>
          <a:ln w="76200">
            <a:solidFill>
              <a:srgbClr val="EC22B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7030A0"/>
                </a:solidFill>
              </a:rPr>
              <a:t>И в настоящее время происходит сокращение площади, занимаемой растительностью (площадь лесов, например, за последние 100 лет на Земле уменьшилась почти на 75%).</a:t>
            </a:r>
          </a:p>
        </p:txBody>
      </p:sp>
      <p:pic>
        <p:nvPicPr>
          <p:cNvPr id="5" name="Picture 3" descr="C:\Users\Helen\Desktop\схемы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7607"/>
            <a:ext cx="3926780" cy="5381625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Helen\Desktop\схемы\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780" y="1312456"/>
            <a:ext cx="2623394" cy="4780840"/>
          </a:xfrm>
          <a:prstGeom prst="rect">
            <a:avLst/>
          </a:prstGeom>
          <a:noFill/>
          <a:ln>
            <a:noFill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48367" y="4077072"/>
            <a:ext cx="1980220" cy="338554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FF00"/>
                </a:solidFill>
                <a:latin typeface="Segoe UI" pitchFamily="34" charset="0"/>
                <a:cs typeface="Segoe UI" pitchFamily="34" charset="0"/>
              </a:rPr>
              <a:t>Посадите дерево!</a:t>
            </a:r>
          </a:p>
        </p:txBody>
      </p:sp>
      <p:pic>
        <p:nvPicPr>
          <p:cNvPr id="1028" name="Picture 4" descr="C:\Users\admin\YandexDisk\Загрузки\a25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587" y="1312456"/>
            <a:ext cx="2686945" cy="529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79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7958ed4c408cd12dc5fa0007e2cdc79f.jpg"/>
          <p:cNvPicPr>
            <a:picLocks noChangeAspect="1"/>
          </p:cNvPicPr>
          <p:nvPr/>
        </p:nvPicPr>
        <p:blipFill>
          <a:blip r:embed="rId2" cstate="print"/>
          <a:srcRect l="3786" t="3297" r="3786" b="8791"/>
          <a:stretch>
            <a:fillRect/>
          </a:stretch>
        </p:blipFill>
        <p:spPr>
          <a:xfrm>
            <a:off x="4184617" y="291267"/>
            <a:ext cx="1387724" cy="10321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86859" y="291267"/>
            <a:ext cx="17281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</a:rPr>
              <a:t>Не рвите растения с корнем!</a:t>
            </a:r>
            <a:endParaRPr lang="ru-RU" sz="1400" i="1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pic>
        <p:nvPicPr>
          <p:cNvPr id="6" name="Рисунок 5" descr="7958ed4c408cd12dc5fa0007e2cdc79f.jpg"/>
          <p:cNvPicPr>
            <a:picLocks noChangeAspect="1"/>
          </p:cNvPicPr>
          <p:nvPr/>
        </p:nvPicPr>
        <p:blipFill>
          <a:blip r:embed="rId3" cstate="print"/>
          <a:srcRect t="1210" r="9136"/>
          <a:stretch>
            <a:fillRect/>
          </a:stretch>
        </p:blipFill>
        <p:spPr>
          <a:xfrm>
            <a:off x="7366899" y="256625"/>
            <a:ext cx="1377313" cy="92144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TextBox 6"/>
          <p:cNvSpPr txBox="1"/>
          <p:nvPr/>
        </p:nvSpPr>
        <p:spPr>
          <a:xfrm>
            <a:off x="356529" y="1225347"/>
            <a:ext cx="1623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Не обижай насекомых!</a:t>
            </a:r>
            <a:endParaRPr lang="ru-RU" sz="1400" b="1" i="1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8" name="Рисунок 7" descr="7958ed4c408cd12dc5fa0007e2cdc79f.jpg"/>
          <p:cNvPicPr>
            <a:picLocks noChangeAspect="1"/>
          </p:cNvPicPr>
          <p:nvPr/>
        </p:nvPicPr>
        <p:blipFill>
          <a:blip r:embed="rId4" cstate="print"/>
          <a:srcRect t="1219" r="9838"/>
          <a:stretch>
            <a:fillRect/>
          </a:stretch>
        </p:blipFill>
        <p:spPr>
          <a:xfrm>
            <a:off x="217729" y="213861"/>
            <a:ext cx="1547664" cy="100697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Рисунок 8" descr="7958ed4c408cd12dc5fa0007e2cdc79f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73618" y="275509"/>
            <a:ext cx="1704520" cy="12714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03648" y="2151138"/>
            <a:ext cx="2107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Не разоряйте муравейники!</a:t>
            </a:r>
            <a:endParaRPr lang="ru-RU" sz="1400" b="1" i="1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1" name="Рисунок 10" descr="7958ed4c408cd12dc5fa0007e2cdc79f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4418" y="1956837"/>
            <a:ext cx="1173329" cy="7693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2" name="TextBox 11"/>
          <p:cNvSpPr txBox="1"/>
          <p:nvPr/>
        </p:nvSpPr>
        <p:spPr>
          <a:xfrm>
            <a:off x="337392" y="3212977"/>
            <a:ext cx="24744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Не забирайте диких </a:t>
            </a:r>
          </a:p>
          <a:p>
            <a:r>
              <a:rPr lang="ru-RU" sz="1400" b="1" i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             животных домой!</a:t>
            </a:r>
            <a:endParaRPr lang="ru-RU" sz="1400" b="1" i="1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3" name="Picture 4" descr="http://wjday.ru/wp-content/uploads/2016/11/ne-zabirajte-iz-lesa-zhivotnyx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29267" y="3717032"/>
            <a:ext cx="1849467" cy="115212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4" name="TextBox 13"/>
          <p:cNvSpPr txBox="1"/>
          <p:nvPr/>
        </p:nvSpPr>
        <p:spPr>
          <a:xfrm>
            <a:off x="6468579" y="1538789"/>
            <a:ext cx="1586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Не вырезайте надписи на деревьях!</a:t>
            </a:r>
            <a:endParaRPr lang="ru-RU" sz="1400" b="1" i="1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5" name="Рисунок 14" descr="7958ed4c408cd12dc5fa0007e2cdc79f.jpg"/>
          <p:cNvPicPr>
            <a:picLocks noChangeAspect="1"/>
          </p:cNvPicPr>
          <p:nvPr/>
        </p:nvPicPr>
        <p:blipFill>
          <a:blip r:embed="rId8" cstate="print"/>
          <a:srcRect r="19688"/>
          <a:stretch>
            <a:fillRect/>
          </a:stretch>
        </p:blipFill>
        <p:spPr>
          <a:xfrm>
            <a:off x="7875529" y="1585166"/>
            <a:ext cx="625992" cy="82758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7" name="TextBox 16"/>
          <p:cNvSpPr txBox="1"/>
          <p:nvPr/>
        </p:nvSpPr>
        <p:spPr>
          <a:xfrm>
            <a:off x="247257" y="5127529"/>
            <a:ext cx="3464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Не разоряйте птичьи </a:t>
            </a:r>
          </a:p>
          <a:p>
            <a:r>
              <a:rPr lang="ru-RU" sz="1400" b="1" i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                                гнёзда!</a:t>
            </a:r>
            <a:endParaRPr lang="ru-RU" sz="1400" b="1" i="1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8" name="Рисунок 17" descr="image133.jpg"/>
          <p:cNvPicPr>
            <a:picLocks noChangeAspect="1"/>
          </p:cNvPicPr>
          <p:nvPr/>
        </p:nvPicPr>
        <p:blipFill>
          <a:blip r:embed="rId9" cstate="print"/>
          <a:srcRect r="6349"/>
          <a:stretch>
            <a:fillRect/>
          </a:stretch>
        </p:blipFill>
        <p:spPr>
          <a:xfrm>
            <a:off x="625659" y="5418802"/>
            <a:ext cx="1139734" cy="130877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9" name="TextBox 18"/>
          <p:cNvSpPr txBox="1"/>
          <p:nvPr/>
        </p:nvSpPr>
        <p:spPr>
          <a:xfrm>
            <a:off x="5397371" y="5011929"/>
            <a:ext cx="37466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Не оставляйте после себя мусор!</a:t>
            </a:r>
            <a:endParaRPr lang="ru-RU" sz="1400" b="1" i="1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20" name="Рисунок 19" descr="7958ed4c408cd12dc5fa0007e2cdc79f.jpg"/>
          <p:cNvPicPr>
            <a:picLocks noChangeAspect="1"/>
          </p:cNvPicPr>
          <p:nvPr/>
        </p:nvPicPr>
        <p:blipFill>
          <a:blip r:embed="rId10" cstate="print"/>
          <a:srcRect t="1235" r="11990"/>
          <a:stretch>
            <a:fillRect/>
          </a:stretch>
        </p:blipFill>
        <p:spPr>
          <a:xfrm>
            <a:off x="5280281" y="5319706"/>
            <a:ext cx="1613155" cy="106162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1" name="Рисунок 20" descr="7958ed4c408cd12dc5fa0007e2cdc79f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180615" y="5319709"/>
            <a:ext cx="1620368" cy="10616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2" name="TextBox 21"/>
          <p:cNvSpPr txBox="1"/>
          <p:nvPr/>
        </p:nvSpPr>
        <p:spPr>
          <a:xfrm>
            <a:off x="6226116" y="2951367"/>
            <a:ext cx="2644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Храните и берегите</a:t>
            </a:r>
          </a:p>
          <a:p>
            <a:r>
              <a:rPr lang="ru-RU" sz="1400" b="1" i="1" dirty="0" smtClean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 Black" pitchFamily="34" charset="0"/>
                <a:cs typeface="Arial" pitchFamily="34" charset="0"/>
              </a:rPr>
              <a:t>                      животных!</a:t>
            </a:r>
            <a:endParaRPr lang="ru-RU" sz="1400" b="1" i="1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23" name="Picture 2" descr="http://www.wallpack.ru/wall_output/animal/35499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07071" y="3519511"/>
            <a:ext cx="1194450" cy="77015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26" name="Picture 2" descr="C:\Users\admin\YandexDisk\Загрузки\6dfdc5a2c115.gif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383" y="1340121"/>
            <a:ext cx="2332830" cy="233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http://www.pravda-tv.ru/wp-content/uploads/2009/06/muravejnik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734" y="4885083"/>
            <a:ext cx="1793365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>
            <a:spLocks noChangeArrowheads="1"/>
          </p:cNvSpPr>
          <p:nvPr/>
        </p:nvSpPr>
        <p:spPr bwMode="auto">
          <a:xfrm rot="10800000" flipV="1">
            <a:off x="3342087" y="3904589"/>
            <a:ext cx="2938595" cy="1015663"/>
          </a:xfrm>
          <a:prstGeom prst="rect">
            <a:avLst/>
          </a:prstGeom>
          <a:solidFill>
            <a:srgbClr val="000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sz="1200" b="1" dirty="0">
                <a:solidFill>
                  <a:srgbClr val="FFFF00"/>
                </a:solidFill>
              </a:rPr>
              <a:t>Каждый знает, что нельзя стрелять в птиц из рогаток, разорять </a:t>
            </a:r>
          </a:p>
          <a:p>
            <a:pPr eaLnBrk="1" hangingPunct="1"/>
            <a:r>
              <a:rPr lang="ru-RU" sz="1200" b="1" dirty="0">
                <a:solidFill>
                  <a:srgbClr val="FFFF00"/>
                </a:solidFill>
              </a:rPr>
              <a:t>гнёзда, разрушать муравейники. Ты ведь никогда так не </a:t>
            </a:r>
          </a:p>
          <a:p>
            <a:pPr eaLnBrk="1" hangingPunct="1"/>
            <a:r>
              <a:rPr lang="ru-RU" sz="1200" b="1" dirty="0">
                <a:solidFill>
                  <a:srgbClr val="FFFF00"/>
                </a:solidFill>
              </a:rPr>
              <a:t>поступаешь?</a:t>
            </a:r>
          </a:p>
        </p:txBody>
      </p:sp>
    </p:spTree>
    <p:extLst>
      <p:ext uri="{BB962C8B-B14F-4D97-AF65-F5344CB8AC3E}">
        <p14:creationId xmlns:p14="http://schemas.microsoft.com/office/powerpoint/2010/main" val="294615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2"/>
          <p:cNvSpPr txBox="1">
            <a:spLocks noChangeArrowheads="1"/>
          </p:cNvSpPr>
          <p:nvPr/>
        </p:nvSpPr>
        <p:spPr bwMode="auto">
          <a:xfrm>
            <a:off x="428625" y="357188"/>
            <a:ext cx="651963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b="1" dirty="0">
                <a:solidFill>
                  <a:srgbClr val="FFFF00"/>
                </a:solidFill>
              </a:rPr>
              <a:t>    </a:t>
            </a:r>
            <a:r>
              <a:rPr lang="ru-RU" b="1" i="1" dirty="0">
                <a:solidFill>
                  <a:srgbClr val="FF00FF"/>
                </a:solidFill>
              </a:rPr>
              <a:t>Экология – это наука о «природном доме». Этот</a:t>
            </a:r>
          </a:p>
          <a:p>
            <a:pPr eaLnBrk="1" hangingPunct="1"/>
            <a:r>
              <a:rPr lang="ru-RU" b="1" i="1" dirty="0">
                <a:solidFill>
                  <a:srgbClr val="FF00FF"/>
                </a:solidFill>
              </a:rPr>
              <a:t>дом есть у каждого растения, животного, человека.</a:t>
            </a:r>
          </a:p>
          <a:p>
            <a:pPr eaLnBrk="1" hangingPunct="1"/>
            <a:r>
              <a:rPr lang="ru-RU" b="1" i="1" dirty="0">
                <a:solidFill>
                  <a:srgbClr val="FF00FF"/>
                </a:solidFill>
              </a:rPr>
              <a:t>Всё, что окружает их в природе, - это их дом.</a:t>
            </a: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428625" y="1557338"/>
            <a:ext cx="4791447" cy="830997"/>
          </a:xfrm>
          <a:prstGeom prst="rect">
            <a:avLst/>
          </a:prstGeom>
          <a:solidFill>
            <a:srgbClr val="0000F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1600" b="1" dirty="0">
                <a:solidFill>
                  <a:srgbClr val="FFFF00"/>
                </a:solidFill>
              </a:rPr>
              <a:t>   Экология изучает как растение связано с воздухом,  </a:t>
            </a:r>
          </a:p>
          <a:p>
            <a:pPr eaLnBrk="1" hangingPunct="1"/>
            <a:r>
              <a:rPr lang="ru-RU" sz="1600" b="1" dirty="0">
                <a:solidFill>
                  <a:srgbClr val="FFFF00"/>
                </a:solidFill>
              </a:rPr>
              <a:t>с животными, человеком.</a:t>
            </a:r>
          </a:p>
        </p:txBody>
      </p:sp>
      <p:pic>
        <p:nvPicPr>
          <p:cNvPr id="4" name="Picture 2" descr="D:\клипарты\еда раст\7e97d621fc1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636912"/>
            <a:ext cx="3595687" cy="371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трелка вправо 4"/>
          <p:cNvSpPr/>
          <p:nvPr/>
        </p:nvSpPr>
        <p:spPr>
          <a:xfrm rot="19833776">
            <a:off x="4038600" y="2798763"/>
            <a:ext cx="1527175" cy="5715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4357688" y="4071938"/>
            <a:ext cx="1000125" cy="5715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 rot="1866053">
            <a:off x="4191000" y="5157788"/>
            <a:ext cx="1333500" cy="5715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/>
          <p:cNvSpPr>
            <a:spLocks noChangeArrowheads="1"/>
          </p:cNvSpPr>
          <p:nvPr/>
        </p:nvSpPr>
        <p:spPr bwMode="auto">
          <a:xfrm>
            <a:off x="5643563" y="5000625"/>
            <a:ext cx="2928937" cy="1571625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stretch>
              <a:fillRect/>
            </a:stretch>
          </a:blip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9" name="Скругленный прямоугольник 8"/>
          <p:cNvSpPr>
            <a:spLocks noChangeArrowheads="1"/>
          </p:cNvSpPr>
          <p:nvPr/>
        </p:nvSpPr>
        <p:spPr bwMode="auto">
          <a:xfrm>
            <a:off x="5643563" y="3143250"/>
            <a:ext cx="2928937" cy="1571625"/>
          </a:xfrm>
          <a:prstGeom prst="roundRect">
            <a:avLst>
              <a:gd name="adj" fmla="val 16667"/>
            </a:avLst>
          </a:prstGeom>
          <a:blipFill dpi="0" rotWithShape="1">
            <a:blip r:embed="rId4"/>
            <a:srcRect/>
            <a:stretch>
              <a:fillRect/>
            </a:stretch>
          </a:blip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0" name="Скругленный прямоугольник 9"/>
          <p:cNvSpPr>
            <a:spLocks noChangeArrowheads="1"/>
          </p:cNvSpPr>
          <p:nvPr/>
        </p:nvSpPr>
        <p:spPr bwMode="auto">
          <a:xfrm>
            <a:off x="5572125" y="1357313"/>
            <a:ext cx="2928938" cy="1571625"/>
          </a:xfrm>
          <a:prstGeom prst="roundRect">
            <a:avLst>
              <a:gd name="adj" fmla="val 16667"/>
            </a:avLst>
          </a:prstGeom>
          <a:blipFill dpi="0" rotWithShape="1">
            <a:blip r:embed="rId5"/>
            <a:srcRect/>
            <a:stretch>
              <a:fillRect/>
            </a:stretch>
          </a:blip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lt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764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 sz="quarter"/>
          </p:nvPr>
        </p:nvSpPr>
        <p:spPr>
          <a:xfrm>
            <a:off x="251520" y="260648"/>
            <a:ext cx="3600400" cy="435820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200" dirty="0" smtClean="0">
                <a:solidFill>
                  <a:srgbClr val="0000FF"/>
                </a:solidFill>
              </a:rPr>
              <a:t>И вот на планете Земля появляется </a:t>
            </a:r>
            <a:r>
              <a:rPr lang="ru-RU" sz="3200" b="1" dirty="0" smtClean="0">
                <a:solidFill>
                  <a:srgbClr val="FF00FF"/>
                </a:solidFill>
              </a:rPr>
              <a:t>человек.</a:t>
            </a:r>
            <a:r>
              <a:rPr lang="ru-RU" sz="3200" dirty="0" smtClean="0">
                <a:solidFill>
                  <a:srgbClr val="0000FF"/>
                </a:solidFill>
              </a:rPr>
              <a:t> Самое совершенное творение природы. Он наделен разумом. Но не всегда его действия и поступки правильны.</a:t>
            </a:r>
            <a:endParaRPr lang="ru-RU" sz="3200" dirty="0">
              <a:solidFill>
                <a:srgbClr val="0000FF"/>
              </a:solidFill>
            </a:endParaRPr>
          </a:p>
        </p:txBody>
      </p:sp>
      <p:pic>
        <p:nvPicPr>
          <p:cNvPr id="4" name="Объект 3" descr="Загрязнение окружающей среды фото">
            <a:hlinkClick r:id="rId2"/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50496" y="297383"/>
            <a:ext cx="2736304" cy="1751839"/>
          </a:xfrm>
          <a:prstGeom prst="rect">
            <a:avLst/>
          </a:prstGeom>
        </p:spPr>
      </p:pic>
      <p:pic>
        <p:nvPicPr>
          <p:cNvPr id="5" name="Объект 3" descr="Очистительные работы в Даляне">
            <a:hlinkClick r:id="rId4"/>
          </p:cNvPr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98049" y="3645024"/>
            <a:ext cx="2362200" cy="1371600"/>
          </a:xfrm>
          <a:prstGeom prst="rect">
            <a:avLst/>
          </a:prstGeom>
        </p:spPr>
      </p:pic>
      <p:pic>
        <p:nvPicPr>
          <p:cNvPr id="6" name="Объект 3" descr="Загрязнение окружающей среды фото">
            <a:hlinkClick r:id="rId6"/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46800" y="2084495"/>
            <a:ext cx="2540000" cy="1560529"/>
          </a:xfrm>
          <a:prstGeom prst="rect">
            <a:avLst/>
          </a:prstGeom>
        </p:spPr>
      </p:pic>
      <p:pic>
        <p:nvPicPr>
          <p:cNvPr id="7" name="Объект 3" descr="pollution003 Загрязнение окружающей среды в Китае">
            <a:hlinkClick r:id="rId8"/>
          </p:cNvPr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8185" y="4653136"/>
            <a:ext cx="4495800" cy="1955800"/>
          </a:xfrm>
          <a:prstGeom prst="rect">
            <a:avLst/>
          </a:prstGeom>
        </p:spPr>
      </p:pic>
      <p:pic>
        <p:nvPicPr>
          <p:cNvPr id="8" name="Picture 2" descr="E:\загрязнение природы фото\1i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200" y="4932536"/>
            <a:ext cx="2235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3" descr="C:\Users\admin\Downloads\835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345" y="-530868"/>
            <a:ext cx="5243955" cy="388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Helen\Desktop\временная\0_8ad5_91f1a50f_L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350" y="2579936"/>
            <a:ext cx="1703076" cy="106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451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solidFill>
            <a:srgbClr val="0000FF"/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Международный День Земли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>
                <a:solidFill>
                  <a:srgbClr val="FFC000"/>
                </a:solidFill>
              </a:rPr>
              <a:t>22 апреля 2018 год</a:t>
            </a:r>
            <a:endParaRPr lang="ru-RU" sz="4000" dirty="0">
              <a:solidFill>
                <a:srgbClr val="FFC000"/>
              </a:solidFill>
            </a:endParaRPr>
          </a:p>
        </p:txBody>
      </p:sp>
      <p:pic>
        <p:nvPicPr>
          <p:cNvPr id="8" name="Рисунок 7" descr="95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70373" y="1484784"/>
            <a:ext cx="4902166" cy="4990864"/>
          </a:xfrm>
          <a:prstGeom prst="rect">
            <a:avLst/>
          </a:prstGeom>
        </p:spPr>
      </p:pic>
      <p:pic>
        <p:nvPicPr>
          <p:cNvPr id="9" name="Picture 18" descr="C:\Users\admin\Downloads\47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4429" y="3140968"/>
            <a:ext cx="3276229" cy="430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admin\YandexDisk\Загрузки\3563c385b344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761" y="3447486"/>
            <a:ext cx="1416942" cy="287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25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567.jpg"/>
          <p:cNvPicPr>
            <a:picLocks noGrp="1" noChangeAspect="1"/>
          </p:cNvPicPr>
          <p:nvPr isPhoto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Рамка 3"/>
          <p:cNvSpPr/>
          <p:nvPr/>
        </p:nvSpPr>
        <p:spPr>
          <a:xfrm>
            <a:off x="0" y="0"/>
            <a:ext cx="9296400" cy="7010400"/>
          </a:xfrm>
          <a:prstGeom prst="frame">
            <a:avLst>
              <a:gd name="adj1" fmla="val 2578"/>
            </a:avLst>
          </a:prstGeom>
          <a:solidFill>
            <a:srgbClr val="9966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Picture 2" descr="D:\Всё новое каждый день\Планета заболела\3824_html_1cfcfd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365675"/>
            <a:ext cx="2880320" cy="2303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dmin\YandexDisk\Загрузки\god_ehkolog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700808"/>
            <a:ext cx="1612170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D:\Всё новое каждый день\Планета заболела\img0 (4)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89" b="24706"/>
          <a:stretch/>
        </p:blipFill>
        <p:spPr bwMode="auto">
          <a:xfrm>
            <a:off x="2906815" y="5517517"/>
            <a:ext cx="657073" cy="86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dmin\YandexDisk\Загрузки\905217831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391" y="4869161"/>
            <a:ext cx="1976754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658560"/>
      </p:ext>
    </p:extLst>
  </p:cSld>
  <p:clrMapOvr>
    <a:masterClrMapping/>
  </p:clrMapOvr>
  <p:transition advClick="0" advTm="9000">
    <p:wheel spokes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5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196454"/>
            <a:ext cx="3419872" cy="2417956"/>
          </a:xfrm>
          <a:prstGeom prst="rect">
            <a:avLst/>
          </a:prstGeom>
        </p:spPr>
      </p:pic>
      <p:sp>
        <p:nvSpPr>
          <p:cNvPr id="7" name="Рамка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578"/>
            </a:avLst>
          </a:prstGeom>
          <a:solidFill>
            <a:srgbClr val="996633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51520" y="196454"/>
            <a:ext cx="5328592" cy="2603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u"/>
              <a:defRPr/>
            </a:pPr>
            <a:r>
              <a:rPr lang="ru-RU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«Одно из двух: </a:t>
            </a:r>
            <a:endParaRPr lang="ru-RU" sz="2400" dirty="0" smtClean="0">
              <a:solidFill>
                <a:srgbClr val="0066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r>
              <a:rPr lang="ru-RU" sz="24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или </a:t>
            </a:r>
            <a:r>
              <a:rPr lang="ru-RU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люди сделают так, что планета 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2400" dirty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станет менее загрязненной</a:t>
            </a:r>
            <a:r>
              <a:rPr lang="ru-RU" sz="24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,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ru-RU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или 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его  загрязнение </a:t>
            </a:r>
            <a:r>
              <a:rPr lang="ru-RU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сделает так,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ru-RU" sz="2400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что на Земле </a:t>
            </a:r>
            <a:r>
              <a:rPr lang="ru-RU" sz="24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станет меньше людей»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425481" y="4135189"/>
            <a:ext cx="4804000" cy="1440160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i="1" dirty="0" smtClean="0">
                <a:solidFill>
                  <a:srgbClr val="000099"/>
                </a:solidFill>
              </a:rPr>
              <a:t>Так давайте сбережем</a:t>
            </a:r>
            <a:br>
              <a:rPr lang="ru-RU" sz="2800" b="1" i="1" dirty="0" smtClean="0">
                <a:solidFill>
                  <a:srgbClr val="000099"/>
                </a:solidFill>
              </a:rPr>
            </a:br>
            <a:r>
              <a:rPr lang="ru-RU" sz="2800" b="1" i="1" dirty="0" smtClean="0">
                <a:solidFill>
                  <a:srgbClr val="000099"/>
                </a:solidFill>
              </a:rPr>
              <a:t>Наш земной природный Дом!</a:t>
            </a:r>
            <a:endParaRPr lang="ru-RU" sz="2800" b="1" i="1" dirty="0">
              <a:solidFill>
                <a:srgbClr val="000099"/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462136" y="2936776"/>
            <a:ext cx="6971928" cy="984448"/>
          </a:xfrm>
          <a:prstGeom prst="rect">
            <a:avLst/>
          </a:prstGeom>
          <a:solidFill>
            <a:srgbClr val="0000F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600" b="1" dirty="0" smtClean="0">
                <a:solidFill>
                  <a:srgbClr val="FFFF00"/>
                </a:solidFill>
              </a:rPr>
              <a:t>Земля – одна из планет солнечной системы.</a:t>
            </a:r>
          </a:p>
          <a:p>
            <a:pPr>
              <a:defRPr/>
            </a:pPr>
            <a:r>
              <a:rPr lang="ru-RU" sz="1600" b="1" dirty="0" smtClean="0">
                <a:solidFill>
                  <a:srgbClr val="FFFF00"/>
                </a:solidFill>
              </a:rPr>
              <a:t>Мы должны гордиться, что живем на ней, что она нас терпит.</a:t>
            </a:r>
          </a:p>
          <a:p>
            <a:pPr>
              <a:defRPr/>
            </a:pPr>
            <a:r>
              <a:rPr lang="ru-RU" sz="1600" b="1" dirty="0" smtClean="0">
                <a:solidFill>
                  <a:srgbClr val="FFFF00"/>
                </a:solidFill>
              </a:rPr>
              <a:t>Давайте сохраним ее такой, какой она нам досталась!</a:t>
            </a:r>
            <a:endParaRPr lang="ru-RU" sz="1600" b="1" dirty="0">
              <a:solidFill>
                <a:srgbClr val="FFFF00"/>
              </a:solidFill>
            </a:endParaRPr>
          </a:p>
        </p:txBody>
      </p:sp>
      <p:pic>
        <p:nvPicPr>
          <p:cNvPr id="1027" name="Picture 3" descr="C:\Users\admin\YandexDisk\Загрузки\034b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725" y="907654"/>
            <a:ext cx="85725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YandexDisk\Загрузки\37702634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699566"/>
            <a:ext cx="2088232" cy="170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YandexDisk\Загрузки\313292332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819" y="5212705"/>
            <a:ext cx="1710333" cy="1312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YandexDisk\Загрузки\978580778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67" y="4365105"/>
            <a:ext cx="1297368" cy="132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admin\YandexDisk\Загрузки\867303576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373216"/>
            <a:ext cx="1456556" cy="102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dmin\YandexDisk\Загрузки\d70ca543c4ef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4856" y="2834965"/>
            <a:ext cx="1587624" cy="158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823088"/>
      </p:ext>
    </p:extLst>
  </p:cSld>
  <p:clrMapOvr>
    <a:masterClrMapping/>
  </p:clrMapOvr>
  <p:transition advClick="0" advTm="4000"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Всё новое каждый день\Планета заболела\img14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31" y="108201"/>
            <a:ext cx="8664963" cy="649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admin\YandexDisk\Загрузки\abda5f36660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0" y="2636912"/>
            <a:ext cx="1238844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58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lant_for_Planet_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5516" y="1052736"/>
            <a:ext cx="8712968" cy="5628705"/>
          </a:xfrm>
        </p:spPr>
      </p:pic>
      <p:sp>
        <p:nvSpPr>
          <p:cNvPr id="5" name="TextBox 4"/>
          <p:cNvSpPr txBox="1"/>
          <p:nvPr/>
        </p:nvSpPr>
        <p:spPr>
          <a:xfrm>
            <a:off x="503548" y="188640"/>
            <a:ext cx="8136904" cy="1015663"/>
          </a:xfrm>
          <a:prstGeom prst="rect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  <a:latin typeface="Segoe UI" pitchFamily="34" charset="0"/>
                <a:cs typeface="Segoe UI" pitchFamily="34" charset="0"/>
              </a:rPr>
              <a:t>Вторгаясь в жизнь природы, человек зачастую нарушает извечные природные закономерности, приводит к жизни нежелательные для него же самого изменения окружающей среды. </a:t>
            </a:r>
            <a:endParaRPr lang="ru-RU" sz="2000" dirty="0">
              <a:solidFill>
                <a:srgbClr val="FFFF00"/>
              </a:solidFill>
              <a:latin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32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231628" y="1484784"/>
            <a:ext cx="4680743" cy="711671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u="sng" dirty="0">
                <a:solidFill>
                  <a:srgbClr val="FF0000"/>
                </a:solidFill>
              </a:rPr>
              <a:t>ЖАЛОБА РЕКИ</a:t>
            </a:r>
          </a:p>
        </p:txBody>
      </p:sp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359531" y="2276872"/>
            <a:ext cx="8424937" cy="4392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numCol="2" anchor="ctr">
            <a:spAutoFit/>
          </a:bodyPr>
          <a:lstStyle/>
          <a:p>
            <a:pPr algn="ctr" eaLnBrk="0" hangingPunct="0">
              <a:defRPr/>
            </a:pPr>
            <a:r>
              <a:rPr lang="ru-RU" sz="2000" b="1" dirty="0">
                <a:solidFill>
                  <a:srgbClr val="002060"/>
                </a:solidFill>
                <a:ea typeface="Times New Roman" pitchFamily="18" charset="0"/>
              </a:rPr>
              <a:t>Здравствуй, человек!</a:t>
            </a:r>
            <a:br>
              <a:rPr lang="ru-RU" sz="2000" b="1" dirty="0">
                <a:solidFill>
                  <a:srgbClr val="002060"/>
                </a:solidFill>
                <a:ea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ea typeface="Times New Roman" pitchFamily="18" charset="0"/>
              </a:rPr>
              <a:t>Во мне остался только ил.</a:t>
            </a:r>
            <a:br>
              <a:rPr lang="ru-RU" sz="2000" b="1" dirty="0">
                <a:solidFill>
                  <a:srgbClr val="002060"/>
                </a:solidFill>
                <a:ea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ea typeface="Times New Roman" pitchFamily="18" charset="0"/>
              </a:rPr>
              <a:t>Небесный зной жестокий</a:t>
            </a:r>
            <a:br>
              <a:rPr lang="ru-RU" sz="2000" b="1" dirty="0">
                <a:solidFill>
                  <a:srgbClr val="002060"/>
                </a:solidFill>
                <a:ea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ea typeface="Times New Roman" pitchFamily="18" charset="0"/>
              </a:rPr>
              <a:t>Ручьи до дна пересушил,</a:t>
            </a:r>
          </a:p>
          <a:p>
            <a:pPr algn="ctr" eaLnBrk="0" hangingPunct="0">
              <a:defRPr/>
            </a:pPr>
            <a:r>
              <a:rPr lang="ru-RU" sz="2000" b="1" dirty="0">
                <a:solidFill>
                  <a:srgbClr val="002060"/>
                </a:solidFill>
                <a:ea typeface="Times New Roman" pitchFamily="18" charset="0"/>
              </a:rPr>
              <a:t>Остановил потоки.</a:t>
            </a:r>
          </a:p>
          <a:p>
            <a:pPr algn="ctr" eaLnBrk="0" hangingPunct="0">
              <a:defRPr/>
            </a:pPr>
            <a:r>
              <a:rPr lang="ru-RU" sz="2000" b="1" dirty="0">
                <a:solidFill>
                  <a:srgbClr val="002060"/>
                </a:solidFill>
                <a:ea typeface="Times New Roman" pitchFamily="18" charset="0"/>
              </a:rPr>
              <a:t>Живая быстрая форель</a:t>
            </a:r>
            <a:br>
              <a:rPr lang="ru-RU" sz="2000" b="1" dirty="0">
                <a:solidFill>
                  <a:srgbClr val="002060"/>
                </a:solidFill>
                <a:ea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ea typeface="Times New Roman" pitchFamily="18" charset="0"/>
              </a:rPr>
              <a:t>В стремительном полёте</a:t>
            </a:r>
            <a:br>
              <a:rPr lang="ru-RU" sz="2000" b="1" dirty="0">
                <a:solidFill>
                  <a:srgbClr val="002060"/>
                </a:solidFill>
                <a:ea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ea typeface="Times New Roman" pitchFamily="18" charset="0"/>
              </a:rPr>
              <a:t>Обречена попасть на мель,</a:t>
            </a:r>
            <a:br>
              <a:rPr lang="ru-RU" sz="2000" b="1" dirty="0">
                <a:solidFill>
                  <a:srgbClr val="002060"/>
                </a:solidFill>
                <a:ea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ea typeface="Times New Roman" pitchFamily="18" charset="0"/>
              </a:rPr>
              <a:t>Барахтаться в болоте.</a:t>
            </a:r>
          </a:p>
          <a:p>
            <a:pPr algn="ctr" eaLnBrk="0" hangingPunct="0">
              <a:defRPr/>
            </a:pPr>
            <a:r>
              <a:rPr lang="ru-RU" sz="2000" b="1" dirty="0">
                <a:solidFill>
                  <a:srgbClr val="002060"/>
                </a:solidFill>
                <a:ea typeface="Times New Roman" pitchFamily="18" charset="0"/>
              </a:rPr>
              <a:t>Увы, ничем я не могу</a:t>
            </a:r>
            <a:br>
              <a:rPr lang="ru-RU" sz="2000" b="1" dirty="0">
                <a:solidFill>
                  <a:srgbClr val="002060"/>
                </a:solidFill>
                <a:ea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ea typeface="Times New Roman" pitchFamily="18" charset="0"/>
              </a:rPr>
              <a:t>Помочь своей форели</a:t>
            </a:r>
          </a:p>
          <a:p>
            <a:pPr algn="ctr" eaLnBrk="0" hangingPunct="0">
              <a:defRPr/>
            </a:pPr>
            <a:r>
              <a:rPr lang="ru-RU" sz="2000" b="1" dirty="0">
                <a:solidFill>
                  <a:srgbClr val="002060"/>
                </a:solidFill>
                <a:ea typeface="Times New Roman" pitchFamily="18" charset="0"/>
              </a:rPr>
              <a:t>Она лежит на берегу</a:t>
            </a:r>
            <a:br>
              <a:rPr lang="ru-RU" sz="2000" b="1" dirty="0">
                <a:solidFill>
                  <a:srgbClr val="002060"/>
                </a:solidFill>
                <a:ea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ea typeface="Times New Roman" pitchFamily="18" charset="0"/>
              </a:rPr>
              <a:t>И дышит еле-еле.</a:t>
            </a:r>
          </a:p>
          <a:p>
            <a:pPr algn="ctr" eaLnBrk="0" hangingPunct="0">
              <a:defRPr/>
            </a:pPr>
            <a:r>
              <a:rPr lang="ru-RU" sz="2000" b="1" dirty="0">
                <a:solidFill>
                  <a:srgbClr val="002060"/>
                </a:solidFill>
                <a:ea typeface="Times New Roman" pitchFamily="18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ea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ea typeface="Times New Roman" pitchFamily="18" charset="0"/>
              </a:rPr>
              <a:t>Давно ли я грозных скал </a:t>
            </a:r>
            <a:br>
              <a:rPr lang="ru-RU" sz="2000" b="1" dirty="0">
                <a:solidFill>
                  <a:srgbClr val="002060"/>
                </a:solidFill>
                <a:ea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ea typeface="Times New Roman" pitchFamily="18" charset="0"/>
              </a:rPr>
              <a:t>Бурлила и ревела </a:t>
            </a:r>
            <a:br>
              <a:rPr lang="ru-RU" sz="2000" b="1" dirty="0">
                <a:solidFill>
                  <a:srgbClr val="002060"/>
                </a:solidFill>
                <a:ea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ea typeface="Times New Roman" pitchFamily="18" charset="0"/>
              </a:rPr>
              <a:t>И водопад мой бушевал,</a:t>
            </a:r>
            <a:br>
              <a:rPr lang="ru-RU" sz="2000" b="1" dirty="0">
                <a:solidFill>
                  <a:srgbClr val="002060"/>
                </a:solidFill>
                <a:ea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ea typeface="Times New Roman" pitchFamily="18" charset="0"/>
              </a:rPr>
              <a:t>Вскипая пеной белой.</a:t>
            </a:r>
          </a:p>
          <a:p>
            <a:pPr algn="ctr" eaLnBrk="0" hangingPunct="0">
              <a:defRPr/>
            </a:pPr>
            <a:r>
              <a:rPr lang="ru-RU" sz="2000" b="1" dirty="0">
                <a:solidFill>
                  <a:srgbClr val="002060"/>
                </a:solidFill>
                <a:ea typeface="Times New Roman" pitchFamily="18" charset="0"/>
              </a:rPr>
              <a:t>Прошу, припав к твоим ногам,</a:t>
            </a:r>
            <a:br>
              <a:rPr lang="ru-RU" sz="2000" b="1" dirty="0">
                <a:solidFill>
                  <a:srgbClr val="002060"/>
                </a:solidFill>
                <a:ea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ea typeface="Times New Roman" pitchFamily="18" charset="0"/>
              </a:rPr>
              <a:t>Во имя прежней славы.</a:t>
            </a:r>
            <a:br>
              <a:rPr lang="ru-RU" sz="2000" b="1" dirty="0">
                <a:solidFill>
                  <a:srgbClr val="002060"/>
                </a:solidFill>
                <a:ea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ea typeface="Times New Roman" pitchFamily="18" charset="0"/>
              </a:rPr>
              <a:t>Ты посади по берегам</a:t>
            </a:r>
            <a:br>
              <a:rPr lang="ru-RU" sz="2000" b="1" dirty="0">
                <a:solidFill>
                  <a:srgbClr val="002060"/>
                </a:solidFill>
                <a:ea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ea typeface="Times New Roman" pitchFamily="18" charset="0"/>
              </a:rPr>
              <a:t>Кусты, деревья, травы.</a:t>
            </a:r>
          </a:p>
          <a:p>
            <a:pPr algn="ctr" eaLnBrk="0" hangingPunct="0">
              <a:defRPr/>
            </a:pPr>
            <a:r>
              <a:rPr lang="ru-RU" sz="2000" b="1" dirty="0">
                <a:solidFill>
                  <a:srgbClr val="002060"/>
                </a:solidFill>
                <a:ea typeface="Times New Roman" pitchFamily="18" charset="0"/>
              </a:rPr>
              <a:t>Когда придёшь под сень ветвей</a:t>
            </a:r>
            <a:br>
              <a:rPr lang="ru-RU" sz="2000" b="1" dirty="0">
                <a:solidFill>
                  <a:srgbClr val="002060"/>
                </a:solidFill>
                <a:ea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ea typeface="Times New Roman" pitchFamily="18" charset="0"/>
              </a:rPr>
              <a:t>Плеснёт играя рыба</a:t>
            </a:r>
            <a:br>
              <a:rPr lang="ru-RU" sz="2000" b="1" dirty="0">
                <a:solidFill>
                  <a:srgbClr val="002060"/>
                </a:solidFill>
                <a:ea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ea typeface="Times New Roman" pitchFamily="18" charset="0"/>
              </a:rPr>
              <a:t>И благородный соловей</a:t>
            </a:r>
            <a:br>
              <a:rPr lang="ru-RU" sz="2000" b="1" dirty="0">
                <a:solidFill>
                  <a:srgbClr val="002060"/>
                </a:solidFill>
                <a:ea typeface="Times New Roman" pitchFamily="18" charset="0"/>
              </a:rPr>
            </a:br>
            <a:r>
              <a:rPr lang="ru-RU" sz="2000" b="1" dirty="0">
                <a:solidFill>
                  <a:srgbClr val="002060"/>
                </a:solidFill>
                <a:ea typeface="Times New Roman" pitchFamily="18" charset="0"/>
              </a:rPr>
              <a:t>Тебе споёт спасибо.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5" name="Picture 18" descr="C:\Users\admin\Downloads\47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972" y="925513"/>
            <a:ext cx="1475656" cy="142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1619672" y="404665"/>
            <a:ext cx="7164796" cy="10801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 </a:t>
            </a:r>
            <a:r>
              <a:rPr lang="ru-RU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марта</a:t>
            </a:r>
            <a:r>
              <a:rPr lang="en-U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Всемирный день воды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02657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3" descr="C:\Users\Ковалевская НИ\ВОДА фото\world_water_drop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16632"/>
            <a:ext cx="3109912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C:\Users\Ковалевская НИ\Pictures\ВОДА\1043137619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600000">
            <a:off x="400150" y="4656059"/>
            <a:ext cx="2443658" cy="180528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3750"/>
            </a:avLst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Овал 10"/>
          <p:cNvSpPr/>
          <p:nvPr/>
        </p:nvSpPr>
        <p:spPr>
          <a:xfrm>
            <a:off x="3182144" y="4077072"/>
            <a:ext cx="3816424" cy="22768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u="sng" dirty="0">
                <a:solidFill>
                  <a:schemeClr val="bg1"/>
                </a:solidFill>
                <a:latin typeface="Arial Black" pitchFamily="34" charset="0"/>
              </a:rPr>
              <a:t>Мы её не замечаем!</a:t>
            </a:r>
          </a:p>
          <a:p>
            <a:pPr algn="ctr">
              <a:defRPr/>
            </a:pPr>
            <a:r>
              <a:rPr lang="ru-RU" sz="2400" b="1" u="sng" dirty="0">
                <a:solidFill>
                  <a:schemeClr val="bg1"/>
                </a:solidFill>
                <a:latin typeface="Arial Black" pitchFamily="34" charset="0"/>
              </a:rPr>
              <a:t>А без воды нам не прожить!</a:t>
            </a:r>
          </a:p>
        </p:txBody>
      </p:sp>
      <p:sp>
        <p:nvSpPr>
          <p:cNvPr id="9" name="Стрелка вниз 8"/>
          <p:cNvSpPr/>
          <p:nvPr/>
        </p:nvSpPr>
        <p:spPr>
          <a:xfrm rot="21600000">
            <a:off x="3182144" y="370589"/>
            <a:ext cx="2674728" cy="2228392"/>
          </a:xfrm>
          <a:prstGeom prst="downArrow">
            <a:avLst>
              <a:gd name="adj1" fmla="val 50000"/>
              <a:gd name="adj2" fmla="val 480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  <a:latin typeface="Arial Black" pitchFamily="34" charset="0"/>
              </a:rPr>
              <a:t>Как сосулька,  замерзает,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bg1"/>
                </a:solidFill>
                <a:latin typeface="Arial Black" pitchFamily="34" charset="0"/>
              </a:rPr>
              <a:t>в дом туманом заползает</a:t>
            </a:r>
            <a:r>
              <a:rPr lang="ru-RU" sz="1400" b="1" dirty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1400" b="1" dirty="0">
                <a:solidFill>
                  <a:srgbClr val="002060"/>
                </a:solidFill>
                <a:latin typeface="Arial Black" pitchFamily="34" charset="0"/>
              </a:rPr>
            </a:br>
            <a:endParaRPr lang="ru-RU" sz="1400" b="1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856873" y="396874"/>
            <a:ext cx="3132163" cy="1439515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b="1" dirty="0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Arial Black" pitchFamily="34" charset="0"/>
              </a:rPr>
              <a:t>На плите у нас кипит,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Arial Black" pitchFamily="34" charset="0"/>
              </a:rPr>
              <a:t>паром чайника шипит.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Arial Black" pitchFamily="34" charset="0"/>
              </a:rPr>
              <a:t>Растворяет сахар в чае .</a:t>
            </a:r>
          </a:p>
          <a:p>
            <a:pPr algn="ctr">
              <a:defRPr/>
            </a:pPr>
            <a:endParaRPr lang="ru-RU" sz="1600" dirty="0">
              <a:latin typeface="Arial Black" pitchFamily="34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323527" y="188641"/>
            <a:ext cx="3096345" cy="1296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b="1" dirty="0">
              <a:solidFill>
                <a:schemeClr val="bg1"/>
              </a:solidFill>
              <a:latin typeface="Arial Black" pitchFamily="34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chemeClr val="bg1"/>
                </a:solidFill>
                <a:latin typeface="Arial Black" pitchFamily="34" charset="0"/>
              </a:rPr>
              <a:t>Вы слыхали о воде?</a:t>
            </a:r>
            <a:br>
              <a:rPr lang="ru-RU" sz="1600" b="1" dirty="0">
                <a:solidFill>
                  <a:schemeClr val="bg1"/>
                </a:solidFill>
                <a:latin typeface="Arial Black" pitchFamily="34" charset="0"/>
              </a:rPr>
            </a:br>
            <a:r>
              <a:rPr lang="ru-RU" sz="1600" b="1" dirty="0">
                <a:solidFill>
                  <a:schemeClr val="bg1"/>
                </a:solidFill>
                <a:latin typeface="Arial Black" pitchFamily="34" charset="0"/>
              </a:rPr>
              <a:t>Говорят, она везде!</a:t>
            </a:r>
            <a:r>
              <a:rPr lang="ru-RU" sz="1600" dirty="0">
                <a:solidFill>
                  <a:schemeClr val="bg1"/>
                </a:solidFill>
                <a:latin typeface="Arial Black" pitchFamily="34" charset="0"/>
              </a:rPr>
              <a:t/>
            </a:r>
            <a:br>
              <a:rPr lang="ru-RU" sz="1600" dirty="0">
                <a:solidFill>
                  <a:schemeClr val="bg1"/>
                </a:solidFill>
                <a:latin typeface="Arial Black" pitchFamily="34" charset="0"/>
              </a:rPr>
            </a:br>
            <a:endParaRPr lang="ru-RU" sz="16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3608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5780" y="3694407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FF"/>
                </a:solidFill>
              </a:rPr>
              <a:t>Вода в большой опасности!</a:t>
            </a:r>
            <a:endParaRPr lang="ru-RU" b="1" dirty="0">
              <a:solidFill>
                <a:srgbClr val="FF00FF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7544" y="3140968"/>
            <a:ext cx="7546616" cy="86409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FFFF00"/>
                </a:solidFill>
                <a:latin typeface="Arial Black" pitchFamily="34" charset="0"/>
              </a:rPr>
              <a:t>Каждый литр сточных вод, попадая в водоем, приводит в негодность 100 литров хорошей воды.</a:t>
            </a:r>
            <a:endParaRPr lang="ru-RU" sz="2000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5780" y="267620"/>
            <a:ext cx="8460432" cy="108041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2000" b="1" dirty="0">
                <a:solidFill>
                  <a:srgbClr val="0033CC"/>
                </a:solidFill>
                <a:latin typeface="Arial Black" pitchFamily="34" charset="0"/>
              </a:rPr>
              <a:t>Как считает Всемирная организация здравоохранения, половина всех больничных коек в мире занято людьми, заболевшими из-за грязной воды.</a:t>
            </a:r>
          </a:p>
        </p:txBody>
      </p:sp>
      <p:pic>
        <p:nvPicPr>
          <p:cNvPr id="7" name="Picture 2" descr="C:\Users\Ковалевская НИ\ВОДА фото\1272453182_voda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352549"/>
            <a:ext cx="3240360" cy="185203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991762" y="4583541"/>
            <a:ext cx="3347864" cy="198310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000" b="1" dirty="0">
                <a:solidFill>
                  <a:srgbClr val="0033CC"/>
                </a:solidFill>
                <a:latin typeface="Arial Black" pitchFamily="34" charset="0"/>
              </a:rPr>
              <a:t>В Мировой океан ежегодно поступает около 13-14 миллионов тонн нефтепродуктов. Нефть в водоемы попадает в результате утечки при погрузке танкеров, при авариях танкеров, сбросе остатков нефтяного груза.</a:t>
            </a:r>
            <a:endParaRPr lang="ru-RU" sz="1000" dirty="0">
              <a:latin typeface="Arial Black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068" y="4583541"/>
            <a:ext cx="3416044" cy="1972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615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23850" y="2276475"/>
            <a:ext cx="5738813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</a:rPr>
              <a:t>П</a:t>
            </a:r>
            <a:r>
              <a:rPr lang="ru-RU" b="1" dirty="0" smtClean="0">
                <a:solidFill>
                  <a:srgbClr val="C00000"/>
                </a:solidFill>
              </a:rPr>
              <a:t>од </a:t>
            </a:r>
            <a:r>
              <a:rPr lang="ru-RU" b="1" dirty="0">
                <a:solidFill>
                  <a:srgbClr val="C00000"/>
                </a:solidFill>
              </a:rPr>
              <a:t>лежачий камень вода не </a:t>
            </a:r>
            <a:r>
              <a:rPr lang="ru-RU" b="1" dirty="0" smtClean="0">
                <a:solidFill>
                  <a:srgbClr val="C00000"/>
                </a:solidFill>
              </a:rPr>
              <a:t>течёт.</a:t>
            </a:r>
            <a:endParaRPr lang="ru-RU" b="1" dirty="0">
              <a:solidFill>
                <a:srgbClr val="C00000"/>
              </a:solidFill>
            </a:endParaRPr>
          </a:p>
          <a:p>
            <a:pPr algn="ctr">
              <a:defRPr/>
            </a:pP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4213" y="2852738"/>
            <a:ext cx="5738812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</a:rPr>
              <a:t>В</a:t>
            </a:r>
            <a:r>
              <a:rPr lang="ru-RU" b="1" dirty="0" smtClean="0">
                <a:solidFill>
                  <a:srgbClr val="C00000"/>
                </a:solidFill>
              </a:rPr>
              <a:t>ода </a:t>
            </a:r>
            <a:r>
              <a:rPr lang="ru-RU" b="1" dirty="0">
                <a:solidFill>
                  <a:srgbClr val="C00000"/>
                </a:solidFill>
              </a:rPr>
              <a:t>камень </a:t>
            </a:r>
            <a:r>
              <a:rPr lang="ru-RU" b="1" dirty="0" err="1" smtClean="0">
                <a:solidFill>
                  <a:srgbClr val="C00000"/>
                </a:solidFill>
              </a:rPr>
              <a:t>то́чит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71550" y="3500438"/>
            <a:ext cx="5738813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</a:rPr>
              <a:t>В</a:t>
            </a:r>
            <a:r>
              <a:rPr lang="ru-RU" b="1" dirty="0" smtClean="0">
                <a:solidFill>
                  <a:srgbClr val="C00000"/>
                </a:solidFill>
              </a:rPr>
              <a:t>ода </a:t>
            </a:r>
            <a:r>
              <a:rPr lang="ru-RU" b="1" dirty="0">
                <a:solidFill>
                  <a:srgbClr val="C00000"/>
                </a:solidFill>
              </a:rPr>
              <a:t>дороже </a:t>
            </a:r>
            <a:r>
              <a:rPr lang="ru-RU" b="1" dirty="0" smtClean="0">
                <a:solidFill>
                  <a:srgbClr val="C00000"/>
                </a:solidFill>
              </a:rPr>
              <a:t>золота.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331913" y="4149725"/>
            <a:ext cx="5738812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</a:rPr>
              <a:t>З</a:t>
            </a:r>
            <a:r>
              <a:rPr lang="ru-RU" b="1" dirty="0" smtClean="0">
                <a:solidFill>
                  <a:srgbClr val="C00000"/>
                </a:solidFill>
              </a:rPr>
              <a:t>доровье </a:t>
            </a:r>
            <a:r>
              <a:rPr lang="ru-RU" b="1" dirty="0">
                <a:solidFill>
                  <a:srgbClr val="C00000"/>
                </a:solidFill>
              </a:rPr>
              <a:t>в </a:t>
            </a:r>
            <a:r>
              <a:rPr lang="ru-RU" b="1" dirty="0" smtClean="0">
                <a:solidFill>
                  <a:srgbClr val="C00000"/>
                </a:solidFill>
              </a:rPr>
              <a:t>воде.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19250" y="4868863"/>
            <a:ext cx="5738813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</a:rPr>
              <a:t>Доброе дело и в воде не тонет.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1" name="Picture 2" descr="C:\Users\Ковалевская НИ\ВОДА фото\detail_pic.jpg"/>
          <p:cNvPicPr>
            <a:picLocks noChangeAspect="1" noChangeArrowheads="1"/>
          </p:cNvPicPr>
          <p:nvPr/>
        </p:nvPicPr>
        <p:blipFill>
          <a:blip r:embed="rId2" cstate="print"/>
          <a:srcRect t="55928" r="44778"/>
          <a:stretch>
            <a:fillRect/>
          </a:stretch>
        </p:blipFill>
        <p:spPr bwMode="auto">
          <a:xfrm>
            <a:off x="7225005" y="2204864"/>
            <a:ext cx="1918995" cy="2285256"/>
          </a:xfrm>
          <a:prstGeom prst="teardrop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Ковалевская НИ\ВОДА фото\detail_pic.jpg"/>
          <p:cNvPicPr>
            <a:picLocks noChangeAspect="1" noChangeArrowheads="1"/>
          </p:cNvPicPr>
          <p:nvPr/>
        </p:nvPicPr>
        <p:blipFill>
          <a:blip r:embed="rId2" cstate="print"/>
          <a:srcRect t="55928" r="44778"/>
          <a:stretch>
            <a:fillRect/>
          </a:stretch>
        </p:blipFill>
        <p:spPr bwMode="auto">
          <a:xfrm>
            <a:off x="7473913" y="4869160"/>
            <a:ext cx="1670087" cy="1988840"/>
          </a:xfrm>
          <a:prstGeom prst="teardrop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кругленный прямоугольник 13"/>
          <p:cNvSpPr/>
          <p:nvPr/>
        </p:nvSpPr>
        <p:spPr>
          <a:xfrm>
            <a:off x="1979613" y="5516563"/>
            <a:ext cx="5738812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</a:rPr>
              <a:t>Хлеб-батюшка, а водица-матушка.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258888" y="476250"/>
            <a:ext cx="76327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sz="3200" b="1" u="sng" dirty="0">
                <a:solidFill>
                  <a:srgbClr val="FF00FF"/>
                </a:solidFill>
              </a:rPr>
              <a:t>НАРОДНАЯ  МУДРОСТЬ О ВОДЕ</a:t>
            </a:r>
            <a:endParaRPr lang="en-US" sz="3200" b="1" u="sng" dirty="0">
              <a:solidFill>
                <a:srgbClr val="FF00FF"/>
              </a:solidFill>
            </a:endParaRPr>
          </a:p>
          <a:p>
            <a:pPr algn="ctr" eaLnBrk="1" hangingPunct="1"/>
            <a:r>
              <a:rPr lang="ru-RU" sz="3200" b="1" dirty="0">
                <a:solidFill>
                  <a:srgbClr val="FF00FF"/>
                </a:solidFill>
              </a:rPr>
              <a:t>В  </a:t>
            </a:r>
            <a:r>
              <a:rPr lang="ru-RU" sz="3200" b="1" dirty="0" smtClean="0">
                <a:solidFill>
                  <a:srgbClr val="FF00FF"/>
                </a:solidFill>
              </a:rPr>
              <a:t>ПОСЛОВИЦАХ </a:t>
            </a:r>
            <a:r>
              <a:rPr lang="ru-RU" sz="3200" b="1" dirty="0">
                <a:solidFill>
                  <a:srgbClr val="FF00FF"/>
                </a:solidFill>
              </a:rPr>
              <a:t>и  ПОГОВОРКАХ, В НАРОДНЫХ ПРИМЕТАХ</a:t>
            </a:r>
          </a:p>
        </p:txBody>
      </p:sp>
    </p:spTree>
    <p:extLst>
      <p:ext uri="{BB962C8B-B14F-4D97-AF65-F5344CB8AC3E}">
        <p14:creationId xmlns:p14="http://schemas.microsoft.com/office/powerpoint/2010/main" val="19898455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 rot="21021933">
            <a:off x="1712913" y="873125"/>
            <a:ext cx="5738812" cy="15986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</a:rPr>
              <a:t>Чуть дрожит на ветерке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Лента на просторе.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Узкий кончик – в роднике,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А широкий – в море.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 rot="21278886">
            <a:off x="1687513" y="2397125"/>
            <a:ext cx="5738812" cy="17176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</a:rPr>
              <a:t>Что за звёздочки сквозные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На пальто и на платке?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Все сквозные, вырезные,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А возьмёшь – вода в руке?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835150" y="1773238"/>
            <a:ext cx="5738813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Река.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 rot="21066868">
            <a:off x="1990725" y="4006850"/>
            <a:ext cx="5738813" cy="1524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</a:rPr>
              <a:t>Детки сели на карниз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И растут всё время вниз.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79613" y="3429000"/>
            <a:ext cx="5738812" cy="914400"/>
          </a:xfrm>
          <a:prstGeom prst="roundRect">
            <a:avLst>
              <a:gd name="adj" fmla="val 350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Снежинки.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835150" y="5229225"/>
            <a:ext cx="5738813" cy="8270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Сосульки.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56376" y="692696"/>
            <a:ext cx="859787" cy="5832648"/>
          </a:xfrm>
          <a:prstGeom prst="rect">
            <a:avLst/>
          </a:prstGeom>
          <a:noFill/>
        </p:spPr>
        <p:txBody>
          <a:bodyPr vert="wordArtVert"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srgbClr val="0070C0"/>
                </a:solidFill>
                <a:latin typeface="Arial Black" pitchFamily="34" charset="0"/>
              </a:rPr>
              <a:t>ЗАГАДКИ</a:t>
            </a:r>
          </a:p>
        </p:txBody>
      </p:sp>
    </p:spTree>
    <p:extLst>
      <p:ext uri="{BB962C8B-B14F-4D97-AF65-F5344CB8AC3E}">
        <p14:creationId xmlns:p14="http://schemas.microsoft.com/office/powerpoint/2010/main" val="26399724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Constantia"/>
        <a:ea typeface=""/>
        <a:cs typeface=""/>
      </a:majorFont>
      <a:minorFont>
        <a:latin typeface="Kaling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779</Words>
  <Application>Microsoft Office PowerPoint</Application>
  <PresentationFormat>Экран (4:3)</PresentationFormat>
  <Paragraphs>161</Paragraphs>
  <Slides>33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ПЛАНЕТА заболела </vt:lpstr>
      <vt:lpstr>Земля считалась раньше плоской, Стоящей на китах или слонах…</vt:lpstr>
      <vt:lpstr>И вот на планете Земля появляется человек. Самое совершенное творение природы. Он наделен разумом. Но не всегда его действия и поступки правильны.</vt:lpstr>
      <vt:lpstr>Презентация PowerPoint</vt:lpstr>
      <vt:lpstr>Презентация PowerPoint</vt:lpstr>
      <vt:lpstr>Презентация PowerPoint</vt:lpstr>
      <vt:lpstr>Вода в большой опасности!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Международный День Земли 22 апреля 2018 год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Зоя</dc:creator>
  <cp:lastModifiedBy>admin</cp:lastModifiedBy>
  <cp:revision>50</cp:revision>
  <dcterms:created xsi:type="dcterms:W3CDTF">2017-04-12T17:52:17Z</dcterms:created>
  <dcterms:modified xsi:type="dcterms:W3CDTF">2017-12-09T17:17:02Z</dcterms:modified>
</cp:coreProperties>
</file>