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0" r:id="rId3"/>
    <p:sldId id="257" r:id="rId4"/>
    <p:sldId id="258" r:id="rId5"/>
    <p:sldId id="261" r:id="rId6"/>
    <p:sldId id="263" r:id="rId7"/>
    <p:sldId id="264" r:id="rId8"/>
    <p:sldId id="262" r:id="rId9"/>
    <p:sldId id="271" r:id="rId10"/>
    <p:sldId id="265" r:id="rId11"/>
    <p:sldId id="266" r:id="rId12"/>
    <p:sldId id="267" r:id="rId13"/>
    <p:sldId id="272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6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8BEF1-7498-4CF5-BAE6-4B36CB5D00B7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279E8-C4FC-4BFF-AE58-989B07C06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57C6A0-2884-4A25-A079-EAA969D99636}" type="datetime1">
              <a:rPr lang="ru-RU" smtClean="0"/>
              <a:pPr/>
              <a:t>22.03.2016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E419D3-14BB-4A54-A2E9-FEFA867FAE88}" type="datetime1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4A2DFE-6047-4C86-9531-96C4925D1581}" type="datetime1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125AE0-120D-4552-A3F0-3CEB59A6CAF6}" type="datetime1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C40B23-BEBD-46FE-B241-24761DC67DF2}" type="datetime1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7F1DC1-BBE0-4BDD-A1DD-E80A59DAF74C}" type="datetime1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66F8EE-FCEE-440D-B11D-C27E37324B6E}" type="datetime1">
              <a:rPr lang="ru-RU" smtClean="0"/>
              <a:pPr/>
              <a:t>22.03.2016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1E2291-6A92-4523-809B-4FD83E3146E7}" type="datetime1">
              <a:rPr lang="ru-RU" smtClean="0"/>
              <a:pPr/>
              <a:t>22.03.2016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2B10AC-737C-4F50-8A81-57731B3C0741}" type="datetime1">
              <a:rPr lang="ru-RU" smtClean="0"/>
              <a:pPr/>
              <a:t>22.03.2016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1F38D2-A77F-45AB-AE3E-037579217936}" type="datetime1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314F31-4CB7-4892-8A0F-A106017A0104}" type="datetime1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2610A35-DF17-4C1D-879E-65990BF09744}" type="datetime1">
              <a:rPr lang="ru-RU" smtClean="0"/>
              <a:pPr/>
              <a:t>22.03.2016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2;&#1086;&#1077;%20&#1083;&#1091;&#1095;&#1096;&#1077;&#1077;%20&#1079;&#1072;&#1085;&#1103;&#1090;&#1080;&#1077;%20&#1041;&#1080;&#1089;&#1077;&#1088;\spokoynaya_muzyka_-_Muzyka_gor_muzofon.com.mp3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vseumeyka.ru/wp-content/uploads/2012/11/3-1-Biseropletenie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vseumeyka.ru/wp-content/uploads/2012/11/3-2-Biseropletenie.jpg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vseumeyka.ru/wp-content/uploads/2012/11/3-3-Biseropletenie.jpg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vseumeyka.ru/wp-content/uploads/2012/11/3-4-Biseropletenie.jpg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vseumeyka.ru/wp-content/uploads/2012/11/3-5-Biseropletenie.jpg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285728"/>
            <a:ext cx="7406640" cy="2286016"/>
          </a:xfrm>
        </p:spPr>
        <p:txBody>
          <a:bodyPr>
            <a:normAutofit fontScale="90000"/>
          </a:bodyPr>
          <a:lstStyle/>
          <a:p>
            <a:r>
              <a:rPr lang="x-none" b="1" smtClean="0"/>
              <a:t>Объемные изделия на основе параллельного плетения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5357826"/>
            <a:ext cx="8049582" cy="1214446"/>
          </a:xfrm>
        </p:spPr>
        <p:txBody>
          <a:bodyPr>
            <a:noAutofit/>
          </a:bodyPr>
          <a:lstStyle/>
          <a:p>
            <a:pPr algn="ctr"/>
            <a:r>
              <a:rPr lang="x-none" sz="3600" b="1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«Герои дагестанских сказок.</a:t>
            </a:r>
            <a:endParaRPr lang="ru-RU" sz="3600" b="1" dirty="0" smtClean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x-none" sz="3600" b="1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Изготовление ослика»</a:t>
            </a:r>
            <a:endParaRPr lang="ru-RU" sz="3600" b="1" dirty="0" smtClean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1600" b="1" dirty="0" smtClean="0"/>
              <a:t> </a:t>
            </a:r>
            <a:endParaRPr lang="ru-RU" sz="1600" dirty="0" smtClean="0"/>
          </a:p>
          <a:p>
            <a:pPr algn="ctr"/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5" name="spokoynaya_muzyka_-_Muzyka_gor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86776" y="6072206"/>
            <a:ext cx="304800" cy="304800"/>
          </a:xfrm>
          <a:prstGeom prst="rect">
            <a:avLst/>
          </a:prstGeom>
        </p:spPr>
      </p:pic>
      <p:pic>
        <p:nvPicPr>
          <p:cNvPr id="6" name="Рисунок 5" descr="IMG_20160301_0928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1428736"/>
            <a:ext cx="4714908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1-й  этап: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026" name="Рисунок 1" descr="Поделки из бисера животные (1)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571504"/>
            <a:ext cx="2791718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2-й  этап: 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2050" name="Рисунок 2" descr="Поделки из бисера животные (2)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500042"/>
            <a:ext cx="3571900" cy="578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3-й этап: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3074" name="Рисунок 3" descr="Поделки из бисера животные (3)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642918"/>
            <a:ext cx="355380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3" name="Picture 2" descr="D:\KVA\Учебные презентации\презентации по русскому языку и грамоте\обучение чтению\пароходы и паровозы\anut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928934"/>
            <a:ext cx="8461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KVA\Учебные презентации\презентации по русскому языку и грамоте\обучение чтению\пароходы и паровозы\anut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2000240"/>
            <a:ext cx="8461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KVA\Учебные презентации\презентации по русскому языку и грамоте\обучение чтению\пароходы и паровозы\anut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928802"/>
            <a:ext cx="8461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Кирилл\Рабочий стол\МАМА\детские презентации\Почемучка\99994d7a442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953000"/>
            <a:ext cx="2000264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Кирилл\Рабочий стол\МАМА\детские презентации\Почемучка\99994d7a442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4929198"/>
            <a:ext cx="17335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Кирилл\Рабочий стол\МАМА\детские презентации\Почемучка\99994d7a442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85728"/>
            <a:ext cx="17335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f6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447800" y="304800"/>
            <a:ext cx="1481126" cy="1143000"/>
          </a:xfrm>
          <a:prstGeom prst="rect">
            <a:avLst/>
          </a:prstGeom>
          <a:noFill/>
        </p:spPr>
      </p:pic>
      <p:pic>
        <p:nvPicPr>
          <p:cNvPr id="10" name="Picture 16" descr="f6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214290"/>
            <a:ext cx="1143000" cy="1143000"/>
          </a:xfrm>
          <a:prstGeom prst="rect">
            <a:avLst/>
          </a:prstGeom>
          <a:noFill/>
        </p:spPr>
      </p:pic>
      <p:pic>
        <p:nvPicPr>
          <p:cNvPr id="11" name="Picture 17" descr="f6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3357562"/>
            <a:ext cx="1143000" cy="1143000"/>
          </a:xfrm>
          <a:prstGeom prst="rect">
            <a:avLst/>
          </a:prstGeom>
          <a:noFill/>
        </p:spPr>
      </p:pic>
      <p:pic>
        <p:nvPicPr>
          <p:cNvPr id="12" name="Picture 18" descr="f6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500438"/>
            <a:ext cx="1143000" cy="1143000"/>
          </a:xfrm>
          <a:prstGeom prst="rect">
            <a:avLst/>
          </a:prstGeom>
          <a:noFill/>
        </p:spPr>
      </p:pic>
      <p:pic>
        <p:nvPicPr>
          <p:cNvPr id="13" name="Picture 20" descr="butterfly1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357694"/>
            <a:ext cx="2214579" cy="2179631"/>
          </a:xfrm>
          <a:prstGeom prst="rect">
            <a:avLst/>
          </a:prstGeom>
          <a:noFill/>
        </p:spPr>
      </p:pic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1295400" y="190500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1643042" y="2000240"/>
            <a:ext cx="71199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4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Поморгаем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57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39 -0.09087 L 0.06789 -0.39052 C 0.07709 -0.52532 -0.15086 -0.71538 -0.34461 -0.73595 L -0.77604 -0.78173 " pathEditMode="relative" rAng="277099" ptsTypes="FfFF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" y="-3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500"/>
                            </p:stCondLst>
                            <p:childTnLst>
                              <p:par>
                                <p:cTn id="76" presetID="4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63 -0.78127 C -0.06197 -0.74382 -0.0342 -0.70636 -0.02187 -0.65896 C -0.00954 -0.6074 -0.00312 -0.5459 0.00278 -0.48462 C 0.00921 -0.42312 0.00278 -0.37156 -0.00312 -0.31514 C -0.00954 -0.26289 -0.01875 -0.20624 -0.04062 -0.15977 C -0.05885 -0.11237 -0.08975 -0.07468 -0.12343 -0.04601 C -0.15451 -0.01827 -0.19149 0.00069 -0.22829 0.0104 C -0.26527 0.01965 -0.30208 0.01965 -0.33645 0.0104 C -0.37326 0.00069 -0.40694 -0.02312 -0.43472 -0.06081 C -0.46267 -0.09341 -0.48715 -0.13619 -0.49947 -0.18775 C -0.51493 -0.23514 -0.52083 -0.30035 -0.52083 -0.35283 C -0.52413 -0.40416 -0.52083 -0.46567 -0.50538 -0.51723 C -0.49045 -0.56486 -0.46267 -0.60231 -0.42569 -0.62104 C -0.38819 -0.63514 -0.35138 -0.61642 -0.32673 -0.58358 C -0.30538 -0.55075 -0.28993 -0.4985 -0.28663 -0.43792 C -0.28663 -0.37642 -0.28993 -0.32 -0.30538 -0.2726 C -0.32083 -0.2252 -0.3177 -0.21619 -0.37916 -0.15468 C -0.43472 -0.08856 -0.49045 -0.10728 -0.52413 -0.10312 C -0.55781 -0.10312 -0.58559 -0.12208 -0.61927 -0.14104 C -0.65677 -0.16393 -0.68715 -0.20624 -0.7092 -0.24393 C -0.73055 -0.28162 -0.73958 -0.32902 -0.75191 -0.40416 C -0.76093 -0.47954 -0.76093 -0.51723 -0.76093 -0.57457 C -0.76093 -0.63121 -0.76093 -0.6874 -0.76093 -0.74382 " pathEditMode="relative" rAng="0" ptsTypes="fffffffffffffffffffffff">
                                      <p:cBhvr>
                                        <p:cTn id="7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5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1.50289E-6 C 0.00122 -0.09411 -0.00034 -0.18937 0.00469 -0.28324 C 0.00383 -0.34243 0.02622 -0.40509 -0.01753 -0.42081 C -0.02413 -0.4296 -0.03055 -0.43468 -0.03975 -0.43769 C -0.04531 -0.44278 -0.04722 -0.44578 -0.05399 -0.44809 C -0.0835 -0.47468 -0.05538 -0.4511 -0.14774 -0.45041 C -0.20538 -0.44994 -0.26301 -0.45041 -0.32065 -0.45041 " pathEditMode="relative" ptsTypes="ffffffA">
                                      <p:cBhvr>
                                        <p:cTn id="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4-й этап: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4098" name="Рисунок 4" descr="Поделки из бисера животные (4)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571480"/>
            <a:ext cx="4071966" cy="600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3636458" cy="4512002"/>
          </a:xfrm>
        </p:spPr>
        <p:txBody>
          <a:bodyPr>
            <a:normAutofit/>
          </a:bodyPr>
          <a:lstStyle/>
          <a:p>
            <a:r>
              <a:rPr lang="ru-RU" dirty="0" smtClean="0"/>
              <a:t>5-этап соединение ножек ослика.</a:t>
            </a:r>
            <a:br>
              <a:rPr lang="ru-RU" dirty="0" smtClean="0"/>
            </a:br>
            <a:r>
              <a:rPr lang="ru-RU" dirty="0" smtClean="0"/>
              <a:t>6 этап-выполнение хвоста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5122" name="Рисунок 5" descr="Поделки из бисера животные (5)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85728"/>
            <a:ext cx="3714776" cy="6152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583572"/>
          </a:xfrm>
        </p:spPr>
        <p:txBody>
          <a:bodyPr/>
          <a:lstStyle/>
          <a:p>
            <a:pPr algn="ctr"/>
            <a:r>
              <a:rPr lang="ru-RU" dirty="0" smtClean="0"/>
              <a:t> Я хочу поблагодарить вас за работу. Молодцы! Большое спасибо, что вы пришли сегодня на занятие. До свидания!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 advClick="0" advTm="1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571480"/>
            <a:ext cx="7686700" cy="5911873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Предметная область</a:t>
            </a:r>
            <a:r>
              <a:rPr lang="ru-RU" sz="4000" dirty="0" smtClean="0"/>
              <a:t>: </a:t>
            </a:r>
            <a:r>
              <a:rPr lang="ru-RU" sz="4000" dirty="0" err="1" smtClean="0"/>
              <a:t>бисероплетение</a:t>
            </a:r>
            <a:endParaRPr lang="ru-RU" sz="4000" dirty="0" smtClean="0"/>
          </a:p>
          <a:p>
            <a:r>
              <a:rPr lang="ru-RU" sz="4000" b="1" dirty="0" smtClean="0"/>
              <a:t>Тип занятия</a:t>
            </a:r>
            <a:r>
              <a:rPr lang="ru-RU" sz="4000" dirty="0" smtClean="0"/>
              <a:t>: комбинированный</a:t>
            </a:r>
          </a:p>
          <a:p>
            <a:r>
              <a:rPr lang="ru-RU" sz="4000" b="1" dirty="0" smtClean="0"/>
              <a:t>Вид занятия:</a:t>
            </a:r>
            <a:r>
              <a:rPr lang="ru-RU" sz="4000" dirty="0" smtClean="0"/>
              <a:t> урок применения знаний, умений, навыков</a:t>
            </a:r>
          </a:p>
          <a:p>
            <a:r>
              <a:rPr lang="ru-RU" sz="4000" b="1" dirty="0" smtClean="0"/>
              <a:t>Цель:</a:t>
            </a:r>
            <a:r>
              <a:rPr lang="ru-RU" sz="4000" dirty="0" smtClean="0"/>
              <a:t> изготовление   «Ослика» в технике «параллельного плетения».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57158" y="285728"/>
            <a:ext cx="8329642" cy="1143008"/>
          </a:xfrm>
        </p:spPr>
        <p:txBody>
          <a:bodyPr>
            <a:normAutofit fontScale="77500" lnSpcReduction="20000"/>
          </a:bodyPr>
          <a:lstStyle/>
          <a:p>
            <a:endParaRPr lang="ru-RU" sz="4400" i="1" dirty="0" smtClean="0"/>
          </a:p>
          <a:p>
            <a:r>
              <a:rPr lang="ru-RU" sz="6500" i="1" dirty="0" smtClean="0"/>
              <a:t>Образовательные задачи:</a:t>
            </a:r>
            <a:endParaRPr lang="ru-RU" sz="6500" dirty="0" smtClean="0"/>
          </a:p>
          <a:p>
            <a:endParaRPr lang="ru-RU" sz="44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28596" y="1714488"/>
            <a:ext cx="8115328" cy="4500594"/>
          </a:xfrm>
        </p:spPr>
        <p:txBody>
          <a:bodyPr>
            <a:noAutofit/>
          </a:bodyPr>
          <a:lstStyle/>
          <a:p>
            <a:r>
              <a:rPr lang="ru-RU" sz="3200" dirty="0" smtClean="0"/>
              <a:t> – дать информацию о технике  параллельного плетения  объемных фигурок на проволоке ;  </a:t>
            </a:r>
          </a:p>
          <a:p>
            <a:r>
              <a:rPr lang="ru-RU" sz="3200" dirty="0" smtClean="0"/>
              <a:t>-познакомить детей с новыми терминами;  </a:t>
            </a:r>
          </a:p>
          <a:p>
            <a:r>
              <a:rPr lang="ru-RU" sz="3200" dirty="0" smtClean="0"/>
              <a:t>-продолжить формирование  специальных  умений по работе с бисером;  </a:t>
            </a:r>
          </a:p>
          <a:p>
            <a:r>
              <a:rPr lang="ru-RU" sz="3200" dirty="0" smtClean="0"/>
              <a:t>-познакомить обучающихся  с притчей «Про мудрого ослика».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814706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Развивающие задачи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814706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>Воспитательные  задачи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8596" y="1142984"/>
            <a:ext cx="4023360" cy="500066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- способствовать развитию художественного  вкуса, интереса к творческому рукоделию, вызвать желание фантазировать;</a:t>
            </a:r>
          </a:p>
          <a:p>
            <a:r>
              <a:rPr lang="ru-RU" dirty="0" smtClean="0"/>
              <a:t>     - продолжать развивать творческую самостоятельность;</a:t>
            </a:r>
          </a:p>
          <a:p>
            <a:r>
              <a:rPr lang="ru-RU" dirty="0" smtClean="0"/>
              <a:t>     - развивать у детей чувство композиции;</a:t>
            </a:r>
          </a:p>
          <a:p>
            <a:r>
              <a:rPr lang="ru-RU" dirty="0" smtClean="0"/>
              <a:t>– обучить технике плетения объемных фигурок на проволоке, умению нанизывать бисер по счету, определять количество бисера в одном элементе, сравнивать результаты сборки со схемой.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3438" y="1142984"/>
            <a:ext cx="4023360" cy="5000660"/>
          </a:xfrm>
        </p:spPr>
        <p:txBody>
          <a:bodyPr/>
          <a:lstStyle/>
          <a:p>
            <a:r>
              <a:rPr lang="ru-RU" dirty="0" smtClean="0"/>
              <a:t>- формировать трудолюбие, аккуратность, взаимовыручку;</a:t>
            </a:r>
          </a:p>
          <a:p>
            <a:r>
              <a:rPr lang="ru-RU" dirty="0" smtClean="0"/>
              <a:t>- Воспитывать в детях  образное видение, любовь к прекрасному.</a:t>
            </a:r>
          </a:p>
          <a:p>
            <a:r>
              <a:rPr lang="ru-RU" dirty="0" smtClean="0"/>
              <a:t>привить умение с пользой проводить свободное время </a:t>
            </a:r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  <p:bldP spid="12" grpId="0" build="allAtOnce" animBg="1"/>
      <p:bldP spid="11" grpId="0" build="p" animBg="1"/>
      <p:bldP spid="1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Методы обучения: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428736"/>
            <a:ext cx="7498080" cy="4800600"/>
          </a:xfrm>
        </p:spPr>
        <p:txBody>
          <a:bodyPr/>
          <a:lstStyle/>
          <a:p>
            <a:r>
              <a:rPr lang="ru-RU" b="1" i="1" dirty="0" smtClean="0"/>
              <a:t>Словесный метод</a:t>
            </a:r>
            <a:r>
              <a:rPr lang="ru-RU" dirty="0" smtClean="0"/>
              <a:t>  - беседа, рассказ.</a:t>
            </a:r>
          </a:p>
          <a:p>
            <a:r>
              <a:rPr lang="ru-RU" b="1" i="1" dirty="0" smtClean="0"/>
              <a:t>Наглядный метод</a:t>
            </a:r>
            <a:r>
              <a:rPr lang="ru-RU" b="1" dirty="0" smtClean="0"/>
              <a:t> </a:t>
            </a:r>
            <a:r>
              <a:rPr lang="ru-RU" dirty="0" smtClean="0"/>
              <a:t>- наглядные пособия, схемы, модели, показ элементов выполнения поделки «Ослик».</a:t>
            </a:r>
          </a:p>
          <a:p>
            <a:r>
              <a:rPr lang="ru-RU" b="1" i="1" dirty="0" smtClean="0"/>
              <a:t>Практический метод</a:t>
            </a:r>
            <a:r>
              <a:rPr lang="ru-RU" dirty="0" smtClean="0"/>
              <a:t>  – зарисовка схемы, выполнение поделки из бисера.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498080" cy="1143000"/>
          </a:xfrm>
        </p:spPr>
        <p:txBody>
          <a:bodyPr/>
          <a:lstStyle/>
          <a:p>
            <a:r>
              <a:rPr lang="ru-RU" b="1" dirty="0" smtClean="0"/>
              <a:t>Реквизит:</a:t>
            </a:r>
            <a:endParaRPr lang="ru-RU" dirty="0"/>
          </a:p>
        </p:txBody>
      </p:sp>
      <p:pic>
        <p:nvPicPr>
          <p:cNvPr id="5" name="Содержимое 4" descr="IMG_20160301_0926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142984"/>
            <a:ext cx="8143900" cy="5715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Притча  . . 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короткий назидательный рассказ в иносказательной форме, заключающий в себе нравственное поучение (премудрость). По содержанию притча близка к басне.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Оборудование</a:t>
            </a:r>
            <a:r>
              <a:rPr lang="ru-RU" b="1" i="1" dirty="0" smtClean="0"/>
              <a:t>:</a:t>
            </a:r>
            <a:endParaRPr lang="ru-RU" dirty="0"/>
          </a:p>
        </p:txBody>
      </p:sp>
      <p:pic>
        <p:nvPicPr>
          <p:cNvPr id="5" name="Содержимое 4" descr="img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447800"/>
            <a:ext cx="7500990" cy="527091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85918" y="1142984"/>
            <a:ext cx="6596082" cy="1216041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«Гимнастика для рук»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371600" y="4267200"/>
            <a:ext cx="6400800" cy="1752600"/>
          </a:xfrm>
          <a:prstGeom prst="rect">
            <a:avLst/>
          </a:prstGeom>
        </p:spPr>
        <p:txBody>
          <a:bodyPr/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</a:t>
            </a:r>
            <a:r>
              <a:rPr lang="ru-RU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</a:t>
            </a:r>
            <a:r>
              <a:rPr kumimoji="0" lang="ru-RU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абочка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7" descr="a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667000"/>
            <a:ext cx="1211263" cy="1131888"/>
          </a:xfrm>
          <a:prstGeom prst="rect">
            <a:avLst/>
          </a:prstGeom>
          <a:noFill/>
        </p:spPr>
      </p:pic>
      <p:pic>
        <p:nvPicPr>
          <p:cNvPr id="6" name="Picture 9" descr="butterfly1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962400"/>
            <a:ext cx="1631950" cy="1647825"/>
          </a:xfrm>
          <a:prstGeom prst="rect">
            <a:avLst/>
          </a:prstGeom>
          <a:noFill/>
        </p:spPr>
      </p:pic>
      <p:pic>
        <p:nvPicPr>
          <p:cNvPr id="7" name="Picture 10" descr="butterfly1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03260">
            <a:off x="844394" y="3256214"/>
            <a:ext cx="2543488" cy="256792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602</TotalTime>
  <Words>257</Words>
  <PresentationFormat>Экран (4:3)</PresentationFormat>
  <Paragraphs>56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Объемные изделия на основе параллельного плетения </vt:lpstr>
      <vt:lpstr>Слайд 2</vt:lpstr>
      <vt:lpstr>Слайд 3</vt:lpstr>
      <vt:lpstr>Слайд 4</vt:lpstr>
      <vt:lpstr>Методы обучения:</vt:lpstr>
      <vt:lpstr>Реквизит:</vt:lpstr>
      <vt:lpstr>Притча  . . .</vt:lpstr>
      <vt:lpstr>Оборудование:</vt:lpstr>
      <vt:lpstr>Слайд 9</vt:lpstr>
      <vt:lpstr>1-й  этап: </vt:lpstr>
      <vt:lpstr>2-й  этап:  </vt:lpstr>
      <vt:lpstr>3-й этап: </vt:lpstr>
      <vt:lpstr>Слайд 13</vt:lpstr>
      <vt:lpstr>4-й этап: </vt:lpstr>
      <vt:lpstr>5-этап соединение ножек ослика. 6 этап-выполнение хвоста</vt:lpstr>
      <vt:lpstr> Я хочу поблагодарить вас за работу. Молодцы! Большое спасибо, что вы пришли сегодня на занятие. До свидания!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Объемные изделия на основе параллельного плетения </dc:title>
  <cp:lastModifiedBy>User</cp:lastModifiedBy>
  <cp:revision>11</cp:revision>
  <dcterms:modified xsi:type="dcterms:W3CDTF">2016-03-22T10:17:05Z</dcterms:modified>
</cp:coreProperties>
</file>