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9" r:id="rId1"/>
  </p:sldMasterIdLst>
  <p:sldIdLst>
    <p:sldId id="256" r:id="rId2"/>
    <p:sldId id="258" r:id="rId3"/>
    <p:sldId id="257" r:id="rId4"/>
    <p:sldId id="259" r:id="rId5"/>
    <p:sldId id="260" r:id="rId6"/>
    <p:sldId id="269" r:id="rId7"/>
    <p:sldId id="270" r:id="rId8"/>
    <p:sldId id="271" r:id="rId9"/>
    <p:sldId id="262" r:id="rId10"/>
    <p:sldId id="263" r:id="rId11"/>
    <p:sldId id="264" r:id="rId12"/>
    <p:sldId id="265" r:id="rId13"/>
    <p:sldId id="266" r:id="rId14"/>
    <p:sldId id="267" r:id="rId15"/>
    <p:sldId id="278" r:id="rId16"/>
    <p:sldId id="279" r:id="rId17"/>
    <p:sldId id="275" r:id="rId18"/>
    <p:sldId id="280" r:id="rId19"/>
    <p:sldId id="273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0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03173-9B5D-4829-BB0D-7954E93AD150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30C2A-7308-4057-BC75-0744C31734DA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6321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03173-9B5D-4829-BB0D-7954E93AD150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30C2A-7308-4057-BC75-0744C3173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163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03173-9B5D-4829-BB0D-7954E93AD150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30C2A-7308-4057-BC75-0744C3173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858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03173-9B5D-4829-BB0D-7954E93AD150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30C2A-7308-4057-BC75-0744C31734DA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90941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03173-9B5D-4829-BB0D-7954E93AD150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30C2A-7308-4057-BC75-0744C3173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1760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03173-9B5D-4829-BB0D-7954E93AD150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30C2A-7308-4057-BC75-0744C31734DA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637899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03173-9B5D-4829-BB0D-7954E93AD150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30C2A-7308-4057-BC75-0744C3173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030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03173-9B5D-4829-BB0D-7954E93AD150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30C2A-7308-4057-BC75-0744C3173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967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03173-9B5D-4829-BB0D-7954E93AD150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30C2A-7308-4057-BC75-0744C3173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644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03173-9B5D-4829-BB0D-7954E93AD150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30C2A-7308-4057-BC75-0744C3173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448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03173-9B5D-4829-BB0D-7954E93AD150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30C2A-7308-4057-BC75-0744C3173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327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03173-9B5D-4829-BB0D-7954E93AD150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30C2A-7308-4057-BC75-0744C3173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051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03173-9B5D-4829-BB0D-7954E93AD150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30C2A-7308-4057-BC75-0744C3173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274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03173-9B5D-4829-BB0D-7954E93AD150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30C2A-7308-4057-BC75-0744C3173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347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03173-9B5D-4829-BB0D-7954E93AD150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30C2A-7308-4057-BC75-0744C3173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270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03173-9B5D-4829-BB0D-7954E93AD150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30C2A-7308-4057-BC75-0744C3173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398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03173-9B5D-4829-BB0D-7954E93AD150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30C2A-7308-4057-BC75-0744C3173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727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7F03173-9B5D-4829-BB0D-7954E93AD150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7030C2A-7308-4057-BC75-0744C3173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0775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  <p:sldLayoutId id="2147483805" r:id="rId16"/>
    <p:sldLayoutId id="214748380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1194" y="655642"/>
            <a:ext cx="8825658" cy="2677648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ПРИНЦИПЫ ПОДГОТОВКИ </a:t>
            </a:r>
            <a:r>
              <a:rPr lang="ru-RU" dirty="0" smtClean="0">
                <a:solidFill>
                  <a:srgbClr val="C00000"/>
                </a:solidFill>
              </a:rPr>
              <a:t> К ГИА</a:t>
            </a: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4884" y="5346700"/>
            <a:ext cx="3759139" cy="1232065"/>
          </a:xfrm>
        </p:spPr>
        <p:txBody>
          <a:bodyPr/>
          <a:lstStyle/>
          <a:p>
            <a:pPr algn="r"/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0779" y="3004457"/>
            <a:ext cx="6422885" cy="38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502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0612" y="697694"/>
            <a:ext cx="8534400" cy="1507067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Первый принцип - тематический.</a:t>
            </a:r>
            <a:r>
              <a:rPr lang="ru-RU" sz="6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6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3200" y="1930187"/>
            <a:ext cx="9831248" cy="4521413"/>
          </a:xfrm>
        </p:spPr>
        <p:txBody>
          <a:bodyPr>
            <a:normAutofit fontScale="85000" lnSpcReduction="20000"/>
          </a:bodyPr>
          <a:lstStyle/>
          <a:p>
            <a:pPr marL="0" indent="0">
              <a:spcAft>
                <a:spcPts val="750"/>
              </a:spcAft>
              <a:buNone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ru-RU" sz="2800" b="1" dirty="0">
              <a:solidFill>
                <a:srgbClr val="FFC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r>
              <a:rPr lang="ru-RU" sz="3000" b="1" dirty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Разумно выстраивать подготовку, соблюдая правило – от простых типовых заданий до заданий второй части ГИА. Опыт работы показал, что расположение однотипных задач группами полезно, поскольку дает возможность научиться логичным рассуждениям при решении задач и освоить основные приемы их решения. Система различных типов задач, решаемых с нарастающей сложностью, развивает мышление обучающихся.</a:t>
            </a:r>
            <a:endParaRPr lang="ru-RU" sz="3000" b="1" dirty="0">
              <a:solidFill>
                <a:srgbClr val="FFC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4" indent="-342900"/>
            <a:r>
              <a:rPr lang="ru-RU" sz="3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заданий из одной темы,	но с разной формулировкой</a:t>
            </a:r>
          </a:p>
          <a:p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4448" y="4619159"/>
            <a:ext cx="1749704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49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3112" y="550332"/>
            <a:ext cx="8534400" cy="1507067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Второй принцип - логический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3100" y="2425700"/>
            <a:ext cx="6337300" cy="4014894"/>
          </a:xfrm>
        </p:spPr>
        <p:txBody>
          <a:bodyPr>
            <a:normAutofit/>
          </a:bodyPr>
          <a:lstStyle/>
          <a:p>
            <a:pPr marL="0" indent="0">
              <a:spcAft>
                <a:spcPts val="750"/>
              </a:spcAft>
              <a:buNone/>
            </a:pPr>
            <a:r>
              <a:rPr lang="ru-RU" sz="3200" b="1" dirty="0" smtClean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Нужно </a:t>
            </a:r>
            <a:r>
              <a:rPr lang="ru-RU" sz="3200" b="1" dirty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учиться использовать наличный запас знаний, применяя различные «хитрости» и рассуждения для получения ответа наиболее простым и понятным способом.</a:t>
            </a:r>
            <a:endParaRPr lang="ru-RU" sz="3200" b="1" dirty="0">
              <a:solidFill>
                <a:srgbClr val="FFC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8227" y="2741974"/>
            <a:ext cx="4073745" cy="32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830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812" y="448494"/>
            <a:ext cx="8534400" cy="1507067"/>
          </a:xfrm>
        </p:spPr>
        <p:txBody>
          <a:bodyPr>
            <a:normAutofit fontScale="90000"/>
          </a:bodyPr>
          <a:lstStyle/>
          <a:p>
            <a:pPr marL="91440" lvl="0" indent="-91440">
              <a:lnSpc>
                <a:spcPct val="90000"/>
              </a:lnSpc>
              <a:spcBef>
                <a:spcPts val="1200"/>
              </a:spcBef>
              <a:spcAft>
                <a:spcPts val="750"/>
              </a:spcAft>
            </a:pPr>
            <a:r>
              <a:rPr lang="ru-RU" spc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Третий принцип - тренировочный.</a:t>
            </a:r>
            <a:r>
              <a:rPr lang="ru-RU" spc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/>
            </a:r>
            <a:br>
              <a:rPr lang="ru-RU" spc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4000" y="1820992"/>
            <a:ext cx="8087895" cy="4198807"/>
          </a:xfrm>
        </p:spPr>
        <p:txBody>
          <a:bodyPr>
            <a:normAutofit lnSpcReduction="10000"/>
          </a:bodyPr>
          <a:lstStyle/>
          <a:p>
            <a:pPr marL="0" indent="0">
              <a:spcAft>
                <a:spcPts val="750"/>
              </a:spcAft>
              <a:buNone/>
            </a:pPr>
            <a:endParaRPr lang="ru-RU" sz="3200" b="1" dirty="0">
              <a:solidFill>
                <a:srgbClr val="FFC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Aft>
                <a:spcPts val="750"/>
              </a:spcAft>
              <a:buNone/>
            </a:pPr>
            <a:r>
              <a:rPr lang="ru-RU" sz="3200" b="1" dirty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Переход к комплексным тестам разумен, начиная со 2 полугодия, когда у школьника накоплен запас общих подходов к основным типам заданий и есть опыт в их применении на заданиях любой степени сложности.</a:t>
            </a:r>
            <a:endParaRPr lang="ru-RU" sz="3200" b="1" dirty="0">
              <a:solidFill>
                <a:srgbClr val="FFC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1521" y="931574"/>
            <a:ext cx="1868353" cy="28710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1895" y="4285690"/>
            <a:ext cx="1929233" cy="25723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7450" y="2971799"/>
            <a:ext cx="211455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461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7989" y="426888"/>
            <a:ext cx="8534400" cy="1507067"/>
          </a:xfrm>
        </p:spPr>
        <p:txBody>
          <a:bodyPr>
            <a:normAutofit fontScale="90000"/>
          </a:bodyPr>
          <a:lstStyle/>
          <a:p>
            <a:pPr marL="91440" lvl="0" indent="-91440">
              <a:lnSpc>
                <a:spcPct val="90000"/>
              </a:lnSpc>
              <a:spcBef>
                <a:spcPts val="1200"/>
              </a:spcBef>
              <a:spcAft>
                <a:spcPts val="750"/>
              </a:spcAft>
            </a:pPr>
            <a:r>
              <a:rPr lang="ru-RU" sz="4000" spc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Четвертый принцип - индивидуальный</a:t>
            </a:r>
            <a:r>
              <a:rPr lang="ru-RU" sz="2000" spc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.</a:t>
            </a:r>
            <a:r>
              <a:rPr lang="ru-RU" sz="2800" spc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/>
            </a:r>
            <a:br>
              <a:rPr lang="ru-RU" sz="2800" spc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53852" y="1933955"/>
            <a:ext cx="7844589" cy="4339845"/>
          </a:xfrm>
        </p:spPr>
        <p:txBody>
          <a:bodyPr>
            <a:normAutofit lnSpcReduction="10000"/>
          </a:bodyPr>
          <a:lstStyle/>
          <a:p>
            <a:pPr marL="0" indent="0">
              <a:spcAft>
                <a:spcPts val="750"/>
              </a:spcAft>
              <a:buNone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ru-RU" sz="32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Aft>
                <a:spcPts val="750"/>
              </a:spcAft>
              <a:buNone/>
            </a:pPr>
            <a:r>
              <a:rPr lang="ru-RU" sz="3200" b="1" dirty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Работа с каждым обучающимся по коррекции знаний, умению выстраивать свои индивидуальные ассоциации по подходам к решению, выявление собственной подготовки по предмету, способности к самопроверке дает положительный результат.</a:t>
            </a:r>
            <a:endParaRPr lang="ru-RU" sz="3200" b="1" dirty="0">
              <a:solidFill>
                <a:srgbClr val="FFC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45" y="2510360"/>
            <a:ext cx="3179240" cy="317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883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0000" y="127000"/>
            <a:ext cx="10571998" cy="1290638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Пятый принцип - временной.</a:t>
            </a:r>
            <a:r>
              <a:rPr lang="ru-RU" sz="6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60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7400" y="1828801"/>
            <a:ext cx="8791200" cy="4533900"/>
          </a:xfrm>
        </p:spPr>
        <p:txBody>
          <a:bodyPr/>
          <a:lstStyle/>
          <a:p>
            <a:pPr marL="0" indent="0">
              <a:spcAft>
                <a:spcPts val="750"/>
              </a:spcAft>
              <a:buNone/>
            </a:pPr>
            <a:endParaRPr lang="ru-RU" sz="2800" b="1" dirty="0">
              <a:solidFill>
                <a:srgbClr val="FFC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Aft>
                <a:spcPts val="750"/>
              </a:spcAft>
              <a:buNone/>
            </a:pPr>
            <a:r>
              <a:rPr lang="ru-RU" sz="2800" b="1" dirty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Все тренировочные тесты следует проводить с жестким ограничением времени. Занятия по подготовке к тестированию нужно стараться проводить с подчеркнутым акцентированием контроля времени. Это тяжело школьникам на первых порах, но, привыкнув к этому, они затем чувствуют себя на ГИА намного спокойнее.</a:t>
            </a:r>
            <a:endParaRPr lang="ru-RU" sz="2800" b="1" dirty="0">
              <a:solidFill>
                <a:srgbClr val="FFC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6293" y="657912"/>
            <a:ext cx="3433093" cy="212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8226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Шестой принцип - контролирующий</a:t>
            </a:r>
            <a:endParaRPr lang="ru-RU" i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750"/>
              </a:spcAft>
              <a:buNone/>
            </a:pPr>
            <a:r>
              <a:rPr lang="ru-RU" sz="3200" b="1" dirty="0" smtClean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Постоянный </a:t>
            </a:r>
            <a:r>
              <a:rPr lang="ru-RU" sz="3200" b="1" dirty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контроль, анализ результатов, коррекция деятельности обучающихся - залог успешной сдачи ГИА. Все работы, тесты, конкретные задания обучающихся желательно проверять и в течение года прослеживать динамику каждого.</a:t>
            </a:r>
            <a:endParaRPr lang="ru-RU" sz="3200" b="1" dirty="0">
              <a:solidFill>
                <a:srgbClr val="FFC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321" y="4301068"/>
            <a:ext cx="4657965" cy="235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3450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b="24485"/>
          <a:stretch/>
        </p:blipFill>
        <p:spPr>
          <a:xfrm>
            <a:off x="-57320" y="4329849"/>
            <a:ext cx="5021881" cy="23109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500" y="0"/>
            <a:ext cx="4114800" cy="23255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0440" y="2756413"/>
            <a:ext cx="6928385" cy="38739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3200" y="-166180"/>
            <a:ext cx="6521639" cy="450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1793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370" y="1287646"/>
            <a:ext cx="4195730" cy="52745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525" t="689" r="-525" b="34899"/>
          <a:stretch/>
        </p:blipFill>
        <p:spPr>
          <a:xfrm>
            <a:off x="4572000" y="279400"/>
            <a:ext cx="7296587" cy="515326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7929678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3415" y="685800"/>
            <a:ext cx="10837717" cy="545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5046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4557" y="0"/>
            <a:ext cx="5017443" cy="26162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4995" y="3568700"/>
            <a:ext cx="4734373" cy="32893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2379" y="1651001"/>
            <a:ext cx="4540542" cy="34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391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4349" y="932413"/>
            <a:ext cx="718345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Приоритетной государственной задачей является обеспечение качественного базового уровня математических и естественнонаучных знаний у всех выпускников школы, не только будущих ученых, но и будущих квалифицированных рабочих…»</a:t>
            </a:r>
            <a:endParaRPr lang="ru-RU" sz="36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77790" y="4317275"/>
            <a:ext cx="4713011" cy="219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330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900" y="127000"/>
            <a:ext cx="10934700" cy="1778000"/>
          </a:xfrm>
        </p:spPr>
        <p:txBody>
          <a:bodyPr>
            <a:normAutofit fontScale="90000"/>
          </a:bodyPr>
          <a:lstStyle/>
          <a:p>
            <a:pPr lvl="0" algn="ctr" fontAlgn="base">
              <a:lnSpc>
                <a:spcPct val="100000"/>
              </a:lnSpc>
              <a:spcAft>
                <a:spcPct val="0"/>
              </a:spcAft>
            </a:pPr>
            <a:r>
              <a:rPr lang="ru-RU" sz="3200" b="1" spc="0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600" b="1" spc="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Формула успеха хорошо сдать экзамен по математике:</a:t>
            </a:r>
            <a:r>
              <a:rPr lang="ru-RU" sz="3600" b="1" u="sng" spc="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3600" b="1" u="sng" spc="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3600" b="1" u="sng" spc="0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Высокая степень восприимчивости </a:t>
            </a:r>
            <a:r>
              <a:rPr lang="ru-RU" sz="3600" b="1" spc="0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+ </a:t>
            </a:r>
            <a:r>
              <a:rPr lang="ru-RU" sz="3600" b="1" u="sng" spc="0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Мотивация</a:t>
            </a:r>
            <a:r>
              <a:rPr lang="ru-RU" sz="3600" b="1" spc="0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+  </a:t>
            </a:r>
            <a:r>
              <a:rPr lang="ru-RU" sz="3600" b="1" u="sng" spc="0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Компетентный педагог</a:t>
            </a:r>
            <a:r>
              <a:rPr lang="ru-RU" sz="3600" b="1" spc="0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lang="ru-RU" sz="3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7270" y="2832101"/>
            <a:ext cx="5948143" cy="334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983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0696"/>
          </a:xfrm>
        </p:spPr>
        <p:txBody>
          <a:bodyPr/>
          <a:lstStyle/>
          <a:p>
            <a:pPr algn="ctr"/>
            <a:r>
              <a:rPr lang="ru-RU" sz="4600" b="1" spc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rebuchet MS"/>
              </a:rPr>
              <a:t>Схема подготовки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683" y="1689100"/>
            <a:ext cx="8263594" cy="464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927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9311" y="336981"/>
            <a:ext cx="8530307" cy="1100668"/>
          </a:xfrm>
        </p:spPr>
        <p:txBody>
          <a:bodyPr>
            <a:normAutofit fontScale="90000"/>
          </a:bodyPr>
          <a:lstStyle/>
          <a:p>
            <a:r>
              <a:rPr lang="ru-RU" b="1" spc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Готовность учащихся к сдаче ГИА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7208" y="1737359"/>
            <a:ext cx="1018120" cy="10700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7905" y="1886579"/>
            <a:ext cx="896190" cy="23717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4543" y="4407562"/>
            <a:ext cx="3312553" cy="13836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6672" y="1737359"/>
            <a:ext cx="1322947" cy="10181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0219" y="2801272"/>
            <a:ext cx="2895851" cy="145707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645" y="2833160"/>
            <a:ext cx="2731245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662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6070" y="252092"/>
            <a:ext cx="5881688" cy="1164168"/>
          </a:xfrm>
        </p:spPr>
        <p:txBody>
          <a:bodyPr>
            <a:normAutofit fontScale="90000"/>
          </a:bodyPr>
          <a:lstStyle/>
          <a:p>
            <a:r>
              <a:rPr lang="ru-RU" sz="4400" b="1" spc="0" dirty="0">
                <a:solidFill>
                  <a:srgbClr val="800080"/>
                </a:solidFill>
                <a:latin typeface="Calibri"/>
              </a:rPr>
              <a:t>Информационная подготовка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5212" y="2536425"/>
            <a:ext cx="7460205" cy="3424107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r>
              <a:rPr lang="ru-RU" sz="3200" b="1" dirty="0">
                <a:solidFill>
                  <a:srgbClr val="FFC000"/>
                </a:solidFill>
              </a:rPr>
              <a:t>Правила поведения на экзамене.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r>
              <a:rPr lang="ru-RU" sz="3200" b="1" dirty="0">
                <a:solidFill>
                  <a:srgbClr val="FFC000"/>
                </a:solidFill>
              </a:rPr>
              <a:t>Правила заполнения бланков.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r>
              <a:rPr lang="ru-RU" sz="3200" b="1" dirty="0">
                <a:solidFill>
                  <a:srgbClr val="FFC000"/>
                </a:solidFill>
              </a:rPr>
              <a:t>Проведение занятий по тренировке заполнения бланков.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r>
              <a:rPr lang="ru-RU" sz="3200" b="1" dirty="0">
                <a:solidFill>
                  <a:srgbClr val="FFC000"/>
                </a:solidFill>
              </a:rPr>
              <a:t>Пробные </a:t>
            </a:r>
            <a:r>
              <a:rPr lang="ru-RU" sz="3200" b="1" dirty="0" err="1">
                <a:solidFill>
                  <a:srgbClr val="FFC000"/>
                </a:solidFill>
              </a:rPr>
              <a:t>внутришкольные</a:t>
            </a:r>
            <a:r>
              <a:rPr lang="ru-RU" sz="3200" b="1" dirty="0">
                <a:solidFill>
                  <a:srgbClr val="FFC000"/>
                </a:solidFill>
              </a:rPr>
              <a:t> ГИА.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8791" y="557995"/>
            <a:ext cx="4252738" cy="28366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0339" y="3810001"/>
            <a:ext cx="4101190" cy="267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97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spc="0" dirty="0">
                <a:solidFill>
                  <a:srgbClr val="800080"/>
                </a:solidFill>
                <a:latin typeface="Calibri"/>
              </a:rPr>
              <a:t>Психологическая подготовка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2" y="685800"/>
            <a:ext cx="8534400" cy="4191000"/>
          </a:xfrm>
        </p:spPr>
        <p:txBody>
          <a:bodyPr>
            <a:normAutofit fontScale="92500" lnSpcReduction="10000"/>
          </a:bodyPr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r>
              <a:rPr lang="ru-RU" sz="3200" b="1" dirty="0">
                <a:solidFill>
                  <a:srgbClr val="FFC000"/>
                </a:solidFill>
              </a:rPr>
              <a:t>Контроль времени.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r>
              <a:rPr lang="ru-RU" sz="3200" b="1" dirty="0">
                <a:solidFill>
                  <a:srgbClr val="FFC000"/>
                </a:solidFill>
              </a:rPr>
              <a:t>Оценка объективной и субъективной трудности заданий. 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r>
              <a:rPr lang="ru-RU" sz="3200" b="1" dirty="0">
                <a:solidFill>
                  <a:srgbClr val="FFC000"/>
                </a:solidFill>
              </a:rPr>
              <a:t>Прикидка границ результатов, анализ ответа на предмет соответствия действительности, минимальная подстановка как приём проверки ответа.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r>
              <a:rPr lang="ru-RU" sz="3200" b="1" dirty="0">
                <a:solidFill>
                  <a:srgbClr val="FFC000"/>
                </a:solidFill>
              </a:rPr>
              <a:t>Приём «спирального движения» по тесту</a:t>
            </a:r>
            <a:endParaRPr lang="ru-RU" b="1" dirty="0">
              <a:solidFill>
                <a:srgbClr val="FFC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6316" t="22690" r="51579" b="16959"/>
          <a:stretch/>
        </p:blipFill>
        <p:spPr>
          <a:xfrm>
            <a:off x="9033016" y="499535"/>
            <a:ext cx="2878665" cy="309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984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spc="0" dirty="0">
                <a:solidFill>
                  <a:srgbClr val="800080"/>
                </a:solidFill>
                <a:latin typeface="Calibri"/>
              </a:rPr>
              <a:t>Предметная подготовка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1074" y="685800"/>
            <a:ext cx="7507537" cy="418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208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24572"/>
          <a:stretch/>
        </p:blipFill>
        <p:spPr>
          <a:xfrm>
            <a:off x="1643380" y="5015764"/>
            <a:ext cx="8173720" cy="1385035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14162" y="685799"/>
            <a:ext cx="7960038" cy="418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82997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610</TotalTime>
  <Words>274</Words>
  <Application>Microsoft Office PowerPoint</Application>
  <PresentationFormat>Широкоэкранный</PresentationFormat>
  <Paragraphs>33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Calibri</vt:lpstr>
      <vt:lpstr>Century Gothic</vt:lpstr>
      <vt:lpstr>Times New Roman</vt:lpstr>
      <vt:lpstr>Trebuchet MS</vt:lpstr>
      <vt:lpstr>Wingdings 3</vt:lpstr>
      <vt:lpstr>Сектор</vt:lpstr>
      <vt:lpstr>ПРИНЦИПЫ ПОДГОТОВКИ  К ГИА </vt:lpstr>
      <vt:lpstr>Презентация PowerPoint</vt:lpstr>
      <vt:lpstr> Формула успеха хорошо сдать экзамен по математике: Высокая степень восприимчивости  + Мотивация  +  Компетентный педагог  </vt:lpstr>
      <vt:lpstr>Схема подготовки</vt:lpstr>
      <vt:lpstr>Готовность учащихся к сдаче ГИА</vt:lpstr>
      <vt:lpstr>Информационная подготовка</vt:lpstr>
      <vt:lpstr>Психологическая подготовка</vt:lpstr>
      <vt:lpstr>Предметная подготовка</vt:lpstr>
      <vt:lpstr>Презентация PowerPoint</vt:lpstr>
      <vt:lpstr>Первый принцип - тематический. </vt:lpstr>
      <vt:lpstr>Второй принцип - логический</vt:lpstr>
      <vt:lpstr>Третий принцип - тренировочный. </vt:lpstr>
      <vt:lpstr>Четвертый принцип - индивидуальный. </vt:lpstr>
      <vt:lpstr>Пятый принцип - временной. </vt:lpstr>
      <vt:lpstr>Шестой принцип - контролирующий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ПРИНЦИПЫ ПОДГОТОВКИ  К ГИА</dc:title>
  <dc:creator>Пользователь Windows</dc:creator>
  <cp:lastModifiedBy>Пользователь Windows</cp:lastModifiedBy>
  <cp:revision>25</cp:revision>
  <dcterms:created xsi:type="dcterms:W3CDTF">2019-01-12T16:26:54Z</dcterms:created>
  <dcterms:modified xsi:type="dcterms:W3CDTF">2019-02-05T13:51:40Z</dcterms:modified>
</cp:coreProperties>
</file>