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58" r:id="rId4"/>
    <p:sldId id="260" r:id="rId5"/>
    <p:sldId id="269" r:id="rId6"/>
    <p:sldId id="261" r:id="rId7"/>
    <p:sldId id="271" r:id="rId8"/>
    <p:sldId id="268" r:id="rId9"/>
    <p:sldId id="262" r:id="rId10"/>
    <p:sldId id="263" r:id="rId11"/>
    <p:sldId id="264" r:id="rId12"/>
    <p:sldId id="267" r:id="rId13"/>
    <p:sldId id="265" r:id="rId14"/>
    <p:sldId id="266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18E5-0576-4A5F-9813-7334F32A77C1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2B4B-4F8A-4A31-A333-A3BDBDDB2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28998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Подготовка </a:t>
            </a:r>
            <a:r>
              <a:rPr lang="ru-RU" b="1" smtClean="0"/>
              <a:t>к </a:t>
            </a:r>
            <a:r>
              <a:rPr lang="ru-RU" b="1" smtClean="0"/>
              <a:t>ОГЭ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«РЕШЕНИЕ ТЕКСТОВЫХ ЗАДАЧ»</a:t>
            </a:r>
          </a:p>
          <a:p>
            <a:pPr algn="ctr">
              <a:buNone/>
            </a:pPr>
            <a:endParaRPr lang="ru-RU" sz="4800" b="1" dirty="0" smtClean="0"/>
          </a:p>
          <a:p>
            <a:pPr algn="r">
              <a:buNone/>
            </a:pPr>
            <a:r>
              <a:rPr lang="ru-RU" sz="2800" dirty="0" smtClean="0"/>
              <a:t>Учитель математики</a:t>
            </a:r>
          </a:p>
          <a:p>
            <a:pPr algn="r">
              <a:buNone/>
            </a:pPr>
            <a:r>
              <a:rPr lang="ru-RU" b="1" dirty="0" smtClean="0"/>
              <a:t>Гусева Светлана Геннадьевна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МБОУ СОШ №18 имени В.Я.Алексеева </a:t>
            </a:r>
          </a:p>
          <a:p>
            <a:pPr algn="ctr">
              <a:buNone/>
            </a:pP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9614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b="1" dirty="0" smtClean="0"/>
              <a:t>6</a:t>
            </a:r>
            <a:r>
              <a:rPr lang="ru-RU" sz="2000" b="1" dirty="0" smtClean="0"/>
              <a:t>) Смешали 30%-ный и 50%-ный растворы азотной кислоты и получили 45%-ный раствор. Найдите отношение массы 30%-го раствора  к массе 50%-го раствора.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Пусть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г – масса первого раствора, у г – масса второго раствора, тогда 0,3х г – масса кислоты в первом растворе, 0,5у г – масса кислоты во втором растворе, </a:t>
            </a:r>
          </a:p>
          <a:p>
            <a:pPr algn="ctr">
              <a:buNone/>
            </a:pPr>
            <a:r>
              <a:rPr lang="ru-RU" sz="2400" b="1" dirty="0" smtClean="0"/>
              <a:t>(0,3х+0,5у) г – масса кислоты в смеси, что по условию задачи составляет 45% массы раствора. Составим уравнение: </a:t>
            </a:r>
          </a:p>
          <a:p>
            <a:pPr algn="ctr">
              <a:buNone/>
            </a:pPr>
            <a:r>
              <a:rPr lang="ru-RU" sz="2400" b="1" dirty="0" smtClean="0"/>
              <a:t>0,3х+0,5у=0,45(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)</a:t>
            </a:r>
          </a:p>
          <a:p>
            <a:pPr algn="ctr">
              <a:buNone/>
            </a:pPr>
            <a:r>
              <a:rPr lang="ru-RU" sz="2400" b="1" dirty="0" smtClean="0"/>
              <a:t>0,5у-0,45у=0,45х-0,3х</a:t>
            </a:r>
          </a:p>
          <a:p>
            <a:pPr algn="ctr">
              <a:buNone/>
            </a:pPr>
            <a:r>
              <a:rPr lang="ru-RU" sz="2400" b="1" dirty="0" smtClean="0"/>
              <a:t>0,05у=0,15х</a:t>
            </a:r>
          </a:p>
          <a:p>
            <a:pPr algn="ctr">
              <a:buNone/>
            </a:pPr>
            <a:r>
              <a:rPr lang="ru-RU" sz="2400" b="1" dirty="0" smtClean="0"/>
              <a:t>у=3х</a:t>
            </a:r>
          </a:p>
          <a:p>
            <a:pPr algn="ctr">
              <a:buNone/>
            </a:pPr>
            <a:r>
              <a:rPr lang="ru-RU" sz="2400" b="1" dirty="0" smtClean="0"/>
              <a:t>х:у=1:3</a:t>
            </a:r>
          </a:p>
          <a:p>
            <a:pPr algn="ctr">
              <a:buNone/>
            </a:pPr>
            <a:r>
              <a:rPr lang="ru-RU" sz="2400" b="1" u="sng" dirty="0" smtClean="0"/>
              <a:t>Ответ</a:t>
            </a:r>
            <a:r>
              <a:rPr lang="ru-RU" sz="2400" b="1" dirty="0" smtClean="0"/>
              <a:t>: отношение массы 30%-го раствора  к массе 50%-го раствора как 1:3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8215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b="1" dirty="0" smtClean="0"/>
              <a:t>7</a:t>
            </a:r>
            <a:r>
              <a:rPr lang="ru-RU" sz="1800" b="1" dirty="0" smtClean="0"/>
              <a:t>)  В куске сплава меди и цинка количество меди увеличили на 40%, а количество цинка уменьшили на 40%. В результате общая масса куска сплава увеличилась на 20%. Определите процентное содержание меди и цинка в первоначальном куске сплава.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Пусть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г меди и у г цинка находятся в первоначальном куске сплава, тогда (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) г – масса сплава. После увеличения количества меди на 40% масса меди в новом сплаве составила 1,4х г, а после уменьшения количества цинка в новом сплаве масса цинка составила 0,6у г;</a:t>
            </a:r>
          </a:p>
          <a:p>
            <a:pPr algn="ctr">
              <a:buNone/>
            </a:pPr>
            <a:r>
              <a:rPr lang="ru-RU" sz="2400" b="1" dirty="0" smtClean="0"/>
              <a:t>(1,4х+0,6у) г – масса нового сплава. По условию масса куска сплава увеличилась на 20%, значит, составила 1,2(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) г.</a:t>
            </a:r>
          </a:p>
          <a:p>
            <a:pPr algn="ctr">
              <a:buNone/>
            </a:pPr>
            <a:r>
              <a:rPr lang="ru-RU" sz="2400" b="1" dirty="0" smtClean="0"/>
              <a:t>Получаем уравнение: 1,2(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)= 1,4х+0,6у</a:t>
            </a:r>
          </a:p>
          <a:p>
            <a:pPr algn="ctr">
              <a:buNone/>
            </a:pPr>
            <a:r>
              <a:rPr lang="ru-RU" sz="2400" b="1" dirty="0" smtClean="0"/>
              <a:t>0,6у=0,2х;         3у=х</a:t>
            </a:r>
          </a:p>
          <a:p>
            <a:pPr algn="ctr">
              <a:buNone/>
            </a:pPr>
            <a:r>
              <a:rPr lang="ru-RU" sz="2400" b="1" dirty="0" smtClean="0"/>
              <a:t>Отсюда следует, что х:у=3:1</a:t>
            </a:r>
          </a:p>
          <a:p>
            <a:pPr algn="ctr">
              <a:buNone/>
            </a:pPr>
            <a:r>
              <a:rPr lang="ru-RU" sz="2400" b="1" u="sng" dirty="0" smtClean="0"/>
              <a:t>Ответ</a:t>
            </a:r>
            <a:r>
              <a:rPr lang="ru-RU" sz="2400" b="1" dirty="0" smtClean="0"/>
              <a:t>: в первоначальном куске сплава было 75% меди и 25% цинка.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401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Задачи «на работу»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Работу характеризуют три компонента действия:</a:t>
            </a:r>
          </a:p>
          <a:p>
            <a:pPr>
              <a:buFontTx/>
              <a:buChar char="-"/>
            </a:pPr>
            <a:r>
              <a:rPr lang="ru-RU" sz="2400" b="1" dirty="0" smtClean="0"/>
              <a:t>Время работы,</a:t>
            </a:r>
          </a:p>
          <a:p>
            <a:pPr>
              <a:buFontTx/>
              <a:buChar char="-"/>
            </a:pPr>
            <a:r>
              <a:rPr lang="ru-RU" sz="2400" b="1" dirty="0" smtClean="0"/>
              <a:t>Объем работы,</a:t>
            </a:r>
          </a:p>
          <a:p>
            <a:pPr>
              <a:buFontTx/>
              <a:buChar char="-"/>
            </a:pPr>
            <a:r>
              <a:rPr lang="ru-RU" sz="2400" b="1" dirty="0" smtClean="0"/>
              <a:t>Производительность</a:t>
            </a:r>
          </a:p>
          <a:p>
            <a:pPr>
              <a:buNone/>
            </a:pPr>
            <a:r>
              <a:rPr lang="ru-RU" sz="2400" b="1" dirty="0" smtClean="0"/>
              <a:t> (количество произведенной работы в единицу времени).</a:t>
            </a:r>
          </a:p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Существует следующее соотношение между этими компонентами: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Объем работы = время работы • производительность.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8</a:t>
            </a:r>
            <a:r>
              <a:rPr lang="ru-RU" sz="1800" b="1" dirty="0" smtClean="0"/>
              <a:t>)  Две машинистки вместе могут перепечатать рукопись за 6 часов. После 5 часов совместной работы вторая машинистка продолжила работу самостоятельно и завершила ее за 3 часа. За какое время каждая машинистка смогла бы перепечатать рукопись</a:t>
            </a:r>
            <a:r>
              <a:rPr lang="en-US" sz="1800" b="1" dirty="0" smtClean="0"/>
              <a:t>?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8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Примем объем работы за 1. Пусть первая машинистка сможет перепечатать рукопись за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часов 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&gt;0), вторая машинистка – за у часов (у&gt;0), 1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– производительность первой машинистки, а 1</a:t>
            </a:r>
            <a:r>
              <a:rPr lang="en-US" sz="2400" b="1" dirty="0" smtClean="0"/>
              <a:t>/</a:t>
            </a:r>
            <a:r>
              <a:rPr lang="ru-RU" sz="2400" b="1" dirty="0" smtClean="0"/>
              <a:t>у – производительность второй. По условию задачи, работая вместе, они могут перепечатать рукопись за 6 часов; 6(1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х+</a:t>
            </a:r>
            <a:r>
              <a:rPr lang="ru-RU" sz="2400" b="1" dirty="0" smtClean="0"/>
              <a:t> 1</a:t>
            </a:r>
            <a:r>
              <a:rPr lang="en-US" sz="2400" b="1" dirty="0" smtClean="0"/>
              <a:t>/</a:t>
            </a:r>
            <a:r>
              <a:rPr lang="ru-RU" sz="2400" b="1" dirty="0" smtClean="0"/>
              <a:t>у)=1. Если машинистки будут работать вместе 5 часов, то они напечатают 5(1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х+</a:t>
            </a:r>
            <a:r>
              <a:rPr lang="ru-RU" sz="2400" b="1" dirty="0" smtClean="0"/>
              <a:t> 1</a:t>
            </a:r>
            <a:r>
              <a:rPr lang="en-US" sz="2400" b="1" dirty="0" smtClean="0"/>
              <a:t>/</a:t>
            </a:r>
            <a:r>
              <a:rPr lang="ru-RU" sz="2400" b="1" dirty="0" smtClean="0"/>
              <a:t>у) часть работы, а если вторая машинистка будет работать  3 часа, она напечатает 3</a:t>
            </a:r>
            <a:r>
              <a:rPr lang="en-US" sz="2400" b="1" dirty="0" smtClean="0"/>
              <a:t>/</a:t>
            </a:r>
            <a:r>
              <a:rPr lang="ru-RU" sz="2400" b="1" dirty="0" smtClean="0"/>
              <a:t>у часть работы. По условию задачи работа при этом будет завершена 5(1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х+</a:t>
            </a:r>
            <a:r>
              <a:rPr lang="ru-RU" sz="2400" b="1" dirty="0" smtClean="0"/>
              <a:t> 1</a:t>
            </a:r>
            <a:r>
              <a:rPr lang="en-US" sz="2400" b="1" dirty="0" smtClean="0"/>
              <a:t>/</a:t>
            </a:r>
            <a:r>
              <a:rPr lang="ru-RU" sz="2400" b="1" dirty="0" smtClean="0"/>
              <a:t>у)+3</a:t>
            </a:r>
            <a:r>
              <a:rPr lang="en-US" sz="2400" b="1" dirty="0" smtClean="0"/>
              <a:t>/</a:t>
            </a:r>
            <a:r>
              <a:rPr lang="ru-RU" sz="2400" b="1" dirty="0" smtClean="0"/>
              <a:t>у=1. Учитывая, что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&gt;0, у&gt;0, составим и решим систему уравнений:</a:t>
            </a:r>
          </a:p>
          <a:p>
            <a:pPr>
              <a:buNone/>
            </a:pPr>
            <a:r>
              <a:rPr lang="ru-RU" sz="1800" dirty="0" smtClean="0"/>
              <a:t>                </a:t>
            </a:r>
            <a:r>
              <a:rPr lang="ru-RU" sz="2200" b="1" dirty="0" smtClean="0"/>
              <a:t>6(1</a:t>
            </a:r>
            <a:r>
              <a:rPr lang="en-US" sz="2200" b="1" dirty="0" smtClean="0"/>
              <a:t>/</a:t>
            </a:r>
            <a:r>
              <a:rPr lang="ru-RU" sz="2200" b="1" dirty="0" err="1" smtClean="0"/>
              <a:t>х+</a:t>
            </a:r>
            <a:r>
              <a:rPr lang="ru-RU" sz="2200" b="1" dirty="0" smtClean="0"/>
              <a:t> 1</a:t>
            </a:r>
            <a:r>
              <a:rPr lang="en-US" sz="2200" b="1" dirty="0" smtClean="0"/>
              <a:t>/</a:t>
            </a:r>
            <a:r>
              <a:rPr lang="ru-RU" sz="2200" b="1" dirty="0" smtClean="0"/>
              <a:t>у)=1,                              х=9,            </a:t>
            </a:r>
          </a:p>
          <a:p>
            <a:pPr>
              <a:buNone/>
            </a:pPr>
            <a:r>
              <a:rPr lang="ru-RU" sz="2200" b="1" dirty="0" smtClean="0"/>
              <a:t>              5(1</a:t>
            </a:r>
            <a:r>
              <a:rPr lang="en-US" sz="2200" b="1" dirty="0" smtClean="0"/>
              <a:t>/</a:t>
            </a:r>
            <a:r>
              <a:rPr lang="ru-RU" sz="2200" b="1" dirty="0" err="1" smtClean="0"/>
              <a:t>х+</a:t>
            </a:r>
            <a:r>
              <a:rPr lang="ru-RU" sz="2200" b="1" dirty="0" smtClean="0"/>
              <a:t> 1</a:t>
            </a:r>
            <a:r>
              <a:rPr lang="en-US" sz="2200" b="1" dirty="0" smtClean="0"/>
              <a:t>/</a:t>
            </a:r>
            <a:r>
              <a:rPr lang="ru-RU" sz="2200" b="1" dirty="0" smtClean="0"/>
              <a:t>у)+3</a:t>
            </a:r>
            <a:r>
              <a:rPr lang="en-US" sz="2200" b="1" dirty="0" smtClean="0"/>
              <a:t>/</a:t>
            </a:r>
            <a:r>
              <a:rPr lang="ru-RU" sz="2200" b="1" dirty="0" smtClean="0"/>
              <a:t>у=1;                     у=18.</a:t>
            </a:r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200" b="1" u="sng" dirty="0" smtClean="0"/>
              <a:t>Ответ</a:t>
            </a:r>
            <a:r>
              <a:rPr lang="ru-RU" sz="2200" b="1" dirty="0" smtClean="0"/>
              <a:t>: первая машинистка может перепечатать рукопись за 9 часов, </a:t>
            </a:r>
          </a:p>
          <a:p>
            <a:pPr algn="ctr">
              <a:buNone/>
            </a:pPr>
            <a:r>
              <a:rPr lang="ru-RU" sz="2200" b="1" dirty="0" smtClean="0"/>
              <a:t>а вторая – за 18 часов.</a:t>
            </a:r>
            <a:endParaRPr lang="ru-RU" sz="2200" b="1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899592" y="4797152"/>
            <a:ext cx="144016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923928" y="4869160"/>
            <a:ext cx="288032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401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b="1" smtClean="0"/>
              <a:t>9</a:t>
            </a:r>
            <a:r>
              <a:rPr lang="ru-RU" sz="2000" b="1" smtClean="0"/>
              <a:t>)  </a:t>
            </a:r>
            <a:r>
              <a:rPr lang="ru-RU" sz="2000" b="1" dirty="0" smtClean="0"/>
              <a:t>Двое  рабочих, работая вместе, могут оклеить комнату обоями за 6 часов. За сколько часов может оклеить комнату каждый из них в отдельности, если первый это сделает на 5 часов быстрее второго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6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Пусть первый рабочий может наклеить  обои в комнате за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часов (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&gt;0), тогда второй рабочий наклеит обои за (х+5)часов. Всю работу примем за 1, тогда 1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– производительность первого рабочего, 1</a:t>
            </a:r>
            <a:r>
              <a:rPr lang="en-US" sz="2400" b="1" dirty="0" smtClean="0"/>
              <a:t>/</a:t>
            </a:r>
            <a:r>
              <a:rPr lang="ru-RU" sz="2400" b="1" dirty="0" smtClean="0"/>
              <a:t>(х+5) – производительность второго. Так как, работая вместе, они наклеят обои за 6 ч, то их совместная производительность равна 1</a:t>
            </a:r>
            <a:r>
              <a:rPr lang="en-US" sz="2400" b="1" dirty="0" smtClean="0"/>
              <a:t>/6</a:t>
            </a:r>
            <a:r>
              <a:rPr lang="ru-RU" sz="2400" b="1" dirty="0" smtClean="0"/>
              <a:t>. Таким образом, имеем</a:t>
            </a:r>
          </a:p>
          <a:p>
            <a:pPr algn="ctr">
              <a:buNone/>
            </a:pPr>
            <a:r>
              <a:rPr lang="ru-RU" sz="2400" b="1" dirty="0" smtClean="0"/>
              <a:t> 1</a:t>
            </a:r>
            <a:r>
              <a:rPr lang="en-US" sz="2400" b="1" dirty="0" smtClean="0"/>
              <a:t>/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+ 1</a:t>
            </a:r>
            <a:r>
              <a:rPr lang="en-US" sz="2400" b="1" dirty="0" smtClean="0"/>
              <a:t>/</a:t>
            </a:r>
            <a:r>
              <a:rPr lang="ru-RU" sz="2400" b="1" dirty="0" smtClean="0"/>
              <a:t>(х+5) = 1</a:t>
            </a:r>
            <a:r>
              <a:rPr lang="en-US" sz="2400" b="1" dirty="0" smtClean="0"/>
              <a:t>/6</a:t>
            </a: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х²-7х-30=0</a:t>
            </a:r>
          </a:p>
          <a:p>
            <a:pPr algn="ctr">
              <a:buNone/>
            </a:pPr>
            <a:r>
              <a:rPr lang="ru-RU" sz="2400" b="1" dirty="0" smtClean="0"/>
              <a:t>х₁=10, х₂=-3 не удовлетворяет условию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&gt;0, т.е. х=10. </a:t>
            </a:r>
          </a:p>
          <a:p>
            <a:pPr algn="ctr">
              <a:buNone/>
            </a:pPr>
            <a:r>
              <a:rPr lang="ru-RU" sz="2400" b="1" dirty="0" smtClean="0"/>
              <a:t>Таким образом, первый рабочий может выполнить работу за 10 ч, </a:t>
            </a:r>
          </a:p>
          <a:p>
            <a:pPr algn="ctr">
              <a:buNone/>
            </a:pPr>
            <a:r>
              <a:rPr lang="ru-RU" sz="2400" b="1" dirty="0" smtClean="0"/>
              <a:t>а второй – за 15 ч.</a:t>
            </a:r>
          </a:p>
          <a:p>
            <a:pPr algn="ctr">
              <a:buNone/>
            </a:pPr>
            <a:r>
              <a:rPr lang="ru-RU" sz="2400" b="1" u="sng" dirty="0" smtClean="0"/>
              <a:t>Ответ</a:t>
            </a:r>
            <a:r>
              <a:rPr lang="ru-RU" sz="2400" b="1" dirty="0" smtClean="0"/>
              <a:t>: первый рабочий может выполнить работу за 10 ч, </a:t>
            </a:r>
          </a:p>
          <a:p>
            <a:pPr algn="ctr">
              <a:buNone/>
            </a:pPr>
            <a:r>
              <a:rPr lang="ru-RU" sz="2400" b="1" dirty="0" smtClean="0"/>
              <a:t>а второй – за 15 ч.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4016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6815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Задачи на проценты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040560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Решение задач на проценты сводится к основным трем действиям с процентами:</a:t>
            </a:r>
          </a:p>
          <a:p>
            <a:pPr>
              <a:buFontTx/>
              <a:buChar char="-"/>
            </a:pPr>
            <a:r>
              <a:rPr lang="ru-RU" b="1" dirty="0" smtClean="0"/>
              <a:t>нахождение процентов от числа;</a:t>
            </a:r>
          </a:p>
          <a:p>
            <a:pPr>
              <a:buFontTx/>
              <a:buChar char="-"/>
            </a:pPr>
            <a:r>
              <a:rPr lang="ru-RU" b="1" dirty="0" smtClean="0"/>
              <a:t>нахождение числа по его процентам;</a:t>
            </a:r>
          </a:p>
          <a:p>
            <a:pPr>
              <a:buFontTx/>
              <a:buChar char="-"/>
            </a:pPr>
            <a:r>
              <a:rPr lang="ru-RU" b="1" dirty="0" smtClean="0"/>
              <a:t>нахождение процентного отношения чисел.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65618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1)</a:t>
            </a:r>
            <a:r>
              <a:rPr lang="ru-RU" sz="2000" b="1" dirty="0" smtClean="0"/>
              <a:t>  Покрасив 2 метра забора, Том </a:t>
            </a:r>
            <a:r>
              <a:rPr lang="ru-RU" sz="2000" b="1" dirty="0" err="1" smtClean="0"/>
              <a:t>Сойер</a:t>
            </a:r>
            <a:r>
              <a:rPr lang="ru-RU" sz="2000" b="1" dirty="0" smtClean="0"/>
              <a:t> «уступил» это занятие другому мальчику, который покрасил 30% неокрашенной части забора. После этого Том трижды «уступал»свое право красить забор другим мальчикам. Первый и второй из них  покрасили соответственно 1</a:t>
            </a:r>
            <a:r>
              <a:rPr lang="en-US" sz="2000" b="1" dirty="0" smtClean="0"/>
              <a:t>/5 </a:t>
            </a:r>
            <a:r>
              <a:rPr lang="ru-RU" sz="2000" b="1" dirty="0" smtClean="0"/>
              <a:t>и</a:t>
            </a:r>
            <a:r>
              <a:rPr lang="en-US" sz="2000" b="1" dirty="0" smtClean="0"/>
              <a:t> 1/6 </a:t>
            </a:r>
            <a:r>
              <a:rPr lang="ru-RU" sz="2000" b="1" dirty="0" smtClean="0"/>
              <a:t>всего  забора, а </a:t>
            </a:r>
            <a:r>
              <a:rPr lang="ru-RU" sz="2000" b="1" smtClean="0"/>
              <a:t>третий - 85</a:t>
            </a:r>
            <a:r>
              <a:rPr lang="ru-RU" sz="2000" b="1" dirty="0" smtClean="0"/>
              <a:t>%  оставшейся неокрашенной части забора. Какова длина забора, если последний оставшийся метр Том красил сам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2600" b="1" u="sng" dirty="0" smtClean="0"/>
              <a:t>РЕШЕНИЕ:</a:t>
            </a:r>
          </a:p>
          <a:p>
            <a:pPr algn="ctr">
              <a:buNone/>
            </a:pPr>
            <a:r>
              <a:rPr lang="ru-RU" sz="2600" b="1" dirty="0" smtClean="0"/>
              <a:t>Пусть </a:t>
            </a:r>
            <a:r>
              <a:rPr lang="ru-RU" sz="2600" b="1" dirty="0" err="1" smtClean="0"/>
              <a:t>х-длина</a:t>
            </a:r>
            <a:r>
              <a:rPr lang="ru-RU" sz="2600" b="1" dirty="0" smtClean="0"/>
              <a:t> всего забора, тогда 0,3(х-2) – длина части забора, которую покрасил мальчик, красивший сразу за Томом, а из следующих трех мальчиков первый и второй покрасили ⅕∙</a:t>
            </a:r>
            <a:r>
              <a:rPr lang="ru-RU" sz="2600" b="1" dirty="0" err="1" smtClean="0"/>
              <a:t>х</a:t>
            </a:r>
            <a:r>
              <a:rPr lang="ru-RU" sz="2600" b="1" dirty="0" smtClean="0"/>
              <a:t> и ⅙∙</a:t>
            </a:r>
            <a:r>
              <a:rPr lang="ru-RU" sz="2600" b="1" dirty="0" err="1" smtClean="0"/>
              <a:t>х</a:t>
            </a:r>
            <a:r>
              <a:rPr lang="ru-RU" sz="2600" b="1" dirty="0" smtClean="0"/>
              <a:t> метров. Пусть у – длина части забора, оставшейся неокрашенной после этого. Из условия следует, что 1 метр (который в конце красил Том) составляет 100% - 85% = 15% от у. </a:t>
            </a:r>
          </a:p>
          <a:p>
            <a:pPr algn="ctr">
              <a:buNone/>
            </a:pPr>
            <a:r>
              <a:rPr lang="ru-RU" sz="2600" b="1" dirty="0" smtClean="0"/>
              <a:t>То есть 0,15у=1, у=100</a:t>
            </a:r>
            <a:r>
              <a:rPr lang="en-US" sz="2600" b="1" dirty="0" smtClean="0"/>
              <a:t>/</a:t>
            </a:r>
            <a:r>
              <a:rPr lang="ru-RU" sz="2600" b="1" dirty="0" smtClean="0"/>
              <a:t>15=20</a:t>
            </a:r>
            <a:r>
              <a:rPr lang="en-US" sz="2600" b="1" dirty="0" smtClean="0"/>
              <a:t>/3</a:t>
            </a:r>
            <a:r>
              <a:rPr lang="ru-RU" sz="2600" b="1" dirty="0" smtClean="0"/>
              <a:t>. Так как сумма всех покрашенных частей равна длине всего забора, получаем уравнение:</a:t>
            </a:r>
          </a:p>
          <a:p>
            <a:pPr algn="ctr">
              <a:buNone/>
            </a:pPr>
            <a:r>
              <a:rPr lang="ru-RU" sz="2600" b="1" dirty="0" smtClean="0"/>
              <a:t>2+ 0,3(х-2) </a:t>
            </a:r>
            <a:r>
              <a:rPr lang="ru-RU" sz="2600" b="1" smtClean="0"/>
              <a:t>+ ⅕∙</a:t>
            </a:r>
            <a:r>
              <a:rPr lang="ru-RU" sz="2600" b="1" dirty="0" err="1" smtClean="0"/>
              <a:t>х</a:t>
            </a:r>
            <a:r>
              <a:rPr lang="ru-RU" sz="2600" b="1" dirty="0" smtClean="0"/>
              <a:t> + ⅙∙</a:t>
            </a:r>
            <a:r>
              <a:rPr lang="ru-RU" sz="2600" b="1" dirty="0" err="1" smtClean="0"/>
              <a:t>х</a:t>
            </a:r>
            <a:r>
              <a:rPr lang="ru-RU" sz="2600" b="1" dirty="0" smtClean="0"/>
              <a:t> +</a:t>
            </a:r>
            <a:r>
              <a:rPr lang="ru-RU" sz="2600" b="1" dirty="0" err="1" smtClean="0"/>
              <a:t>у=х</a:t>
            </a: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2+0,3х-0,6+11</a:t>
            </a:r>
            <a:r>
              <a:rPr lang="en-US" sz="2600" b="1" dirty="0" smtClean="0"/>
              <a:t>/</a:t>
            </a:r>
            <a:r>
              <a:rPr lang="ru-RU" sz="2600" b="1" dirty="0" smtClean="0"/>
              <a:t>30∙х+20</a:t>
            </a:r>
            <a:r>
              <a:rPr lang="en-US" sz="2600" b="1" dirty="0" smtClean="0"/>
              <a:t>/</a:t>
            </a:r>
            <a:r>
              <a:rPr lang="ru-RU" sz="2600" b="1" dirty="0" smtClean="0"/>
              <a:t>3=х</a:t>
            </a:r>
          </a:p>
          <a:p>
            <a:pPr algn="ctr">
              <a:buNone/>
            </a:pPr>
            <a:r>
              <a:rPr lang="ru-RU" sz="2600" b="1" dirty="0" smtClean="0"/>
              <a:t>20</a:t>
            </a:r>
            <a:r>
              <a:rPr lang="en-US" sz="2600" b="1" dirty="0" smtClean="0"/>
              <a:t>/</a:t>
            </a:r>
            <a:r>
              <a:rPr lang="ru-RU" sz="2600" b="1" dirty="0" smtClean="0"/>
              <a:t>30∙х+1,4+20</a:t>
            </a:r>
            <a:r>
              <a:rPr lang="en-US" sz="2600" b="1" dirty="0" smtClean="0"/>
              <a:t>/3</a:t>
            </a:r>
            <a:r>
              <a:rPr lang="ru-RU" sz="2600" b="1" dirty="0" err="1" smtClean="0"/>
              <a:t>=х</a:t>
            </a:r>
            <a:endParaRPr lang="ru-RU" sz="2600" b="1" dirty="0" smtClean="0"/>
          </a:p>
          <a:p>
            <a:pPr algn="ctr">
              <a:buNone/>
            </a:pPr>
            <a:r>
              <a:rPr lang="ru-RU" sz="2600" b="1" dirty="0" smtClean="0"/>
              <a:t>х=24,2(м)</a:t>
            </a:r>
          </a:p>
          <a:p>
            <a:pPr algn="ctr">
              <a:buNone/>
            </a:pPr>
            <a:r>
              <a:rPr lang="ru-RU" sz="2600" b="1" u="sng" dirty="0" smtClean="0"/>
              <a:t>Ответ</a:t>
            </a:r>
            <a:r>
              <a:rPr lang="ru-RU" sz="2600" b="1" dirty="0" smtClean="0"/>
              <a:t>: длина забора 24,2 метра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4401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/>
              <a:t>2)</a:t>
            </a:r>
            <a:r>
              <a:rPr lang="ru-RU" sz="1800" b="1" dirty="0" smtClean="0"/>
              <a:t> Находясь в гостях у Кролика, </a:t>
            </a:r>
            <a:r>
              <a:rPr lang="ru-RU" sz="1800" b="1" dirty="0" err="1" smtClean="0"/>
              <a:t>Винни-Пух</a:t>
            </a:r>
            <a:r>
              <a:rPr lang="ru-RU" sz="1800" b="1" dirty="0" smtClean="0"/>
              <a:t> за первые три часа съел 40% всего запаса меда Кролика. Пятачок и Кролик вместе за это же время съели 300 граммов меда. За следующие три часа </a:t>
            </a:r>
            <a:r>
              <a:rPr lang="ru-RU" sz="1800" b="1" dirty="0" err="1" smtClean="0"/>
              <a:t>Винни-Пух</a:t>
            </a:r>
            <a:r>
              <a:rPr lang="ru-RU" sz="1800" b="1" dirty="0" smtClean="0"/>
              <a:t> съел 2</a:t>
            </a:r>
            <a:r>
              <a:rPr lang="en-US" sz="1800" b="1" dirty="0" smtClean="0"/>
              <a:t>/</a:t>
            </a:r>
            <a:r>
              <a:rPr lang="ru-RU" sz="1800" b="1" dirty="0" smtClean="0"/>
              <a:t>3 оставшегося меда, а Пятачок и Кролик съели 100 граммов меда на двоих, после чего у Кролика осталось 1,6 кг меда. Сколько меда было у Кролика до визита </a:t>
            </a:r>
            <a:r>
              <a:rPr lang="ru-RU" sz="1800" b="1" dirty="0" err="1" smtClean="0"/>
              <a:t>Винни-Пуха</a:t>
            </a:r>
            <a:r>
              <a:rPr lang="en-US" sz="1800" b="1" dirty="0" smtClean="0"/>
              <a:t>?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Пусть первоначально у кролика было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кг меда. </a:t>
            </a:r>
            <a:r>
              <a:rPr lang="ru-RU" sz="2400" b="1" dirty="0" err="1" smtClean="0"/>
              <a:t>Винни-Пух</a:t>
            </a:r>
            <a:r>
              <a:rPr lang="ru-RU" sz="2400" b="1" dirty="0" smtClean="0"/>
              <a:t> за первые 3 часа съел 0,4х кг, а Пятачок и кролик съели 300г меда. У кролика осталось х-0,4х-0,3=0,6х-0,3(кг).</a:t>
            </a:r>
          </a:p>
          <a:p>
            <a:pPr algn="ctr">
              <a:buNone/>
            </a:pPr>
            <a:r>
              <a:rPr lang="ru-RU" sz="2400" b="1" dirty="0" smtClean="0"/>
              <a:t>За следующие 3 часа </a:t>
            </a:r>
            <a:r>
              <a:rPr lang="ru-RU" sz="2400" b="1" dirty="0" err="1" smtClean="0"/>
              <a:t>Винни-Пух</a:t>
            </a:r>
            <a:r>
              <a:rPr lang="ru-RU" sz="2400" b="1" dirty="0" smtClean="0"/>
              <a:t> съел 2</a:t>
            </a:r>
            <a:r>
              <a:rPr lang="en-US" sz="2400" b="1" dirty="0" smtClean="0"/>
              <a:t>/</a:t>
            </a:r>
            <a:r>
              <a:rPr lang="ru-RU" sz="2400" b="1" dirty="0" smtClean="0"/>
              <a:t>3(0,6х-0,3)=0,4х-0,2(кг), </a:t>
            </a:r>
          </a:p>
          <a:p>
            <a:pPr algn="ctr">
              <a:buNone/>
            </a:pPr>
            <a:r>
              <a:rPr lang="ru-RU" sz="2400" b="1" dirty="0" smtClean="0"/>
              <a:t>а Пятачок и кролик – 100г. У кролика осталось </a:t>
            </a:r>
          </a:p>
          <a:p>
            <a:pPr algn="ctr">
              <a:buNone/>
            </a:pPr>
            <a:r>
              <a:rPr lang="ru-RU" sz="2400" b="1" dirty="0" smtClean="0"/>
              <a:t>0,6х-0,3-0,4х+0,2-0,1=0,2х-0,2(кг)</a:t>
            </a:r>
          </a:p>
          <a:p>
            <a:pPr algn="ctr">
              <a:buNone/>
            </a:pPr>
            <a:r>
              <a:rPr lang="ru-RU" sz="2400" b="1" dirty="0" smtClean="0"/>
              <a:t>Зная, что осталось 1,6 кг, составим уравнение:</a:t>
            </a:r>
          </a:p>
          <a:p>
            <a:pPr algn="ctr">
              <a:buNone/>
            </a:pPr>
            <a:r>
              <a:rPr lang="ru-RU" sz="2400" b="1" dirty="0" smtClean="0"/>
              <a:t> 0,2х-0,2=1,6</a:t>
            </a:r>
          </a:p>
          <a:p>
            <a:pPr algn="ctr">
              <a:buNone/>
            </a:pPr>
            <a:r>
              <a:rPr lang="ru-RU" sz="2400" b="1" dirty="0" smtClean="0"/>
              <a:t>х=9(кг)</a:t>
            </a:r>
          </a:p>
          <a:p>
            <a:pPr algn="ctr">
              <a:buNone/>
            </a:pPr>
            <a:r>
              <a:rPr lang="ru-RU" sz="2400" b="1" u="sng" dirty="0" smtClean="0"/>
              <a:t>Ответ:  </a:t>
            </a:r>
            <a:r>
              <a:rPr lang="ru-RU" sz="2400" b="1" dirty="0" smtClean="0"/>
              <a:t>первоначально у кролика было 9 кг меда.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401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Задачи на «движение»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Действие движения характеризуется тремя компонентами: пройденный путь, скорость и время. </a:t>
            </a:r>
          </a:p>
          <a:p>
            <a:pPr algn="ctr">
              <a:buNone/>
            </a:pPr>
            <a:r>
              <a:rPr lang="ru-RU" b="1" dirty="0" smtClean="0"/>
              <a:t>Известно соотношение между ними: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Путь = скорость • время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4401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/>
              <a:t>3) </a:t>
            </a:r>
            <a:r>
              <a:rPr lang="ru-RU" sz="1800" b="1" dirty="0" smtClean="0"/>
              <a:t>Две черепахи выползают навстречу  друг другу из своих нор. Если бы первая ползла на 40</a:t>
            </a:r>
            <a:r>
              <a:rPr lang="en-US" sz="1800" b="1" dirty="0" smtClean="0"/>
              <a:t> </a:t>
            </a:r>
            <a:r>
              <a:rPr lang="ru-RU" sz="1800" b="1" dirty="0" smtClean="0"/>
              <a:t>м</a:t>
            </a:r>
            <a:r>
              <a:rPr lang="en-US" sz="1800" b="1" dirty="0" smtClean="0"/>
              <a:t>/</a:t>
            </a:r>
            <a:r>
              <a:rPr lang="ru-RU" sz="1800" b="1" dirty="0" smtClean="0"/>
              <a:t>ч быстрее, то они бы встретились на полпути, если бы вторая ползла на 50 м</a:t>
            </a:r>
            <a:r>
              <a:rPr lang="en-US" sz="1800" b="1" dirty="0" smtClean="0"/>
              <a:t>/</a:t>
            </a:r>
            <a:r>
              <a:rPr lang="ru-RU" sz="1800" b="1" dirty="0" smtClean="0"/>
              <a:t>ч быстрее, она бы проползла в два раза большее расстояние до встречи, чем первая. Найдите скорости черепах.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Пусть скорость движения первой черепахи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ч, а второй – </a:t>
            </a:r>
          </a:p>
          <a:p>
            <a:pPr algn="ctr">
              <a:buNone/>
            </a:pPr>
            <a:r>
              <a:rPr lang="ru-RU" sz="2400" b="1" dirty="0" smtClean="0"/>
              <a:t>у 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ч. Если бы первая ползла на 40 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 быстрее, то через </a:t>
            </a:r>
            <a:r>
              <a:rPr lang="en-US" sz="2400" b="1" dirty="0" smtClean="0"/>
              <a:t>t₁ </a:t>
            </a:r>
            <a:r>
              <a:rPr lang="ru-RU" sz="2400" b="1" dirty="0" smtClean="0"/>
              <a:t>часов они бы встретились на полпути. Получаем:</a:t>
            </a:r>
          </a:p>
          <a:p>
            <a:pPr algn="ctr">
              <a:buNone/>
            </a:pPr>
            <a:r>
              <a:rPr lang="ru-RU" sz="2400" b="1" dirty="0" smtClean="0"/>
              <a:t>(х+40)∙</a:t>
            </a:r>
            <a:r>
              <a:rPr lang="en-US" sz="2400" b="1" dirty="0" smtClean="0"/>
              <a:t>t</a:t>
            </a:r>
            <a:r>
              <a:rPr lang="ru-RU" sz="2400" b="1" dirty="0" smtClean="0"/>
              <a:t>₁</a:t>
            </a:r>
            <a:r>
              <a:rPr lang="ru-RU" sz="2400" b="1" dirty="0" err="1" smtClean="0"/>
              <a:t>=у</a:t>
            </a:r>
            <a:r>
              <a:rPr lang="ru-RU" sz="2400" b="1" dirty="0" smtClean="0"/>
              <a:t>∙</a:t>
            </a:r>
            <a:r>
              <a:rPr lang="en-US" sz="2400" b="1" dirty="0" smtClean="0"/>
              <a:t>t</a:t>
            </a:r>
            <a:r>
              <a:rPr lang="ru-RU" sz="2400" b="1" dirty="0" smtClean="0"/>
              <a:t>₁ или х+40=у</a:t>
            </a:r>
          </a:p>
          <a:p>
            <a:pPr algn="ctr">
              <a:buNone/>
            </a:pPr>
            <a:r>
              <a:rPr lang="ru-RU" sz="2400" b="1" dirty="0" smtClean="0"/>
              <a:t>Если бы вторая ползла на 50м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 быстрее, то она проползла бы до встречи за </a:t>
            </a:r>
            <a:r>
              <a:rPr lang="en-US" sz="2400" b="1" dirty="0" smtClean="0"/>
              <a:t>t</a:t>
            </a:r>
            <a:r>
              <a:rPr lang="ru-RU" sz="2400" b="1" dirty="0" smtClean="0"/>
              <a:t>₂ часов в два раза большее расстояние, чем первая. Получаем 2х</a:t>
            </a:r>
            <a:r>
              <a:rPr lang="en-US" sz="2400" b="1" dirty="0" smtClean="0"/>
              <a:t>t₂</a:t>
            </a:r>
            <a:r>
              <a:rPr lang="ru-RU" sz="2400" b="1" dirty="0" smtClean="0"/>
              <a:t>=(у+50)∙</a:t>
            </a:r>
            <a:r>
              <a:rPr lang="en-US" sz="2400" b="1" dirty="0" smtClean="0"/>
              <a:t>t</a:t>
            </a:r>
            <a:r>
              <a:rPr lang="ru-RU" sz="2400" b="1" dirty="0" smtClean="0"/>
              <a:t>₂ или 2х=у+50</a:t>
            </a:r>
          </a:p>
          <a:p>
            <a:pPr>
              <a:buNone/>
            </a:pPr>
            <a:r>
              <a:rPr lang="ru-RU" sz="2400" b="1" dirty="0" smtClean="0"/>
              <a:t>   х+40=у,                        х=90,       </a:t>
            </a:r>
          </a:p>
          <a:p>
            <a:pPr>
              <a:buNone/>
            </a:pPr>
            <a:r>
              <a:rPr lang="ru-RU" sz="2400" b="1" dirty="0" smtClean="0"/>
              <a:t>   2х=у+50;                     у=130.      </a:t>
            </a:r>
            <a:r>
              <a:rPr lang="ru-RU" sz="2400" b="1" u="sng" dirty="0" smtClean="0"/>
              <a:t>Ответ:</a:t>
            </a:r>
            <a:r>
              <a:rPr lang="ru-RU" sz="2400" b="1" dirty="0" smtClean="0"/>
              <a:t> скорость первой  </a:t>
            </a:r>
          </a:p>
          <a:p>
            <a:pPr>
              <a:buNone/>
            </a:pPr>
            <a:r>
              <a:rPr lang="ru-RU" sz="2400" b="1" dirty="0" smtClean="0"/>
              <a:t>черепахи – 90 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ч, а скорость второй – 130 м</a:t>
            </a:r>
            <a:r>
              <a:rPr lang="en-US" sz="2400" b="1" dirty="0" smtClean="0"/>
              <a:t>/</a:t>
            </a:r>
            <a:r>
              <a:rPr lang="ru-RU" sz="2400" b="1" dirty="0" smtClean="0"/>
              <a:t>ч                     </a:t>
            </a:r>
          </a:p>
          <a:p>
            <a:pPr>
              <a:buNone/>
            </a:pPr>
            <a:r>
              <a:rPr lang="ru-RU" sz="2400" b="1" dirty="0" smtClean="0"/>
              <a:t>                      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251520" y="4725144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843808" y="4869160"/>
            <a:ext cx="216024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28998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b="1" dirty="0" smtClean="0"/>
              <a:t>4)  Петя вышел из школы и пошел домой со скоростью 4,5 км</a:t>
            </a:r>
            <a:r>
              <a:rPr lang="en-US" sz="2000" b="1" dirty="0" smtClean="0"/>
              <a:t>/</a:t>
            </a:r>
            <a:r>
              <a:rPr lang="ru-RU" sz="2000" b="1" dirty="0" smtClean="0"/>
              <a:t>ч. Через 20 минут по той же дороге из школы выехал Вася на велосипеде со скоростью 12 км</a:t>
            </a:r>
            <a:r>
              <a:rPr lang="en-US" sz="2000" b="1" dirty="0" smtClean="0"/>
              <a:t>/</a:t>
            </a:r>
            <a:r>
              <a:rPr lang="ru-RU" sz="2000" b="1" dirty="0" smtClean="0"/>
              <a:t>ч. На каком расстоянии от школы Вася догонит Петю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800" b="1" dirty="0" smtClean="0"/>
              <a:t>Пусть </a:t>
            </a:r>
            <a:r>
              <a:rPr lang="en-US" sz="2800" b="1" dirty="0" smtClean="0"/>
              <a:t>t</a:t>
            </a:r>
            <a:r>
              <a:rPr lang="ru-RU" sz="2800" b="1" dirty="0" smtClean="0"/>
              <a:t> часов – время, которое будет находиться в пути Петя до того момента, когда его догонит Вася. Тогда Вася до того как догонит Петю,будет находиться в пути (</a:t>
            </a:r>
            <a:r>
              <a:rPr lang="en-US" sz="2800" b="1" dirty="0" smtClean="0"/>
              <a:t>t</a:t>
            </a:r>
            <a:r>
              <a:rPr lang="ru-RU" sz="2800" b="1" dirty="0" smtClean="0"/>
              <a:t>-1</a:t>
            </a:r>
            <a:r>
              <a:rPr lang="en-US" sz="2800" b="1" dirty="0" smtClean="0"/>
              <a:t>/3</a:t>
            </a:r>
            <a:r>
              <a:rPr lang="ru-RU" sz="2800" b="1" dirty="0" smtClean="0"/>
              <a:t>) часа. (20 мин=1</a:t>
            </a:r>
            <a:r>
              <a:rPr lang="en-US" sz="2800" b="1" dirty="0" smtClean="0"/>
              <a:t>/</a:t>
            </a:r>
            <a:r>
              <a:rPr lang="ru-RU" sz="2800" b="1" dirty="0" smtClean="0"/>
              <a:t>3ч). </a:t>
            </a:r>
          </a:p>
          <a:p>
            <a:pPr algn="ctr">
              <a:buNone/>
            </a:pPr>
            <a:r>
              <a:rPr lang="ru-RU" sz="2800" b="1" dirty="0" smtClean="0"/>
              <a:t>Всего Петя пройдет 4,5</a:t>
            </a:r>
            <a:r>
              <a:rPr lang="en-US" sz="2800" b="1" dirty="0" smtClean="0"/>
              <a:t>t</a:t>
            </a:r>
            <a:r>
              <a:rPr lang="ru-RU" sz="2800" b="1" dirty="0" smtClean="0"/>
              <a:t> км, а Вася пройдет 12(</a:t>
            </a:r>
            <a:r>
              <a:rPr lang="en-US" sz="2800" b="1" dirty="0" smtClean="0"/>
              <a:t>t</a:t>
            </a:r>
            <a:r>
              <a:rPr lang="ru-RU" sz="2800" b="1" dirty="0" smtClean="0"/>
              <a:t>-1</a:t>
            </a:r>
            <a:r>
              <a:rPr lang="en-US" sz="2800" b="1" dirty="0" smtClean="0"/>
              <a:t>/</a:t>
            </a:r>
            <a:r>
              <a:rPr lang="ru-RU" sz="2800" b="1" dirty="0" smtClean="0"/>
              <a:t>3)км. </a:t>
            </a:r>
          </a:p>
          <a:p>
            <a:pPr algn="ctr">
              <a:buNone/>
            </a:pPr>
            <a:r>
              <a:rPr lang="ru-RU" sz="2800" b="1" dirty="0" smtClean="0"/>
              <a:t>Составим и решим уравнение:</a:t>
            </a:r>
          </a:p>
          <a:p>
            <a:pPr algn="ctr">
              <a:buNone/>
            </a:pPr>
            <a:r>
              <a:rPr lang="ru-RU" sz="2800" b="1" dirty="0" smtClean="0"/>
              <a:t>4,5</a:t>
            </a:r>
            <a:r>
              <a:rPr lang="en-US" sz="2800" b="1" dirty="0" smtClean="0"/>
              <a:t>t</a:t>
            </a:r>
            <a:r>
              <a:rPr lang="ru-RU" sz="2800" b="1" dirty="0" smtClean="0"/>
              <a:t>=12(</a:t>
            </a:r>
            <a:r>
              <a:rPr lang="en-US" sz="2800" b="1" dirty="0" smtClean="0"/>
              <a:t>t</a:t>
            </a:r>
            <a:r>
              <a:rPr lang="ru-RU" sz="2800" b="1" dirty="0" smtClean="0"/>
              <a:t>-1</a:t>
            </a:r>
            <a:r>
              <a:rPr lang="en-US" sz="2800" b="1" dirty="0" smtClean="0"/>
              <a:t>/</a:t>
            </a:r>
            <a:r>
              <a:rPr lang="ru-RU" sz="2800" b="1" dirty="0" smtClean="0"/>
              <a:t>3)</a:t>
            </a:r>
          </a:p>
          <a:p>
            <a:pPr algn="ctr">
              <a:buNone/>
            </a:pPr>
            <a:r>
              <a:rPr lang="en-US" sz="2800" b="1" dirty="0" smtClean="0"/>
              <a:t>t</a:t>
            </a:r>
            <a:r>
              <a:rPr lang="ru-RU" sz="2800" b="1" dirty="0" smtClean="0"/>
              <a:t>=8</a:t>
            </a:r>
            <a:r>
              <a:rPr lang="en-US" sz="2800" b="1" dirty="0" smtClean="0"/>
              <a:t>/</a:t>
            </a:r>
            <a:r>
              <a:rPr lang="ru-RU" sz="2800" b="1" dirty="0" smtClean="0"/>
              <a:t>15.   Следовательно, Вася догонит Петю на расстоянии 4,5∙8</a:t>
            </a:r>
            <a:r>
              <a:rPr lang="en-US" sz="2800" b="1" dirty="0" smtClean="0"/>
              <a:t>/</a:t>
            </a:r>
            <a:r>
              <a:rPr lang="ru-RU" sz="2800" b="1" dirty="0" smtClean="0"/>
              <a:t>15=0,3∙8=2,4 км от школы.</a:t>
            </a:r>
          </a:p>
          <a:p>
            <a:pPr algn="ctr">
              <a:buNone/>
            </a:pPr>
            <a:r>
              <a:rPr lang="ru-RU" sz="2800" b="1" u="sng" dirty="0" smtClean="0"/>
              <a:t>Ответ: </a:t>
            </a:r>
            <a:r>
              <a:rPr lang="ru-RU" sz="2800" b="1" dirty="0" smtClean="0"/>
              <a:t>Вася догонит Петю на расстоянии 2,4 км от школы.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Задачи на «концентрацию», </a:t>
            </a:r>
            <a:br>
              <a:rPr lang="ru-RU" sz="3200" b="1" dirty="0" smtClean="0"/>
            </a:br>
            <a:r>
              <a:rPr lang="ru-RU" sz="3200" b="1" dirty="0" smtClean="0"/>
              <a:t>на «смеси и сплавы»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В задачах этого типа обычно присутствуют три величины, соотношение между которыми позволяет составлять уравнение:</a:t>
            </a:r>
          </a:p>
          <a:p>
            <a:pPr>
              <a:buFontTx/>
              <a:buChar char="-"/>
            </a:pPr>
            <a:r>
              <a:rPr lang="ru-RU" sz="2400" b="1" dirty="0" smtClean="0"/>
              <a:t>Концентрация (доля чистого вещества в смеси);</a:t>
            </a:r>
          </a:p>
          <a:p>
            <a:pPr>
              <a:buFontTx/>
              <a:buChar char="-"/>
            </a:pPr>
            <a:r>
              <a:rPr lang="ru-RU" sz="2400" b="1" dirty="0" smtClean="0"/>
              <a:t>Количество чистого вещества в смеси (или сплаве);</a:t>
            </a:r>
          </a:p>
          <a:p>
            <a:pPr>
              <a:buFontTx/>
              <a:buChar char="-"/>
            </a:pPr>
            <a:r>
              <a:rPr lang="ru-RU" sz="2400" b="1" dirty="0" smtClean="0"/>
              <a:t>Масса смеси (сплава). 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Соотношение между этими величинами следующее: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Масса смеси • концентрация = количество чистого вещества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35416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b="1" dirty="0" smtClean="0"/>
              <a:t>5</a:t>
            </a:r>
            <a:r>
              <a:rPr lang="ru-RU" sz="2000" b="1" dirty="0" smtClean="0"/>
              <a:t>) Сплав меди с цинком, содержащий 5 кг цинка, сплавлен с 15 кг цинка. В результате содержание меди в сплаве понизилось по сравнению с первоначальным на 30%. Какой могла быть первоначальная масса сплава</a:t>
            </a:r>
            <a:r>
              <a:rPr lang="en-US" sz="2000" b="1" dirty="0" smtClean="0"/>
              <a:t>?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b="1" u="sng" dirty="0" smtClean="0"/>
              <a:t>РЕШЕНИЕ:</a:t>
            </a:r>
          </a:p>
          <a:p>
            <a:pPr algn="ctr">
              <a:buNone/>
            </a:pPr>
            <a:r>
              <a:rPr lang="ru-RU" sz="2400" b="1" dirty="0" smtClean="0"/>
              <a:t>Пусть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кг – масса меди в сплаве, </a:t>
            </a:r>
          </a:p>
          <a:p>
            <a:pPr algn="ctr">
              <a:buNone/>
            </a:pPr>
            <a:r>
              <a:rPr lang="ru-RU" sz="2400" b="1" dirty="0" smtClean="0"/>
              <a:t>тогда (х+5)кг – первоначальная масса сплава;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err="1" smtClean="0"/>
              <a:t>х</a:t>
            </a:r>
            <a:r>
              <a:rPr lang="en-US" sz="2400" b="1" dirty="0" smtClean="0"/>
              <a:t>/(</a:t>
            </a:r>
            <a:r>
              <a:rPr lang="ru-RU" sz="2400" b="1" dirty="0" smtClean="0"/>
              <a:t>х+5)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r>
              <a:rPr lang="ru-RU" sz="2400" b="1" dirty="0" smtClean="0"/>
              <a:t>∙100% - процентное содержание меди в первоначальном сплаве; (х+5+15)кг – масса нового сплава;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</a:t>
            </a:r>
            <a:r>
              <a:rPr lang="en-US" sz="2400" b="1" dirty="0" smtClean="0"/>
              <a:t>/(</a:t>
            </a:r>
            <a:r>
              <a:rPr lang="ru-RU" sz="2400" b="1" dirty="0" smtClean="0"/>
              <a:t>х+5+15)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r>
              <a:rPr lang="ru-RU" sz="2400" b="1" dirty="0" smtClean="0"/>
              <a:t>∙100% - процентное содержание меди в новом сплаве.</a:t>
            </a:r>
          </a:p>
          <a:p>
            <a:pPr algn="ctr">
              <a:buNone/>
            </a:pPr>
            <a:r>
              <a:rPr lang="ru-RU" sz="2400" b="1" dirty="0" smtClean="0"/>
              <a:t>По условию содержание меди понизилось на 30%. Составим и решим уравнение: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err="1" smtClean="0"/>
              <a:t>х</a:t>
            </a:r>
            <a:r>
              <a:rPr lang="en-US" sz="2400" b="1" dirty="0" smtClean="0"/>
              <a:t>/(</a:t>
            </a:r>
            <a:r>
              <a:rPr lang="ru-RU" sz="2400" b="1" dirty="0" smtClean="0"/>
              <a:t>х+5)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r>
              <a:rPr lang="ru-RU" sz="2400" b="1" dirty="0" smtClean="0"/>
              <a:t>∙100-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</a:t>
            </a:r>
            <a:r>
              <a:rPr lang="en-US" sz="2400" b="1" dirty="0" smtClean="0"/>
              <a:t>/(</a:t>
            </a:r>
            <a:r>
              <a:rPr lang="ru-RU" sz="2400" b="1" dirty="0" smtClean="0"/>
              <a:t>х+5+15)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r>
              <a:rPr lang="ru-RU" sz="2400" b="1" dirty="0" smtClean="0"/>
              <a:t> ∙100=30, 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&gt; 0</a:t>
            </a:r>
          </a:p>
          <a:p>
            <a:pPr algn="ctr">
              <a:buNone/>
            </a:pPr>
            <a:r>
              <a:rPr lang="ru-RU" sz="2400" b="1" dirty="0" smtClean="0"/>
              <a:t>10х²+200х-10х²-50х=3(х+5)(х+20)</a:t>
            </a:r>
          </a:p>
          <a:p>
            <a:pPr algn="ctr">
              <a:buNone/>
            </a:pPr>
            <a:r>
              <a:rPr lang="ru-RU" sz="2400" b="1" dirty="0" smtClean="0"/>
              <a:t>150х=3(х+5)(х+20)</a:t>
            </a:r>
          </a:p>
          <a:p>
            <a:pPr algn="ctr">
              <a:buNone/>
            </a:pPr>
            <a:r>
              <a:rPr lang="ru-RU" sz="2400" b="1" dirty="0" smtClean="0"/>
              <a:t>50х=(х+5)(х+20)</a:t>
            </a:r>
          </a:p>
          <a:p>
            <a:pPr algn="ctr">
              <a:buNone/>
            </a:pPr>
            <a:r>
              <a:rPr lang="ru-RU" sz="2400" b="1" dirty="0" smtClean="0"/>
              <a:t>х²+25х-50х+100=0</a:t>
            </a:r>
          </a:p>
          <a:p>
            <a:pPr algn="ctr">
              <a:buNone/>
            </a:pPr>
            <a:r>
              <a:rPr lang="ru-RU" sz="2400" b="1" dirty="0" smtClean="0"/>
              <a:t>х²-25х+100=0</a:t>
            </a:r>
          </a:p>
          <a:p>
            <a:pPr algn="ctr">
              <a:buNone/>
            </a:pPr>
            <a:r>
              <a:rPr lang="ru-RU" sz="2400" b="1" dirty="0" smtClean="0"/>
              <a:t>х₁=5,  х₂=20.  Оба числа удовлетворяют условию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&gt; 0.</a:t>
            </a:r>
          </a:p>
          <a:p>
            <a:pPr algn="ctr">
              <a:buNone/>
            </a:pPr>
            <a:r>
              <a:rPr lang="ru-RU" sz="2400" b="1" u="sng" dirty="0" smtClean="0"/>
              <a:t>Ответ</a:t>
            </a:r>
            <a:r>
              <a:rPr lang="ru-RU" sz="2400" b="1" dirty="0" smtClean="0"/>
              <a:t>: первоначальная масса сплава могла быть либо 10 кг, либо 25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1735</Words>
  <Application>Microsoft Office PowerPoint</Application>
  <PresentationFormat>Экран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Подготовка к ОГЭ  </vt:lpstr>
      <vt:lpstr>Задачи на проценты</vt:lpstr>
      <vt:lpstr>1)  Покрасив 2 метра забора, Том Сойер «уступил» это занятие другому мальчику, который покрасил 30% неокрашенной части забора. После этого Том трижды «уступал»свое право красить забор другим мальчикам. Первый и второй из них  покрасили соответственно 1/5 и 1/6 всего  забора, а третий - 85%  оставшейся неокрашенной части забора. Какова длина забора, если последний оставшийся метр Том красил сам?</vt:lpstr>
      <vt:lpstr>2) Находясь в гостях у Кролика, Винни-Пух за первые три часа съел 40% всего запаса меда Кролика. Пятачок и Кролик вместе за это же время съели 300 граммов меда. За следующие три часа Винни-Пух съел 2/3 оставшегося меда, а Пятачок и Кролик съели 100 граммов меда на двоих, после чего у Кролика осталось 1,6 кг меда. Сколько меда было у Кролика до визита Винни-Пуха?</vt:lpstr>
      <vt:lpstr>Задачи на «движение»</vt:lpstr>
      <vt:lpstr>3) Две черепахи выползают навстречу  друг другу из своих нор. Если бы первая ползла на 40 м/ч быстрее, то они бы встретились на полпути, если бы вторая ползла на 50 м/ч быстрее, она бы проползла в два раза большее расстояние до встречи, чем первая. Найдите скорости черепах.</vt:lpstr>
      <vt:lpstr>4)  Петя вышел из школы и пошел домой со скоростью 4,5 км/ч. Через 20 минут по той же дороге из школы выехал Вася на велосипеде со скоростью 12 км/ч. На каком расстоянии от школы Вася догонит Петю?</vt:lpstr>
      <vt:lpstr>Задачи на «концентрацию»,  на «смеси и сплавы»</vt:lpstr>
      <vt:lpstr>5) Сплав меди с цинком, содержащий 5 кг цинка, сплавлен с 15 кг цинка. В результате содержание меди в сплаве понизилось по сравнению с первоначальным на 30%. Какой могла быть первоначальная масса сплава?</vt:lpstr>
      <vt:lpstr>6) Смешали 30%-ный и 50%-ный растворы азотной кислоты и получили 45%-ный раствор. Найдите отношение массы 30%-го раствора  к массе 50%-го раствора.</vt:lpstr>
      <vt:lpstr>7)  В куске сплава меди и цинка количество меди увеличили на 40%, а количество цинка уменьшили на 40%. В результате общая масса куска сплава увеличилась на 20%. Определите процентное содержание меди и цинка в первоначальном куске сплава.</vt:lpstr>
      <vt:lpstr>Задачи «на работу»</vt:lpstr>
      <vt:lpstr>8)  Две машинистки вместе могут перепечатать рукопись за 6 часов. После 5 часов совместной работы вторая машинистка продолжила работу самостоятельно и завершила ее за 3 часа. За какое время каждая машинистка смогла бы перепечатать рукопись?</vt:lpstr>
      <vt:lpstr>9)  Двое  рабочих, работая вместе, могут оклеить комнату обоями за 6 часов. За сколько часов может оклеить комнату каждый из них в отдельности, если первый это сделает на 5 часов быстрее второго?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63</cp:revision>
  <dcterms:created xsi:type="dcterms:W3CDTF">2012-04-15T07:15:37Z</dcterms:created>
  <dcterms:modified xsi:type="dcterms:W3CDTF">2017-03-08T11:21:27Z</dcterms:modified>
</cp:coreProperties>
</file>