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249" autoAdjust="0"/>
    <p:restoredTop sz="94660"/>
  </p:normalViewPr>
  <p:slideViewPr>
    <p:cSldViewPr>
      <p:cViewPr>
        <p:scale>
          <a:sx n="100" d="100"/>
          <a:sy n="100" d="100"/>
        </p:scale>
        <p:origin x="-2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025B9CDC-BED2-4F47-AFB3-186121AC6A71}" type="datetimeFigureOut">
              <a:rPr lang="ru-RU" smtClean="0"/>
              <a:t>14.03.2018</a:t>
            </a:fld>
            <a:endParaRPr lang="ru-RU"/>
          </a:p>
        </p:txBody>
      </p:sp>
      <p:sp>
        <p:nvSpPr>
          <p:cNvPr id="16" name="Slide Number Placeholder 15"/>
          <p:cNvSpPr>
            <a:spLocks noGrp="1"/>
          </p:cNvSpPr>
          <p:nvPr>
            <p:ph type="sldNum" sz="quarter" idx="11"/>
          </p:nvPr>
        </p:nvSpPr>
        <p:spPr/>
        <p:txBody>
          <a:bodyPr/>
          <a:lstStyle/>
          <a:p>
            <a:fld id="{59E72CAC-C47C-4B70-AF88-8E1A7C55FB96}"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5B9CDC-BED2-4F47-AFB3-186121AC6A71}" type="datetimeFigureOut">
              <a:rPr lang="ru-RU" smtClean="0"/>
              <a:t>14.03.2018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72CAC-C47C-4B70-AF88-8E1A7C55FB9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5B9CDC-BED2-4F47-AFB3-186121AC6A71}" type="datetimeFigureOut">
              <a:rPr lang="ru-RU" smtClean="0"/>
              <a:t>14.03.2018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E72CAC-C47C-4B70-AF88-8E1A7C55FB9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025B9CDC-BED2-4F47-AFB3-186121AC6A71}" type="datetimeFigureOut">
              <a:rPr lang="ru-RU" smtClean="0"/>
              <a:t>14.03.2018</a:t>
            </a:fld>
            <a:endParaRPr lang="ru-RU"/>
          </a:p>
        </p:txBody>
      </p:sp>
      <p:sp>
        <p:nvSpPr>
          <p:cNvPr id="15" name="Slide Number Placeholder 14"/>
          <p:cNvSpPr>
            <a:spLocks noGrp="1"/>
          </p:cNvSpPr>
          <p:nvPr>
            <p:ph type="sldNum" sz="quarter" idx="11"/>
          </p:nvPr>
        </p:nvSpPr>
        <p:spPr/>
        <p:txBody>
          <a:bodyPr/>
          <a:lstStyle/>
          <a:p>
            <a:fld id="{59E72CAC-C47C-4B70-AF88-8E1A7C55FB96}"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025B9CDC-BED2-4F47-AFB3-186121AC6A71}" type="datetimeFigureOut">
              <a:rPr lang="ru-RU" smtClean="0"/>
              <a:t>14.03.2018</a:t>
            </a:fld>
            <a:endParaRPr lang="ru-RU"/>
          </a:p>
        </p:txBody>
      </p:sp>
      <p:sp>
        <p:nvSpPr>
          <p:cNvPr id="13" name="Slide Number Placeholder 12"/>
          <p:cNvSpPr>
            <a:spLocks noGrp="1"/>
          </p:cNvSpPr>
          <p:nvPr>
            <p:ph type="sldNum" sz="quarter" idx="11"/>
          </p:nvPr>
        </p:nvSpPr>
        <p:spPr/>
        <p:txBody>
          <a:bodyPr/>
          <a:lstStyle/>
          <a:p>
            <a:fld id="{59E72CAC-C47C-4B70-AF88-8E1A7C55FB96}"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25B9CDC-BED2-4F47-AFB3-186121AC6A71}" type="datetimeFigureOut">
              <a:rPr lang="ru-RU" smtClean="0"/>
              <a:t>14.03.2018</a:t>
            </a:fld>
            <a:endParaRPr lang="ru-RU"/>
          </a:p>
        </p:txBody>
      </p:sp>
      <p:sp>
        <p:nvSpPr>
          <p:cNvPr id="9" name="Slide Number Placeholder 8"/>
          <p:cNvSpPr>
            <a:spLocks noGrp="1"/>
          </p:cNvSpPr>
          <p:nvPr>
            <p:ph type="sldNum" sz="quarter" idx="11"/>
          </p:nvPr>
        </p:nvSpPr>
        <p:spPr/>
        <p:txBody>
          <a:bodyPr/>
          <a:lstStyle/>
          <a:p>
            <a:fld id="{59E72CAC-C47C-4B70-AF88-8E1A7C55FB96}"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025B9CDC-BED2-4F47-AFB3-186121AC6A71}" type="datetimeFigureOut">
              <a:rPr lang="ru-RU" smtClean="0"/>
              <a:t>14.03.2018</a:t>
            </a:fld>
            <a:endParaRPr lang="ru-RU"/>
          </a:p>
        </p:txBody>
      </p:sp>
      <p:sp>
        <p:nvSpPr>
          <p:cNvPr id="15" name="Slide Number Placeholder 14"/>
          <p:cNvSpPr>
            <a:spLocks noGrp="1"/>
          </p:cNvSpPr>
          <p:nvPr>
            <p:ph type="sldNum" sz="quarter" idx="11"/>
          </p:nvPr>
        </p:nvSpPr>
        <p:spPr/>
        <p:txBody>
          <a:bodyPr/>
          <a:lstStyle/>
          <a:p>
            <a:fld id="{59E72CAC-C47C-4B70-AF88-8E1A7C55FB96}"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025B9CDC-BED2-4F47-AFB3-186121AC6A71}" type="datetimeFigureOut">
              <a:rPr lang="ru-RU" smtClean="0"/>
              <a:t>14.03.2018</a:t>
            </a:fld>
            <a:endParaRPr lang="ru-RU"/>
          </a:p>
        </p:txBody>
      </p:sp>
      <p:sp>
        <p:nvSpPr>
          <p:cNvPr id="8" name="Slide Number Placeholder 7"/>
          <p:cNvSpPr>
            <a:spLocks noGrp="1"/>
          </p:cNvSpPr>
          <p:nvPr>
            <p:ph type="sldNum" sz="quarter" idx="11"/>
          </p:nvPr>
        </p:nvSpPr>
        <p:spPr/>
        <p:txBody>
          <a:bodyPr/>
          <a:lstStyle/>
          <a:p>
            <a:fld id="{59E72CAC-C47C-4B70-AF88-8E1A7C55FB9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5B9CDC-BED2-4F47-AFB3-186121AC6A71}" type="datetimeFigureOut">
              <a:rPr lang="ru-RU" smtClean="0"/>
              <a:t>14.03.2018</a:t>
            </a:fld>
            <a:endParaRPr lang="ru-RU"/>
          </a:p>
        </p:txBody>
      </p:sp>
      <p:sp>
        <p:nvSpPr>
          <p:cNvPr id="6" name="Slide Number Placeholder 5"/>
          <p:cNvSpPr>
            <a:spLocks noGrp="1"/>
          </p:cNvSpPr>
          <p:nvPr>
            <p:ph type="sldNum" sz="quarter" idx="11"/>
          </p:nvPr>
        </p:nvSpPr>
        <p:spPr/>
        <p:txBody>
          <a:bodyPr/>
          <a:lstStyle/>
          <a:p>
            <a:fld id="{59E72CAC-C47C-4B70-AF88-8E1A7C55FB96}"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025B9CDC-BED2-4F47-AFB3-186121AC6A71}" type="datetimeFigureOut">
              <a:rPr lang="ru-RU" smtClean="0"/>
              <a:t>14.03.2018</a:t>
            </a:fld>
            <a:endParaRPr lang="ru-RU"/>
          </a:p>
        </p:txBody>
      </p:sp>
      <p:sp>
        <p:nvSpPr>
          <p:cNvPr id="16" name="Slide Number Placeholder 15"/>
          <p:cNvSpPr>
            <a:spLocks noGrp="1"/>
          </p:cNvSpPr>
          <p:nvPr>
            <p:ph type="sldNum" sz="quarter" idx="11"/>
          </p:nvPr>
        </p:nvSpPr>
        <p:spPr/>
        <p:txBody>
          <a:bodyPr/>
          <a:lstStyle/>
          <a:p>
            <a:fld id="{59E72CAC-C47C-4B70-AF88-8E1A7C55FB96}"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025B9CDC-BED2-4F47-AFB3-186121AC6A71}" type="datetimeFigureOut">
              <a:rPr lang="ru-RU" smtClean="0"/>
              <a:t>14.03.2018</a:t>
            </a:fld>
            <a:endParaRPr lang="ru-RU"/>
          </a:p>
        </p:txBody>
      </p:sp>
      <p:sp>
        <p:nvSpPr>
          <p:cNvPr id="14" name="Slide Number Placeholder 13"/>
          <p:cNvSpPr>
            <a:spLocks noGrp="1"/>
          </p:cNvSpPr>
          <p:nvPr>
            <p:ph type="sldNum" sz="quarter" idx="11"/>
          </p:nvPr>
        </p:nvSpPr>
        <p:spPr/>
        <p:txBody>
          <a:bodyPr/>
          <a:lstStyle/>
          <a:p>
            <a:fld id="{59E72CAC-C47C-4B70-AF88-8E1A7C55FB96}"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25B9CDC-BED2-4F47-AFB3-186121AC6A71}" type="datetimeFigureOut">
              <a:rPr lang="ru-RU" smtClean="0"/>
              <a:t>14.03.2018</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9E72CAC-C47C-4B70-AF88-8E1A7C55FB9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59432"/>
            <a:ext cx="9162728" cy="6893841"/>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395536" y="4869160"/>
            <a:ext cx="9483392" cy="914400"/>
          </a:xfrm>
        </p:spPr>
        <p:txBody>
          <a:bodyPr/>
          <a:lstStyle/>
          <a:p>
            <a:r>
              <a:rPr lang="ru-RU" sz="3200" b="1" dirty="0" smtClean="0">
                <a:latin typeface="Batang" panose="02030600000101010101" pitchFamily="18" charset="-127"/>
                <a:ea typeface="Batang" panose="02030600000101010101" pitchFamily="18" charset="-127"/>
              </a:rPr>
              <a:t>Поиск жизни </a:t>
            </a:r>
            <a:r>
              <a:rPr lang="ru-RU" sz="3200" b="1" dirty="0">
                <a:latin typeface="Batang" panose="02030600000101010101" pitchFamily="18" charset="-127"/>
                <a:ea typeface="Batang" panose="02030600000101010101" pitchFamily="18" charset="-127"/>
              </a:rPr>
              <a:t>и </a:t>
            </a:r>
            <a:r>
              <a:rPr lang="ru-RU" sz="3200" b="1" dirty="0" smtClean="0">
                <a:latin typeface="Batang" panose="02030600000101010101" pitchFamily="18" charset="-127"/>
                <a:ea typeface="Batang" panose="02030600000101010101" pitchFamily="18" charset="-127"/>
              </a:rPr>
              <a:t>разума </a:t>
            </a:r>
            <a:r>
              <a:rPr lang="ru-RU" sz="3200" b="1" dirty="0">
                <a:latin typeface="Batang" panose="02030600000101010101" pitchFamily="18" charset="-127"/>
                <a:ea typeface="Batang" panose="02030600000101010101" pitchFamily="18" charset="-127"/>
              </a:rPr>
              <a:t>во вселенной</a:t>
            </a:r>
          </a:p>
        </p:txBody>
      </p:sp>
    </p:spTree>
    <p:extLst>
      <p:ext uri="{BB962C8B-B14F-4D97-AF65-F5344CB8AC3E}">
        <p14:creationId xmlns:p14="http://schemas.microsoft.com/office/powerpoint/2010/main" val="3362158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742" y="188640"/>
            <a:ext cx="8424936" cy="3693319"/>
          </a:xfrm>
          <a:prstGeom prst="rect">
            <a:avLst/>
          </a:prstGeom>
        </p:spPr>
        <p:txBody>
          <a:bodyPr wrap="square">
            <a:spAutoFit/>
          </a:bodyPr>
          <a:lstStyle/>
          <a:p>
            <a:r>
              <a:rPr lang="ru-RU" dirty="0"/>
              <a:t>Поиск сигналов от внеземных цивилизаций – это одна сторона контакта с ними. Но существует и другая – сообщение таким цивилизациям о нашей, земной цивилизации. Поэтому наряду с поисками сигналов от космических цивилизаций неоднократно направлялись послания внеземным цивилизациям. В 1974 г. с радиоастрономической обсерватории в </a:t>
            </a:r>
            <a:r>
              <a:rPr lang="ru-RU" dirty="0" err="1"/>
              <a:t>Аресибо</a:t>
            </a:r>
            <a:r>
              <a:rPr lang="ru-RU" dirty="0"/>
              <a:t> (Пуэрто-Рико) в сторону шарового скопления М-31, находящегося от Земли на расстоянии 24 тыс. световых лет, было направлено радиопослание, содержащее закодированный текст о жизни и цивилизации на Земле. В 2001 г. была организована передача (к 6 звездам солнечного типа в радиусе 70 световых лет от Солнца) первого радиопослания внеземным цивилизациям от детей Земли. Информационные сообщения также помещались на космические аппараты, траектории которых обеспечивали им выход за пределы Солнечной системы.</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881959"/>
            <a:ext cx="4860032" cy="2650285"/>
          </a:xfrm>
          <a:prstGeom prst="rect">
            <a:avLst/>
          </a:prstGeom>
        </p:spPr>
      </p:pic>
    </p:spTree>
    <p:extLst>
      <p:ext uri="{BB962C8B-B14F-4D97-AF65-F5344CB8AC3E}">
        <p14:creationId xmlns:p14="http://schemas.microsoft.com/office/powerpoint/2010/main" val="330028790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1636" y="3244334"/>
            <a:ext cx="4060727" cy="369332"/>
          </a:xfrm>
          <a:prstGeom prst="rect">
            <a:avLst/>
          </a:prstGeom>
        </p:spPr>
        <p:txBody>
          <a:bodyPr wrap="none">
            <a:spAutoFit/>
          </a:bodyPr>
          <a:lstStyle/>
          <a:p>
            <a:r>
              <a:rPr lang="ru-RU" b="1" dirty="0"/>
              <a:t> Поиски внеземных цивилизаций</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 y="0"/>
            <a:ext cx="9144000" cy="6858000"/>
          </a:xfrm>
          <a:prstGeom prst="rect">
            <a:avLst/>
          </a:prstGeom>
        </p:spPr>
      </p:pic>
      <p:sp>
        <p:nvSpPr>
          <p:cNvPr id="4" name="TextBox 3"/>
          <p:cNvSpPr txBox="1"/>
          <p:nvPr/>
        </p:nvSpPr>
        <p:spPr>
          <a:xfrm>
            <a:off x="323528" y="404664"/>
            <a:ext cx="7488832" cy="584775"/>
          </a:xfrm>
          <a:prstGeom prst="rect">
            <a:avLst/>
          </a:prstGeom>
          <a:noFill/>
        </p:spPr>
        <p:txBody>
          <a:bodyPr wrap="square" rtlCol="0">
            <a:spAutoFit/>
          </a:bodyPr>
          <a:lstStyle/>
          <a:p>
            <a:r>
              <a:rPr lang="ru-RU" sz="32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Поиски внеземных цивилизаций</a:t>
            </a:r>
            <a:endParaRPr lang="ru-RU" sz="3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6679597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5958408" cy="2585323"/>
          </a:xfrm>
          <a:prstGeom prst="rect">
            <a:avLst/>
          </a:prstGeom>
        </p:spPr>
        <p:txBody>
          <a:bodyPr wrap="square">
            <a:spAutoFit/>
          </a:bodyPr>
          <a:lstStyle/>
          <a:p>
            <a:r>
              <a:rPr lang="ru-RU" dirty="0"/>
              <a:t>Изучение внеземных цивилизаций направлено на установление той или иной формы связи с ними. Эти связи могут быть косвенные и прямые (выявление сигналов, направляемых такими цивилизациями либо нам, либо какой-нибудь другой цивилизации, либо безадресно).</a:t>
            </a:r>
          </a:p>
          <a:p>
            <a:r>
              <a:rPr lang="ru-RU" dirty="0"/>
              <a:t>В настоящее время наметилось несколько направлений поиска следов активности внеземных цивилизаций.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664" y="404664"/>
            <a:ext cx="1635816" cy="36004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49" y="3429000"/>
            <a:ext cx="2979204" cy="297920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3429000"/>
            <a:ext cx="2880320" cy="2979204"/>
          </a:xfrm>
          <a:prstGeom prst="rect">
            <a:avLst/>
          </a:prstGeom>
        </p:spPr>
      </p:pic>
    </p:spTree>
    <p:extLst>
      <p:ext uri="{BB962C8B-B14F-4D97-AF65-F5344CB8AC3E}">
        <p14:creationId xmlns:p14="http://schemas.microsoft.com/office/powerpoint/2010/main" val="69915325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92480" cy="3693319"/>
          </a:xfrm>
          <a:prstGeom prst="rect">
            <a:avLst/>
          </a:prstGeom>
        </p:spPr>
        <p:txBody>
          <a:bodyPr wrap="square">
            <a:spAutoFit/>
          </a:bodyPr>
          <a:lstStyle/>
          <a:p>
            <a:r>
              <a:rPr lang="ru-RU" dirty="0"/>
              <a:t>Во-первых, поиск следов </a:t>
            </a:r>
            <a:r>
              <a:rPr lang="ru-RU" dirty="0" err="1"/>
              <a:t>астроинженерной</a:t>
            </a:r>
            <a:r>
              <a:rPr lang="ru-RU" dirty="0"/>
              <a:t> деятельности внеземных цивилизаций. Это направление базируется на предположении, что технически развитые цивилизации рано или поздно должны перейти к преобразованию окружающего космического пространства (создание искусственных спутников, искусственной биосферы и др.), в частности для перехвата значительной части энергии звезды. Как показывают расчеты, излучение основной части таких </a:t>
            </a:r>
            <a:r>
              <a:rPr lang="ru-RU" dirty="0" err="1"/>
              <a:t>астроинженерных</a:t>
            </a:r>
            <a:r>
              <a:rPr lang="ru-RU" dirty="0"/>
              <a:t> сооружений должно быть сосредоточено в инфракрасной области спектра. Следовательно, задача обнаружения подобных внеземных цивилизаций должна начинаться с поиска локальных источников инфракрасного излучения или звезд с аномальным избытком инфракрасного излучения. Такие исследования в настоящее время ведутся. В результате было обнаружено несколько десятков инфракрасных источников, однако пока нет оснований связать какой-либо из них с внеземной цивилизацией.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881959"/>
            <a:ext cx="4283967" cy="2859409"/>
          </a:xfrm>
          <a:prstGeom prst="rect">
            <a:avLst/>
          </a:prstGeom>
        </p:spPr>
      </p:pic>
    </p:spTree>
    <p:extLst>
      <p:ext uri="{BB962C8B-B14F-4D97-AF65-F5344CB8AC3E}">
        <p14:creationId xmlns:p14="http://schemas.microsoft.com/office/powerpoint/2010/main" val="82868377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23059"/>
            <a:ext cx="8208912" cy="5632311"/>
          </a:xfrm>
          <a:prstGeom prst="rect">
            <a:avLst/>
          </a:prstGeom>
        </p:spPr>
        <p:txBody>
          <a:bodyPr wrap="square">
            <a:spAutoFit/>
          </a:bodyPr>
          <a:lstStyle/>
          <a:p>
            <a:r>
              <a:rPr lang="ru-RU" dirty="0"/>
              <a:t>Во-вторых, поиск следов посещения Земли внеземными цивилизациями. В основе этого направления лежит допущение о том, что активность внеземных цивилизаций могла проявляться в историческом прошлом в виде посещения Земли, и такое посещение не могло не оставить следов в памятниках материальной или духовной культуры различных народов. Так проблема внеземных цивилизаций сближается с историей культуры, археологией, где также имеется много «белых пятен», загадок, тайн и проблем. На этом пути немало возможностей для различного рода сенсаций — ошеломляющих «открытий», квазинаучных мифов о космических истоках отдельных культур. Так, рассказом о космонавтах называют легенды о вознесении святых на небо. Необъяснимые пока постройки больших каменных сооружений также не доказывают их космического происхождения. Например, спекуляции такого рода вокруг гигантских каменных идолов на острове Пасхи были развеяны Т. Хейердалом: потомки древнего населения этого острова показали ему, как это делалось не только без вмешательства космонавтов, но и без всякой техники. В этом же ряду находится и гипотеза о том, что Тунгусский метеорит был не метеоритом или кометой, а космическим кораблем инопланетян. Такого рода гипотезы и предположения необходимо исследовать самым тщательным образом.</a:t>
            </a:r>
          </a:p>
        </p:txBody>
      </p:sp>
    </p:spTree>
    <p:extLst>
      <p:ext uri="{BB962C8B-B14F-4D97-AF65-F5344CB8AC3E}">
        <p14:creationId xmlns:p14="http://schemas.microsoft.com/office/powerpoint/2010/main" val="395222513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532952"/>
            <a:ext cx="5292080" cy="2975595"/>
          </a:xfrm>
          <a:prstGeom prst="rect">
            <a:avLst/>
          </a:prstGeom>
        </p:spPr>
      </p:pic>
      <p:sp>
        <p:nvSpPr>
          <p:cNvPr id="3" name="Прямоугольник 2"/>
          <p:cNvSpPr/>
          <p:nvPr/>
        </p:nvSpPr>
        <p:spPr>
          <a:xfrm>
            <a:off x="107504" y="116632"/>
            <a:ext cx="7272808" cy="3416320"/>
          </a:xfrm>
          <a:prstGeom prst="rect">
            <a:avLst/>
          </a:prstGeom>
        </p:spPr>
        <p:txBody>
          <a:bodyPr wrap="square">
            <a:spAutoFit/>
          </a:bodyPr>
          <a:lstStyle/>
          <a:p>
            <a:r>
              <a:rPr lang="ru-RU" dirty="0"/>
              <a:t>В-третьих, поиск сигналов от внеземных цивилизаций. Данная проблема в настоящее время формулируется, прежде всего, как проблема поиска искусственных сигналов в радио - и оптическом (например, остронаправленным лучом лазера) диапазонах. Наиболее вероятной является радиосвязь. Поэтому важнейшей задачей оказывается выбор оптимального диапазона волн для такой связи. Анализ показывает, что наиболее вероятны искусственные сигналы на волнах λ ≡ 21 см (радиолиния водорода), λ ≡ 18 см (радиолиния ОН), λ ≡ 1,35 см (радиолиния водяного пара) или же на волнах, скомбинированных из основной частоты с какой-либо математической константой (π, е и др.).</a:t>
            </a:r>
          </a:p>
        </p:txBody>
      </p:sp>
    </p:spTree>
    <p:extLst>
      <p:ext uri="{BB962C8B-B14F-4D97-AF65-F5344CB8AC3E}">
        <p14:creationId xmlns:p14="http://schemas.microsoft.com/office/powerpoint/2010/main" val="57556527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72"/>
            <a:ext cx="9144000" cy="6858000"/>
          </a:xfrm>
          <a:prstGeom prst="rect">
            <a:avLst/>
          </a:prstGeom>
        </p:spPr>
      </p:pic>
      <p:sp>
        <p:nvSpPr>
          <p:cNvPr id="7" name="Прямоугольник 6"/>
          <p:cNvSpPr/>
          <p:nvPr/>
        </p:nvSpPr>
        <p:spPr>
          <a:xfrm>
            <a:off x="395536" y="261229"/>
            <a:ext cx="4608512" cy="584775"/>
          </a:xfrm>
          <a:prstGeom prst="rect">
            <a:avLst/>
          </a:prstGeom>
        </p:spPr>
        <p:txBody>
          <a:bodyPr wrap="square">
            <a:spAutoFit/>
          </a:bodyPr>
          <a:lstStyle/>
          <a:p>
            <a:r>
              <a:rPr lang="ru-RU" sz="32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Молчание Космоса</a:t>
            </a:r>
            <a:endParaRPr lang="ru-RU" sz="3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70328499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553" y="188640"/>
            <a:ext cx="7578799" cy="2800767"/>
          </a:xfrm>
          <a:prstGeom prst="rect">
            <a:avLst/>
          </a:prstGeom>
        </p:spPr>
        <p:txBody>
          <a:bodyPr wrap="square">
            <a:spAutoFit/>
          </a:bodyPr>
          <a:lstStyle/>
          <a:p>
            <a:r>
              <a:rPr lang="ru-RU" sz="1600" dirty="0"/>
              <a:t>Целенаправленный поиск внеземных цивилизаций осуществляется уже свыше сорока лет. Однако итоги оказываются обескураживающими. За сорок с лишним лет проведения в различных странах систематических наблюдений с целью обнаружения признаков внеземных цивилизаций или сигналов от них положительных результатов получено не было. Ни очевидных признаков существования мощных внеземных цивилизаций (</a:t>
            </a:r>
            <a:r>
              <a:rPr lang="ru-RU" sz="1600" dirty="0" err="1"/>
              <a:t>сверхцивилизаций</a:t>
            </a:r>
            <a:r>
              <a:rPr lang="ru-RU" sz="1600" dirty="0"/>
              <a:t>), следов их активности, ни сигналов, которые можно было трактовать как искусственные, передаваемые внеземными цивилизациями, обнаружить не удалось. Эту ситуацию определили как </a:t>
            </a:r>
            <a:r>
              <a:rPr lang="ru-RU" sz="1600" dirty="0" err="1"/>
              <a:t>астросоциологический</a:t>
            </a:r>
            <a:r>
              <a:rPr lang="ru-RU" sz="1600" dirty="0"/>
              <a:t> парадокс: теоретические предсказания, оценки и ожидания противоречат бесспорным результатам эксперимента.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212976"/>
            <a:ext cx="4871082" cy="3312368"/>
          </a:xfrm>
          <a:prstGeom prst="rect">
            <a:avLst/>
          </a:prstGeom>
        </p:spPr>
      </p:pic>
    </p:spTree>
    <p:extLst>
      <p:ext uri="{BB962C8B-B14F-4D97-AF65-F5344CB8AC3E}">
        <p14:creationId xmlns:p14="http://schemas.microsoft.com/office/powerpoint/2010/main" val="121820637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4870" y="332656"/>
            <a:ext cx="4680520" cy="5755422"/>
          </a:xfrm>
          <a:prstGeom prst="rect">
            <a:avLst/>
          </a:prstGeom>
        </p:spPr>
        <p:txBody>
          <a:bodyPr wrap="square">
            <a:spAutoFit/>
          </a:bodyPr>
          <a:lstStyle/>
          <a:p>
            <a:r>
              <a:rPr lang="ru-RU" sz="1600" dirty="0"/>
              <a:t>В ходе обсуждения этого вопроса были высказаны самые различные точки зрения: завышенные оценки количества внеземных цивилизаций; слабость наших средств и методов наблюдения (не так, не там, не теми средствами ищем); непродолжительность существования цивилизаций; большой разброс возрастов цивилизаций, приводящий к тому, что период времени, когда возможно взаимное понимание, весьма короток; большинство цивилизаций намного старее нас и поэтому нам сложно вообразить их возможности. Может быть, таинственные мощнейшие </a:t>
            </a:r>
            <a:r>
              <a:rPr lang="ru-RU" sz="1600" dirty="0" err="1"/>
              <a:t>гаммавсплески</a:t>
            </a:r>
            <a:r>
              <a:rPr lang="ru-RU" sz="1600" dirty="0"/>
              <a:t> во Вселенной продукты их активности; и уж совсем «приземленное» объяснение цивилизации конкурируют между собой, ведут «звездные войны» и потому конспирируются и т.д. и т.п. Как всегда бывает в таких случаях, глубинной основой всех таких объяснений, в конечном счете, является тональность личностного мироощущения, настроения их автора — либо оптимистическая, либо пессимистическая.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856062"/>
            <a:ext cx="3240185" cy="4708609"/>
          </a:xfrm>
          <a:prstGeom prst="rect">
            <a:avLst/>
          </a:prstGeom>
        </p:spPr>
      </p:pic>
    </p:spTree>
    <p:extLst>
      <p:ext uri="{BB962C8B-B14F-4D97-AF65-F5344CB8AC3E}">
        <p14:creationId xmlns:p14="http://schemas.microsoft.com/office/powerpoint/2010/main" val="162693027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215" y="404664"/>
            <a:ext cx="4572000" cy="3416320"/>
          </a:xfrm>
          <a:prstGeom prst="rect">
            <a:avLst/>
          </a:prstGeom>
        </p:spPr>
        <p:txBody>
          <a:bodyPr>
            <a:spAutoFit/>
          </a:bodyPr>
          <a:lstStyle/>
          <a:p>
            <a:r>
              <a:rPr lang="ru-RU" dirty="0"/>
              <a:t>Наука сделала новое открытие: наша Галактика-это еще не вся Вселенная. За самыми далекими звездами Млечного Пути находятся другие галактики, похожие на нашу и простирающиеся в пространстве до пределов видимости наших крупнейших телескопов. Грандиозные звездные системы - одни из самых потрясающих и наиболее изучаемых современной астрономией объектов. И не известно сможет ли человечество познать их.</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645024"/>
            <a:ext cx="4762500" cy="2581275"/>
          </a:xfrm>
          <a:prstGeom prst="rect">
            <a:avLst/>
          </a:prstGeom>
        </p:spPr>
      </p:pic>
    </p:spTree>
    <p:extLst>
      <p:ext uri="{BB962C8B-B14F-4D97-AF65-F5344CB8AC3E}">
        <p14:creationId xmlns:p14="http://schemas.microsoft.com/office/powerpoint/2010/main" val="22204329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8325" y="404665"/>
            <a:ext cx="3834115" cy="2520279"/>
          </a:xfrm>
        </p:spPr>
      </p:pic>
      <p:sp>
        <p:nvSpPr>
          <p:cNvPr id="3" name="Заголовок 2"/>
          <p:cNvSpPr>
            <a:spLocks noGrp="1"/>
          </p:cNvSpPr>
          <p:nvPr>
            <p:ph type="title"/>
          </p:nvPr>
        </p:nvSpPr>
        <p:spPr>
          <a:xfrm>
            <a:off x="683568" y="5661248"/>
            <a:ext cx="7543800" cy="914400"/>
          </a:xfrm>
        </p:spPr>
        <p:txBody>
          <a:bodyPr/>
          <a:lstStyle/>
          <a:p>
            <a:r>
              <a:rPr lang="ru-RU" sz="1800" dirty="0">
                <a:effectLst/>
              </a:rPr>
              <a:t>В последние десятилетия в массовом сознании отмечается наплыв очередной волны мистицизма. На этом фоне получило распространение обсуждение вопроса о внеземных цивилизациях, их поисках и контактах с ними. Поиски НЛО и страстное ожидание пришельцев из внеземных цивилизаций — одна из популярных тем в средствах массовой информации (в том числе и достаточно серьезных). Появляются «сообщения» об инопланетянах, контактах с ними и даже об умыкании ими землян прямо в центрах многомиллионных городов. Ширятся слухи о начатой операторами НЛО эвакуации землян в просторы Вселенной... Нет числа найденным доказательствам посещения Земли представителями высокоразвитых разумных цивилизаций в прошлом...</a:t>
            </a:r>
            <a:endParaRPr lang="ru-RU" sz="18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04664"/>
            <a:ext cx="3845009" cy="2520280"/>
          </a:xfrm>
          <a:prstGeom prst="rect">
            <a:avLst/>
          </a:prstGeom>
        </p:spPr>
      </p:pic>
    </p:spTree>
    <p:extLst>
      <p:ext uri="{BB962C8B-B14F-4D97-AF65-F5344CB8AC3E}">
        <p14:creationId xmlns:p14="http://schemas.microsoft.com/office/powerpoint/2010/main" val="142110906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096" y="332655"/>
            <a:ext cx="3622832" cy="5016758"/>
          </a:xfrm>
          <a:prstGeom prst="rect">
            <a:avLst/>
          </a:prstGeom>
        </p:spPr>
        <p:txBody>
          <a:bodyPr wrap="square">
            <a:spAutoFit/>
          </a:bodyPr>
          <a:lstStyle/>
          <a:p>
            <a:r>
              <a:rPr lang="ru-RU" sz="1600" dirty="0"/>
              <a:t>Нельзя отвергать полностью мнение, что Человечество одиноко если не во всей Вселенной, то, во всяком случае, в нашей Галактике. Такое мнение влечет за собой важнейшие мировоззренческие выводы о значении и ценности земной цивилизации, ее достижений. Вполне возможно, что наша планета Земля является высшим «цветом» развития всей или, по крайней мере, огромной части Вселенной, в человечестве сконцентрированы все основные результаты, итоги саморазвития Мира, Природы. Это значит, что мы, люди, человечество, в огромной степени ответственны — не только за нашу планету, но и за развитие Вселенной в целом.</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9" y="332655"/>
            <a:ext cx="4706441" cy="273630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9" y="3334122"/>
            <a:ext cx="4752528" cy="3251623"/>
          </a:xfrm>
          <a:prstGeom prst="rect">
            <a:avLst/>
          </a:prstGeom>
        </p:spPr>
      </p:pic>
    </p:spTree>
    <p:extLst>
      <p:ext uri="{BB962C8B-B14F-4D97-AF65-F5344CB8AC3E}">
        <p14:creationId xmlns:p14="http://schemas.microsoft.com/office/powerpoint/2010/main" val="26865076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3528" y="332656"/>
            <a:ext cx="7632848" cy="5078313"/>
          </a:xfrm>
          <a:prstGeom prst="rect">
            <a:avLst/>
          </a:prstGeom>
          <a:noFill/>
        </p:spPr>
        <p:txBody>
          <a:bodyPr wrap="square" rtlCol="0">
            <a:spAutoFit/>
          </a:bodyPr>
          <a:lstStyle/>
          <a:p>
            <a:r>
              <a:rPr lang="ru-RU" dirty="0" smtClean="0"/>
              <a:t>Список используемой литературы:</a:t>
            </a:r>
          </a:p>
          <a:p>
            <a:pPr marL="285750" indent="-285750">
              <a:buFont typeface="Arial" panose="020B0604020202020204" pitchFamily="34" charset="0"/>
              <a:buChar char="•"/>
            </a:pPr>
            <a:r>
              <a:rPr lang="ru-RU" dirty="0" err="1" smtClean="0"/>
              <a:t>Бабущкин</a:t>
            </a:r>
            <a:r>
              <a:rPr lang="ru-RU" dirty="0" smtClean="0"/>
              <a:t> А.Н. Современные концепции естествознания: Лекции. 3-е изд., </a:t>
            </a:r>
            <a:r>
              <a:rPr lang="ru-RU" dirty="0" err="1" smtClean="0"/>
              <a:t>испр</a:t>
            </a:r>
            <a:r>
              <a:rPr lang="ru-RU" dirty="0" smtClean="0"/>
              <a:t>. и доп. - СПб.: Издательство "Лань", 2002. - 224 с., ил. - (Учебники для вузов. Специальная литература).</a:t>
            </a:r>
          </a:p>
          <a:p>
            <a:pPr marL="285750" indent="-285750">
              <a:buFont typeface="Arial" panose="020B0604020202020204" pitchFamily="34" charset="0"/>
              <a:buChar char="•"/>
            </a:pPr>
            <a:r>
              <a:rPr lang="ru-RU" dirty="0" smtClean="0"/>
              <a:t>В.В Горбачев Концепции современного естествознания: - М.: ООО «Издательский дом «Оникс 21 век »: «Издательство «Мир и образование»2003.-592 с: ил.</a:t>
            </a:r>
          </a:p>
          <a:p>
            <a:pPr marL="285750" indent="-285750">
              <a:buFont typeface="Arial" panose="020B0604020202020204" pitchFamily="34" charset="0"/>
              <a:buChar char="•"/>
            </a:pPr>
            <a:r>
              <a:rPr lang="ru-RU" dirty="0" smtClean="0"/>
              <a:t>Гуляев С.А., Жуковский В.М., </a:t>
            </a:r>
            <a:r>
              <a:rPr lang="ru-RU" dirty="0" err="1" smtClean="0"/>
              <a:t>Комов</a:t>
            </a:r>
            <a:r>
              <a:rPr lang="ru-RU" dirty="0" smtClean="0"/>
              <a:t> С.В. Основы естествознания. Екатеринбург: </a:t>
            </a:r>
            <a:r>
              <a:rPr lang="ru-RU" dirty="0" err="1" smtClean="0"/>
              <a:t>УралЭкоЦентр</a:t>
            </a:r>
            <a:r>
              <a:rPr lang="ru-RU" dirty="0" smtClean="0"/>
              <a:t>, 2000. 560 с.</a:t>
            </a:r>
          </a:p>
          <a:p>
            <a:pPr marL="285750" indent="-285750">
              <a:buFont typeface="Arial" panose="020B0604020202020204" pitchFamily="34" charset="0"/>
              <a:buChar char="•"/>
            </a:pPr>
            <a:r>
              <a:rPr lang="ru-RU" dirty="0" err="1" smtClean="0"/>
              <a:t>Карпенков</a:t>
            </a:r>
            <a:r>
              <a:rPr lang="ru-RU" dirty="0" smtClean="0"/>
              <a:t> С.Х. Основные концепции естествознания. М.: Культура и спорт, ЮНИТИ, 1998, 208 с.</a:t>
            </a:r>
          </a:p>
          <a:p>
            <a:pPr marL="285750" indent="-285750">
              <a:buFont typeface="Arial" panose="020B0604020202020204" pitchFamily="34" charset="0"/>
              <a:buChar char="•"/>
            </a:pPr>
            <a:r>
              <a:rPr lang="ru-RU" dirty="0" smtClean="0"/>
              <a:t>Кузнецов В.И., </a:t>
            </a:r>
            <a:r>
              <a:rPr lang="ru-RU" dirty="0" err="1" smtClean="0"/>
              <a:t>Идлис</a:t>
            </a:r>
            <a:r>
              <a:rPr lang="ru-RU" dirty="0" smtClean="0"/>
              <a:t> Г.М., </a:t>
            </a:r>
            <a:r>
              <a:rPr lang="ru-RU" dirty="0" err="1" smtClean="0"/>
              <a:t>Гутина</a:t>
            </a:r>
            <a:r>
              <a:rPr lang="ru-RU" dirty="0" smtClean="0"/>
              <a:t> В.Н. Естествознание. Москва: </a:t>
            </a:r>
            <a:r>
              <a:rPr lang="ru-RU" dirty="0" err="1" smtClean="0"/>
              <a:t>Агар</a:t>
            </a:r>
            <a:r>
              <a:rPr lang="ru-RU" dirty="0" smtClean="0"/>
              <a:t>, 1996. 384 с.</a:t>
            </a:r>
          </a:p>
          <a:p>
            <a:pPr marL="285750" indent="-285750">
              <a:buFont typeface="Arial" panose="020B0604020202020204" pitchFamily="34" charset="0"/>
              <a:buChar char="•"/>
            </a:pPr>
            <a:r>
              <a:rPr lang="ru-RU" dirty="0" err="1" smtClean="0"/>
              <a:t>Найдыш</a:t>
            </a:r>
            <a:r>
              <a:rPr lang="ru-RU" dirty="0" smtClean="0"/>
              <a:t> В.М. Н20 Концепции современного естествознания: Учебник. — Изд. 2-е, </a:t>
            </a:r>
            <a:r>
              <a:rPr lang="ru-RU" dirty="0" err="1" smtClean="0"/>
              <a:t>перераб</a:t>
            </a:r>
            <a:r>
              <a:rPr lang="ru-RU" dirty="0" smtClean="0"/>
              <a:t>. и доп. – М.: Альфа-М; ИНФРА-М, 2004. — (в пер.)</a:t>
            </a:r>
          </a:p>
          <a:p>
            <a:pPr marL="285750" indent="-285750">
              <a:buFont typeface="Arial" panose="020B0604020202020204" pitchFamily="34" charset="0"/>
              <a:buChar char="•"/>
            </a:pPr>
            <a:r>
              <a:rPr lang="ru-RU" dirty="0" smtClean="0"/>
              <a:t>Юрлов В.Ф\ Концепции современного естествознания. Киров: Г П У, 1997. 253 с.</a:t>
            </a:r>
            <a:endParaRPr lang="ru-RU" dirty="0"/>
          </a:p>
        </p:txBody>
      </p:sp>
    </p:spTree>
    <p:extLst>
      <p:ext uri="{BB962C8B-B14F-4D97-AF65-F5344CB8AC3E}">
        <p14:creationId xmlns:p14="http://schemas.microsoft.com/office/powerpoint/2010/main" val="335435031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332656"/>
            <a:ext cx="5993730" cy="3240360"/>
          </a:xfrm>
        </p:spPr>
      </p:pic>
      <p:sp>
        <p:nvSpPr>
          <p:cNvPr id="3" name="Заголовок 2"/>
          <p:cNvSpPr>
            <a:spLocks noGrp="1"/>
          </p:cNvSpPr>
          <p:nvPr>
            <p:ph type="title"/>
          </p:nvPr>
        </p:nvSpPr>
        <p:spPr>
          <a:xfrm>
            <a:off x="827584" y="5517232"/>
            <a:ext cx="7543800" cy="914400"/>
          </a:xfrm>
        </p:spPr>
        <p:txBody>
          <a:bodyPr/>
          <a:lstStyle/>
          <a:p>
            <a:r>
              <a:rPr lang="ru-RU" sz="1800" dirty="0"/>
              <a:t>Занимается ли вопросом о внеземных цивилизациях современная наука? И если занимается, то, как она его решает. Прежде всего, следует отметить, что вопрос о внеземных цивилизациях имеет свою научную постановку, которая существенно отличается от его трактовок массовым, обыденным, </a:t>
            </a:r>
            <a:r>
              <a:rPr lang="ru-RU" sz="1800" dirty="0" err="1"/>
              <a:t>вненаучным</a:t>
            </a:r>
            <a:r>
              <a:rPr lang="ru-RU" sz="1800" dirty="0"/>
              <a:t> сознанием. Современная наука трактует внеземные цивилизации как общества разумных существ, которые могут возникать и существовать вне Земли (на других планетах, космических телах, в иных вселенных, средах и др.).</a:t>
            </a:r>
          </a:p>
        </p:txBody>
      </p:sp>
    </p:spTree>
    <p:extLst>
      <p:ext uri="{BB962C8B-B14F-4D97-AF65-F5344CB8AC3E}">
        <p14:creationId xmlns:p14="http://schemas.microsoft.com/office/powerpoint/2010/main" val="29677522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721" y="404664"/>
            <a:ext cx="4392488" cy="5262979"/>
          </a:xfrm>
          <a:prstGeom prst="rect">
            <a:avLst/>
          </a:prstGeom>
        </p:spPr>
        <p:txBody>
          <a:bodyPr wrap="square">
            <a:spAutoFit/>
          </a:bodyPr>
          <a:lstStyle/>
          <a:p>
            <a:r>
              <a:rPr lang="ru-RU" sz="1600" dirty="0" smtClean="0"/>
              <a:t>С позиций современной науки предположение о возможности существования внеземных цивилизаций имеет объективные основания: представление о материальном единстве мира; о развитии, эволюции материи как всеобщем ее свойстве; данные естествознания о закономерном, естественном характере происхождения и эволюции жизни, а также происхождения и эволюции человека на Земле; астрономические данные о том, что Солнце - типичная, рядовая звезда нашей Галактики и нет оснований для ее выделения среди множества других подобных звезд; в то же время астрономия исходит из того, что в Космосе существует большое разнообразие физических условий, что может привести в принципе к возникновению самых разнообразных форм высокоорганизованной материи.</a:t>
            </a: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76114"/>
            <a:ext cx="4320479" cy="2592288"/>
          </a:xfrm>
          <a:prstGeom prst="rect">
            <a:avLst/>
          </a:prstGeom>
        </p:spPr>
      </p:pic>
      <p:sp>
        <p:nvSpPr>
          <p:cNvPr id="4" name="Прямоугольник 3"/>
          <p:cNvSpPr/>
          <p:nvPr/>
        </p:nvSpPr>
        <p:spPr>
          <a:xfrm>
            <a:off x="4504210" y="3216027"/>
            <a:ext cx="4460278" cy="3293209"/>
          </a:xfrm>
          <a:prstGeom prst="rect">
            <a:avLst/>
          </a:prstGeom>
        </p:spPr>
        <p:txBody>
          <a:bodyPr wrap="square">
            <a:spAutoFit/>
          </a:bodyPr>
          <a:lstStyle/>
          <a:p>
            <a:r>
              <a:rPr lang="ru-RU" sz="1600" dirty="0"/>
              <a:t>В начале 1960-х гг. одним из итогов интенсивного развития астрономического познания, широкого научного международного сотрудничества в астрономии явился важный вывод: во-первых, сложились научные основания исследования проблемы внеземных цивилизаций и, во-вторых, эта проблема носит комплексный, междисциплинарный характер, решается совместными усилиями специалистов в области естественных, технических, социально-гуманитарных и философских наук.</a:t>
            </a:r>
          </a:p>
        </p:txBody>
      </p:sp>
    </p:spTree>
    <p:extLst>
      <p:ext uri="{BB962C8B-B14F-4D97-AF65-F5344CB8AC3E}">
        <p14:creationId xmlns:p14="http://schemas.microsoft.com/office/powerpoint/2010/main" val="414449276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3460"/>
            <a:ext cx="7920880" cy="3693319"/>
          </a:xfrm>
          <a:prstGeom prst="rect">
            <a:avLst/>
          </a:prstGeom>
        </p:spPr>
        <p:txBody>
          <a:bodyPr wrap="square">
            <a:spAutoFit/>
          </a:bodyPr>
          <a:lstStyle/>
          <a:p>
            <a:r>
              <a:rPr lang="ru-RU" dirty="0"/>
              <a:t>С 1960-х гг. вплоть до начала XXI в. в США, в нашей стране была проведена значительная научно-исследовательская и организационная работа в этой области. Она осуществлялась по следующим основным направлениям:</a:t>
            </a:r>
          </a:p>
          <a:p>
            <a:pPr marL="285750" indent="-285750">
              <a:buFont typeface="Wingdings" panose="05000000000000000000" pitchFamily="2" charset="2"/>
              <a:buChar char="§"/>
            </a:pPr>
            <a:r>
              <a:rPr lang="ru-RU" i="1" dirty="0" smtClean="0"/>
              <a:t> анализ </a:t>
            </a:r>
            <a:r>
              <a:rPr lang="ru-RU" i="1" dirty="0"/>
              <a:t>и развитие мировоззренческих и теоретических оснований </a:t>
            </a:r>
            <a:r>
              <a:rPr lang="ru-RU" i="1" dirty="0" smtClean="0"/>
              <a:t>    проблемы </a:t>
            </a:r>
            <a:r>
              <a:rPr lang="ru-RU" i="1" dirty="0"/>
              <a:t>внеземных цивилизаций, их возникновения, развития и </a:t>
            </a:r>
            <a:r>
              <a:rPr lang="ru-RU" i="1" dirty="0" smtClean="0"/>
              <a:t>            проявления</a:t>
            </a:r>
            <a:r>
              <a:rPr lang="ru-RU" i="1" dirty="0"/>
              <a:t>; выработка различных стратегий поиска и установления контактов с ними;</a:t>
            </a:r>
          </a:p>
          <a:p>
            <a:pPr marL="342900" indent="-342900">
              <a:buFont typeface="Wingdings" panose="05000000000000000000" pitchFamily="2" charset="2"/>
              <a:buChar char="§"/>
            </a:pPr>
            <a:r>
              <a:rPr lang="ru-RU" i="1" dirty="0" smtClean="0"/>
              <a:t>разработка </a:t>
            </a:r>
            <a:r>
              <a:rPr lang="ru-RU" i="1" dirty="0"/>
              <a:t>методов обнаружения внеземных цивилизаций (следов </a:t>
            </a:r>
            <a:r>
              <a:rPr lang="ru-RU" i="1" dirty="0" smtClean="0"/>
              <a:t>их активности</a:t>
            </a:r>
            <a:r>
              <a:rPr lang="ru-RU" i="1" dirty="0"/>
              <a:t>, искусственных сигналов, которые они посылают, и т.д.);</a:t>
            </a:r>
          </a:p>
          <a:p>
            <a:pPr marL="285750" indent="-285750">
              <a:buFont typeface="Wingdings" panose="05000000000000000000" pitchFamily="2" charset="2"/>
              <a:buChar char="§"/>
            </a:pPr>
            <a:r>
              <a:rPr lang="ru-RU" i="1" dirty="0" smtClean="0"/>
              <a:t> поиск </a:t>
            </a:r>
            <a:r>
              <a:rPr lang="ru-RU" i="1" dirty="0"/>
              <a:t>возможных сигналов от внеземных цивилизаций, проведение наблюдений в радио и оптическом диапазонах;</a:t>
            </a:r>
          </a:p>
          <a:p>
            <a:pPr marL="285750" indent="-285750">
              <a:buFont typeface="Wingdings" panose="05000000000000000000" pitchFamily="2" charset="2"/>
              <a:buChar char="§"/>
            </a:pPr>
            <a:r>
              <a:rPr lang="ru-RU" i="1" dirty="0"/>
              <a:t>п</a:t>
            </a:r>
            <a:r>
              <a:rPr lang="ru-RU" i="1" dirty="0" smtClean="0"/>
              <a:t>ередача </a:t>
            </a:r>
            <a:r>
              <a:rPr lang="ru-RU" i="1" dirty="0"/>
              <a:t>от нашей цивилизации сообщений внеземным цивилизациям</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866779"/>
            <a:ext cx="4608511" cy="2907704"/>
          </a:xfrm>
          <a:prstGeom prst="rect">
            <a:avLst/>
          </a:prstGeom>
        </p:spPr>
      </p:pic>
    </p:spTree>
    <p:extLst>
      <p:ext uri="{BB962C8B-B14F-4D97-AF65-F5344CB8AC3E}">
        <p14:creationId xmlns:p14="http://schemas.microsoft.com/office/powerpoint/2010/main" val="62897931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29200"/>
          </a:xfrm>
          <a:prstGeom prst="rect">
            <a:avLst/>
          </a:prstGeom>
        </p:spPr>
      </p:pic>
      <p:sp>
        <p:nvSpPr>
          <p:cNvPr id="5" name="Прямоугольник 4"/>
          <p:cNvSpPr/>
          <p:nvPr/>
        </p:nvSpPr>
        <p:spPr>
          <a:xfrm>
            <a:off x="179512" y="5373216"/>
            <a:ext cx="9073008" cy="1077218"/>
          </a:xfrm>
          <a:prstGeom prst="rect">
            <a:avLst/>
          </a:prstGeom>
        </p:spPr>
        <p:txBody>
          <a:bodyPr wrap="square">
            <a:spAutoFit/>
          </a:bodyPr>
          <a:lstStyle/>
          <a:p>
            <a:r>
              <a:rPr lang="ru-RU" sz="3200"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Типы контактов с внеземными цивилизациями</a:t>
            </a:r>
            <a:endParaRPr lang="ru-RU" sz="32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987187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850" y="390228"/>
            <a:ext cx="8856983" cy="5909310"/>
          </a:xfrm>
          <a:prstGeom prst="rect">
            <a:avLst/>
          </a:prstGeom>
        </p:spPr>
        <p:txBody>
          <a:bodyPr wrap="square">
            <a:spAutoFit/>
          </a:bodyPr>
          <a:lstStyle/>
          <a:p>
            <a:r>
              <a:rPr lang="ru-RU" dirty="0"/>
              <a:t>Тема контактов с внеземными цивилизациями, пожалуй, одна из самых популярных в научно-фантастической литературе и кинематографии. Она вызывает, как правило, самый горячий интерес у поклонников этого жанра, всех, интересующихся проблемами мироздания. Но художественное воображение здесь должно быть подчинено жесткой логике рационального анализа. Такой анализ показывает, что возможны следующие типы контактов: непосредственные контакты, т.е. взаимные (или односторонние) посещения; контакты по каналам связи; контакты смешанного типа — посылка к внеземной цивилизации автоматических зондов, которые передают полученную информацию по каналам связи</a:t>
            </a:r>
            <a:r>
              <a:rPr lang="ru-RU" dirty="0" smtClean="0"/>
              <a:t>.</a:t>
            </a:r>
            <a:r>
              <a:rPr lang="ru-RU" dirty="0"/>
              <a:t> Конечно, наиболее привлекательны контакты первого типа, но именно они наиболее трудны в реальном осуществлении. Основная трудность связана с длительностью полета к другим цивилизациям, которая может быть больше времени жизни самой земной цивилизации. Отсюда возникает вопрос о возвращении, ценности привезенной информации, а значит, и смысле самого полета. </a:t>
            </a:r>
            <a:endParaRPr lang="ru-RU" dirty="0" smtClean="0"/>
          </a:p>
          <a:p>
            <a:r>
              <a:rPr lang="ru-RU" dirty="0" smtClean="0"/>
              <a:t>Например</a:t>
            </a:r>
            <a:r>
              <a:rPr lang="ru-RU" dirty="0"/>
              <a:t>, при полетах к далеким звездам со скоростями, много меньшими скорости света (v &lt;&lt; с), требуются тысячелетия, а значит, такие полеты возможны только к ближайшим звездам.</a:t>
            </a:r>
          </a:p>
          <a:p>
            <a:endParaRPr lang="ru-RU" dirty="0" smtClean="0"/>
          </a:p>
          <a:p>
            <a:r>
              <a:rPr lang="ru-RU" dirty="0" smtClean="0"/>
              <a:t>Теоретические </a:t>
            </a:r>
            <a:r>
              <a:rPr lang="ru-RU" dirty="0"/>
              <a:t>аспекты таких проектов учеными обсуждаются, хотя до их практического осуществления еще очень </a:t>
            </a:r>
            <a:r>
              <a:rPr lang="ru-RU" dirty="0" smtClean="0"/>
              <a:t>далеко.</a:t>
            </a:r>
            <a:endParaRPr lang="ru-RU" dirty="0"/>
          </a:p>
        </p:txBody>
      </p:sp>
    </p:spTree>
    <p:extLst>
      <p:ext uri="{BB962C8B-B14F-4D97-AF65-F5344CB8AC3E}">
        <p14:creationId xmlns:p14="http://schemas.microsoft.com/office/powerpoint/2010/main" val="162685764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2308324"/>
          </a:xfrm>
          <a:prstGeom prst="rect">
            <a:avLst/>
          </a:prstGeom>
        </p:spPr>
        <p:txBody>
          <a:bodyPr wrap="square">
            <a:spAutoFit/>
          </a:bodyPr>
          <a:lstStyle/>
          <a:p>
            <a:r>
              <a:rPr lang="ru-RU" dirty="0"/>
              <a:t>Так называемые фотонные ракеты позволили бы перемещаться в пространстве со скоростями, близкими к скорости света (v ~ с). При этом путешествия в отдаленные области Галактики (и даже в другие галактики) заняли бы время жизни одного поколения космонавтов. Но согласно теории относительности, в условиях такого полета время сокращается только для экипажа космического корабля, а для жителей Земли оно будет течь как в нерелятивистской системе. Это значит, что за время путешествия на Земле пройдут сотни и тысячи лет.</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932" y="2996952"/>
            <a:ext cx="6016668" cy="3384376"/>
          </a:xfrm>
          <a:prstGeom prst="rect">
            <a:avLst/>
          </a:prstGeom>
        </p:spPr>
      </p:pic>
    </p:spTree>
    <p:extLst>
      <p:ext uri="{BB962C8B-B14F-4D97-AF65-F5344CB8AC3E}">
        <p14:creationId xmlns:p14="http://schemas.microsoft.com/office/powerpoint/2010/main" val="16838645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848872" cy="2585323"/>
          </a:xfrm>
          <a:prstGeom prst="rect">
            <a:avLst/>
          </a:prstGeom>
        </p:spPr>
        <p:txBody>
          <a:bodyPr wrap="square">
            <a:spAutoFit/>
          </a:bodyPr>
          <a:lstStyle/>
          <a:p>
            <a:r>
              <a:rPr lang="ru-RU" dirty="0"/>
              <a:t>В настоящее время реально возможными контактами с внеземными цивилизациями являются контакты по каналам связи. Если время распространения сигнала в обе стороны t больше времени жизни цивилизации (t &gt; L) , то речь может идти об одностороннем контакте. Если же t &lt;&lt; L, то возможен двусторонний обмен информацией. Современный уровень естественнонаучных знаний позволяет серьезно говорить лишь о канале связи с помощью электромагнитных волн, тем более что сегодняшняя радиотехника может реально обеспечить установление такой связи.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956" y="3140571"/>
            <a:ext cx="6796112" cy="3398056"/>
          </a:xfrm>
          <a:prstGeom prst="rect">
            <a:avLst/>
          </a:prstGeom>
        </p:spPr>
      </p:pic>
    </p:spTree>
    <p:extLst>
      <p:ext uri="{BB962C8B-B14F-4D97-AF65-F5344CB8AC3E}">
        <p14:creationId xmlns:p14="http://schemas.microsoft.com/office/powerpoint/2010/main" val="372009020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193</TotalTime>
  <Words>2037</Words>
  <Application>Microsoft Office PowerPoint</Application>
  <PresentationFormat>Экран (4:3)</PresentationFormat>
  <Paragraphs>38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Базовая</vt:lpstr>
      <vt:lpstr>Поиск жизни и разума во вселенной</vt:lpstr>
      <vt:lpstr>В последние десятилетия в массовом сознании отмечается наплыв очередной волны мистицизма. На этом фоне получило распространение обсуждение вопроса о внеземных цивилизациях, их поисках и контактах с ними. Поиски НЛО и страстное ожидание пришельцев из внеземных цивилизаций — одна из популярных тем в средствах массовой информации (в том числе и достаточно серьезных). Появляются «сообщения» об инопланетянах, контактах с ними и даже об умыкании ими землян прямо в центрах многомиллионных городов. Ширятся слухи о начатой операторами НЛО эвакуации землян в просторы Вселенной... Нет числа найденным доказательствам посещения Земли представителями высокоразвитых разумных цивилизаций в прошлом...</vt:lpstr>
      <vt:lpstr>Занимается ли вопросом о внеземных цивилизациях современная наука? И если занимается, то, как она его решает. Прежде всего, следует отметить, что вопрос о внеземных цивилизациях имеет свою научную постановку, которая существенно отличается от его трактовок массовым, обыденным, вненаучным сознанием. Современная наука трактует внеземные цивилизации как общества разумных существ, которые могут возникать и существовать вне Земли (на других планетах, космических телах, в иных вселенных, средах и др.).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Поиск жизни и разума во вселенной</dc:title>
  <dc:creator>Дом</dc:creator>
  <cp:lastModifiedBy>Учитель</cp:lastModifiedBy>
  <cp:revision>12</cp:revision>
  <dcterms:created xsi:type="dcterms:W3CDTF">2018-03-13T14:40:06Z</dcterms:created>
  <dcterms:modified xsi:type="dcterms:W3CDTF">2018-03-14T15:06:46Z</dcterms:modified>
</cp:coreProperties>
</file>