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316" r:id="rId2"/>
    <p:sldId id="317" r:id="rId3"/>
    <p:sldId id="256" r:id="rId4"/>
    <p:sldId id="257" r:id="rId5"/>
    <p:sldId id="262" r:id="rId6"/>
    <p:sldId id="260" r:id="rId7"/>
    <p:sldId id="271" r:id="rId8"/>
    <p:sldId id="264" r:id="rId9"/>
    <p:sldId id="265" r:id="rId10"/>
    <p:sldId id="266" r:id="rId11"/>
    <p:sldId id="268" r:id="rId12"/>
    <p:sldId id="267" r:id="rId13"/>
    <p:sldId id="269" r:id="rId14"/>
    <p:sldId id="291" r:id="rId15"/>
    <p:sldId id="304" r:id="rId16"/>
    <p:sldId id="310" r:id="rId17"/>
    <p:sldId id="311" r:id="rId18"/>
    <p:sldId id="312" r:id="rId19"/>
    <p:sldId id="313" r:id="rId20"/>
    <p:sldId id="309" r:id="rId21"/>
    <p:sldId id="305" r:id="rId22"/>
    <p:sldId id="306" r:id="rId23"/>
    <p:sldId id="307" r:id="rId24"/>
    <p:sldId id="323" r:id="rId25"/>
    <p:sldId id="324" r:id="rId26"/>
    <p:sldId id="327" r:id="rId27"/>
    <p:sldId id="326" r:id="rId28"/>
    <p:sldId id="325" r:id="rId29"/>
    <p:sldId id="314" r:id="rId30"/>
    <p:sldId id="315" r:id="rId31"/>
    <p:sldId id="30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71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7" autoAdjust="0"/>
    <p:restoredTop sz="94660"/>
  </p:normalViewPr>
  <p:slideViewPr>
    <p:cSldViewPr>
      <p:cViewPr>
        <p:scale>
          <a:sx n="68" d="100"/>
          <a:sy n="68" d="100"/>
        </p:scale>
        <p:origin x="-14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E8CB3-CACD-4450-8F40-9C1FB1580545}" type="datetimeFigureOut">
              <a:rPr lang="ru-RU" smtClean="0"/>
              <a:pPr/>
              <a:t>26.02.2018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D712C-55FB-4187-AE46-A76FE9782251}" type="slidenum">
              <a:rPr lang="ru-RU" smtClean="0"/>
              <a:pPr/>
              <a:t>‹#›</a:t>
            </a:fld>
            <a:endParaRPr lang="ru-RU"/>
          </a:p>
        </p:txBody>
      </p:sp>
    </p:spTree>
    <p:extLst>
      <p:ext uri="{BB962C8B-B14F-4D97-AF65-F5344CB8AC3E}">
        <p14:creationId xmlns="" xmlns:p14="http://schemas.microsoft.com/office/powerpoint/2010/main" val="286260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0B6291C8-F830-4F14-9626-3DF167F22F97}" type="datetimeFigureOut">
              <a:rPr lang="ru-RU" smtClean="0"/>
              <a:pPr/>
              <a:t>26.02.2018</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646A635-2573-4AA3-ABEB-E219BA0FC7D2}"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6291C8-F830-4F14-9626-3DF167F22F97}"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646A635-2573-4AA3-ABEB-E219BA0FC7D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6291C8-F830-4F14-9626-3DF167F22F97}"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646A635-2573-4AA3-ABEB-E219BA0FC7D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6291C8-F830-4F14-9626-3DF167F22F97}" type="datetimeFigureOut">
              <a:rPr lang="ru-RU" smtClean="0"/>
              <a:pPr/>
              <a:t>26.02.2018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646A635-2573-4AA3-ABEB-E219BA0FC7D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0B6291C8-F830-4F14-9626-3DF167F22F97}" type="datetimeFigureOut">
              <a:rPr lang="ru-RU" smtClean="0"/>
              <a:pPr/>
              <a:t>26.02.2018</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646A635-2573-4AA3-ABEB-E219BA0FC7D2}"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6291C8-F830-4F14-9626-3DF167F22F97}" type="datetimeFigureOut">
              <a:rPr lang="ru-RU" smtClean="0"/>
              <a:pPr/>
              <a:t>26.02.2018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3646A635-2573-4AA3-ABEB-E219BA0FC7D2}"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B6291C8-F830-4F14-9626-3DF167F22F97}" type="datetimeFigureOut">
              <a:rPr lang="ru-RU" smtClean="0"/>
              <a:pPr/>
              <a:t>26.02.2018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3646A635-2573-4AA3-ABEB-E219BA0FC7D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B6291C8-F830-4F14-9626-3DF167F22F97}" type="datetimeFigureOut">
              <a:rPr lang="ru-RU" smtClean="0"/>
              <a:pPr/>
              <a:t>26.02.2018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646A635-2573-4AA3-ABEB-E219BA0FC7D2}"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B6291C8-F830-4F14-9626-3DF167F22F97}" type="datetimeFigureOut">
              <a:rPr lang="ru-RU" smtClean="0"/>
              <a:pPr/>
              <a:t>26.02.2018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646A635-2573-4AA3-ABEB-E219BA0FC7D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0B6291C8-F830-4F14-9626-3DF167F22F97}" type="datetimeFigureOut">
              <a:rPr lang="ru-RU" smtClean="0"/>
              <a:pPr/>
              <a:t>26.02.2018</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646A635-2573-4AA3-ABEB-E219BA0FC7D2}"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0B6291C8-F830-4F14-9626-3DF167F22F97}" type="datetimeFigureOut">
              <a:rPr lang="ru-RU" smtClean="0"/>
              <a:pPr/>
              <a:t>26.02.2018</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646A635-2573-4AA3-ABEB-E219BA0FC7D2}"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B6291C8-F830-4F14-9626-3DF167F22F97}" type="datetimeFigureOut">
              <a:rPr lang="ru-RU" smtClean="0"/>
              <a:pPr/>
              <a:t>26.02.2018</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646A635-2573-4AA3-ABEB-E219BA0FC7D2}"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C:\Users\Elena\Videos\&#1047;&#1072;&#1073;&#1099;&#1090;&#1099;&#1081;%20&#1089;&#1085;&#1072;&#1081;&#1087;&#1077;&#1088;.%20&#1042;&#1086;&#1083;&#1086;&#1076;&#1103;%20&#1071;&#1082;&#1091;&#1090;.mp4" TargetMode="Externa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Прямоугольник 5"/>
          <p:cNvSpPr/>
          <p:nvPr/>
        </p:nvSpPr>
        <p:spPr>
          <a:xfrm>
            <a:off x="1259632" y="692696"/>
            <a:ext cx="7344816" cy="3139321"/>
          </a:xfrm>
          <a:prstGeom prst="rect">
            <a:avLst/>
          </a:prstGeom>
        </p:spPr>
        <p:txBody>
          <a:bodyPr wrap="square">
            <a:spAutoFit/>
          </a:bodyPr>
          <a:lstStyle/>
          <a:p>
            <a:pPr algn="ctr"/>
            <a:r>
              <a:rPr lang="ru-RU" sz="6600" b="1" dirty="0" smtClean="0">
                <a:solidFill>
                  <a:srgbClr val="C00000"/>
                </a:solidFill>
              </a:rPr>
              <a:t>«Поклонимся великим тем годам»</a:t>
            </a:r>
          </a:p>
        </p:txBody>
      </p:sp>
      <p:sp>
        <p:nvSpPr>
          <p:cNvPr id="7" name="Прямоугольник 6"/>
          <p:cNvSpPr/>
          <p:nvPr/>
        </p:nvSpPr>
        <p:spPr>
          <a:xfrm>
            <a:off x="2843808" y="4077072"/>
            <a:ext cx="5724128" cy="1080120"/>
          </a:xfrm>
          <a:prstGeom prst="rect">
            <a:avLst/>
          </a:prstGeom>
        </p:spPr>
        <p:txBody>
          <a:bodyPr wrap="square">
            <a:spAutoFit/>
          </a:bodyPr>
          <a:lstStyle/>
          <a:p>
            <a:pPr algn="just"/>
            <a:r>
              <a:rPr lang="ru-RU" sz="3200" b="1" dirty="0" smtClean="0">
                <a:solidFill>
                  <a:schemeClr val="bg1"/>
                </a:solidFill>
              </a:rPr>
              <a:t>Давайте сегодня вспомним о настоящих героях.....</a:t>
            </a:r>
            <a:endParaRPr lang="ru-RU" sz="32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en_pobedy_str_3.jpg"/>
          <p:cNvPicPr>
            <a:picLocks noGrp="1" noChangeAspect="1"/>
          </p:cNvPicPr>
          <p:nvPr>
            <p:ph idx="1"/>
          </p:nvPr>
        </p:nvPicPr>
        <p:blipFill>
          <a:blip r:embed="rId2" cstate="print"/>
          <a:stretch>
            <a:fillRect/>
          </a:stretch>
        </p:blipFill>
        <p:spPr>
          <a:xfrm>
            <a:off x="0" y="0"/>
            <a:ext cx="9144000" cy="6858000"/>
          </a:xfrm>
        </p:spPr>
      </p:pic>
      <p:pic>
        <p:nvPicPr>
          <p:cNvPr id="6" name="Рисунок 5" descr="0_6b13c_6481a9ea_XL.jpg"/>
          <p:cNvPicPr>
            <a:picLocks noChangeAspect="1"/>
          </p:cNvPicPr>
          <p:nvPr/>
        </p:nvPicPr>
        <p:blipFill>
          <a:blip r:embed="rId3" cstate="print"/>
          <a:stretch>
            <a:fillRect/>
          </a:stretch>
        </p:blipFill>
        <p:spPr>
          <a:xfrm>
            <a:off x="3851920" y="1268760"/>
            <a:ext cx="4904945" cy="4824536"/>
          </a:xfrm>
          <a:prstGeom prst="rect">
            <a:avLst/>
          </a:prstGeom>
          <a:ln>
            <a:noFill/>
          </a:ln>
          <a:effectLst>
            <a:softEdge rad="112500"/>
          </a:effectLst>
        </p:spPr>
      </p:pic>
      <p:sp>
        <p:nvSpPr>
          <p:cNvPr id="8" name="TextBox 7"/>
          <p:cNvSpPr txBox="1"/>
          <p:nvPr/>
        </p:nvSpPr>
        <p:spPr>
          <a:xfrm>
            <a:off x="467544" y="620688"/>
            <a:ext cx="3312368" cy="4339650"/>
          </a:xfrm>
          <a:prstGeom prst="rect">
            <a:avLst/>
          </a:prstGeom>
          <a:noFill/>
        </p:spPr>
        <p:txBody>
          <a:bodyPr wrap="square" rtlCol="0">
            <a:spAutoFit/>
          </a:bodyPr>
          <a:lstStyle/>
          <a:p>
            <a:pPr algn="just"/>
            <a:r>
              <a:rPr lang="ru-RU" sz="2000" dirty="0" smtClean="0">
                <a:solidFill>
                  <a:schemeClr val="accent2">
                    <a:lumMod val="50000"/>
                  </a:schemeClr>
                </a:solidFill>
                <a:cs typeface="Times New Roman" pitchFamily="18" charset="0"/>
              </a:rPr>
              <a:t>Зимой </a:t>
            </a:r>
            <a:r>
              <a:rPr lang="ru-RU" sz="2000" dirty="0" smtClean="0">
                <a:solidFill>
                  <a:schemeClr val="accent2">
                    <a:lumMod val="50000"/>
                  </a:schemeClr>
                </a:solidFill>
                <a:cs typeface="Times New Roman" pitchFamily="18" charset="0"/>
              </a:rPr>
              <a:t>1941-1942гг. в стране начался сбор средств в кратчайшие сроки на постройку танковых колонн и эскадрилий боевых самолётов для ликвидации гитлеровской армии.  На строительство первой танковой колонны «Советская Якутия» жители республики внесли 27мл. рублей.</a:t>
            </a:r>
          </a:p>
          <a:p>
            <a:r>
              <a:rPr lang="ru-RU" sz="1600" b="1" dirty="0" smtClean="0">
                <a:solidFill>
                  <a:schemeClr val="accent2">
                    <a:lumMod val="50000"/>
                  </a:schemeClr>
                </a:solidFill>
                <a:latin typeface="Times New Roman" pitchFamily="18" charset="0"/>
                <a:cs typeface="Times New Roman" pitchFamily="18" charset="0"/>
              </a:rPr>
              <a:t>  </a:t>
            </a:r>
            <a:endParaRPr lang="ru-RU" sz="1600" b="1" dirty="0">
              <a:solidFill>
                <a:schemeClr val="accent2">
                  <a:lumMod val="50000"/>
                </a:schemeClr>
              </a:solidFill>
              <a:latin typeface="Times New Roman" pitchFamily="18" charset="0"/>
              <a:cs typeface="Times New Roman" pitchFamily="18" charset="0"/>
            </a:endParaRPr>
          </a:p>
        </p:txBody>
      </p:sp>
      <p:sp>
        <p:nvSpPr>
          <p:cNvPr id="7" name="Прямоугольник 6"/>
          <p:cNvSpPr/>
          <p:nvPr/>
        </p:nvSpPr>
        <p:spPr>
          <a:xfrm>
            <a:off x="3275856" y="332656"/>
            <a:ext cx="4572000" cy="1107996"/>
          </a:xfrm>
          <a:prstGeom prst="rect">
            <a:avLst/>
          </a:prstGeom>
        </p:spPr>
        <p:txBody>
          <a:bodyPr>
            <a:spAutoFit/>
          </a:bodyPr>
          <a:lstStyle/>
          <a:p>
            <a:pPr algn="ctr"/>
            <a:r>
              <a:rPr lang="ru-RU" sz="2400" b="1" dirty="0" smtClean="0">
                <a:solidFill>
                  <a:srgbClr val="FF0000"/>
                </a:solidFill>
                <a:cs typeface="Times New Roman" pitchFamily="18" charset="0"/>
              </a:rPr>
              <a:t> Танковая колонна </a:t>
            </a:r>
          </a:p>
          <a:p>
            <a:pPr algn="ctr"/>
            <a:r>
              <a:rPr lang="ru-RU" sz="2400" b="1" dirty="0" smtClean="0">
                <a:solidFill>
                  <a:srgbClr val="FF0000"/>
                </a:solidFill>
                <a:cs typeface="Times New Roman" pitchFamily="18" charset="0"/>
              </a:rPr>
              <a:t>«Советская Якутия»</a:t>
            </a:r>
          </a:p>
          <a:p>
            <a:pPr algn="just"/>
            <a:r>
              <a:rPr lang="ru-RU" dirty="0" smtClean="0">
                <a:solidFill>
                  <a:schemeClr val="accent2">
                    <a:lumMod val="50000"/>
                  </a:schemeClr>
                </a:solidFill>
                <a:cs typeface="Times New Roman" pitchFamily="18" charset="0"/>
              </a:rPr>
              <a:t> </a:t>
            </a:r>
            <a:endParaRPr lang="ru-RU" dirty="0"/>
          </a:p>
        </p:txBody>
      </p:sp>
    </p:spTree>
    <p:extLst>
      <p:ext uri="{BB962C8B-B14F-4D97-AF65-F5344CB8AC3E}">
        <p14:creationId xmlns="" xmlns:p14="http://schemas.microsoft.com/office/powerpoint/2010/main" val="1267185615"/>
      </p:ext>
    </p:extLst>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n_pobedy_str_3.jpg"/>
          <p:cNvPicPr>
            <a:picLocks noGrp="1" noChangeAspect="1"/>
          </p:cNvPicPr>
          <p:nvPr>
            <p:ph idx="1"/>
          </p:nvPr>
        </p:nvPicPr>
        <p:blipFill>
          <a:blip r:embed="rId2" cstate="print"/>
          <a:stretch>
            <a:fillRect/>
          </a:stretch>
        </p:blipFill>
        <p:spPr>
          <a:xfrm>
            <a:off x="21704" y="0"/>
            <a:ext cx="9144000" cy="6858000"/>
          </a:xfrm>
        </p:spPr>
      </p:pic>
      <p:pic>
        <p:nvPicPr>
          <p:cNvPr id="6" name="Рисунок 5" descr="67006.gif"/>
          <p:cNvPicPr>
            <a:picLocks noChangeAspect="1"/>
          </p:cNvPicPr>
          <p:nvPr/>
        </p:nvPicPr>
        <p:blipFill>
          <a:blip r:embed="rId3" cstate="print"/>
          <a:stretch>
            <a:fillRect/>
          </a:stretch>
        </p:blipFill>
        <p:spPr>
          <a:xfrm>
            <a:off x="827584" y="620688"/>
            <a:ext cx="4148591" cy="4320480"/>
          </a:xfrm>
          <a:prstGeom prst="rect">
            <a:avLst/>
          </a:prstGeom>
          <a:ln>
            <a:noFill/>
          </a:ln>
          <a:effectLst>
            <a:softEdge rad="112500"/>
          </a:effectLst>
        </p:spPr>
      </p:pic>
      <p:sp>
        <p:nvSpPr>
          <p:cNvPr id="7" name="TextBox 6"/>
          <p:cNvSpPr txBox="1"/>
          <p:nvPr/>
        </p:nvSpPr>
        <p:spPr>
          <a:xfrm>
            <a:off x="5220072" y="476672"/>
            <a:ext cx="3456384" cy="6739146"/>
          </a:xfrm>
          <a:prstGeom prst="rect">
            <a:avLst/>
          </a:prstGeom>
          <a:noFill/>
        </p:spPr>
        <p:txBody>
          <a:bodyPr wrap="square" rtlCol="0">
            <a:spAutoFit/>
          </a:bodyPr>
          <a:lstStyle/>
          <a:p>
            <a:pPr algn="ctr"/>
            <a:r>
              <a:rPr lang="ru-RU" b="1" dirty="0" smtClean="0">
                <a:solidFill>
                  <a:srgbClr val="FF0000"/>
                </a:solidFill>
                <a:cs typeface="Times New Roman" pitchFamily="18" charset="0"/>
              </a:rPr>
              <a:t>КВТ «Аляска – Сибирь»</a:t>
            </a:r>
          </a:p>
          <a:p>
            <a:pPr algn="just"/>
            <a:r>
              <a:rPr lang="ru-RU" dirty="0" smtClean="0">
                <a:solidFill>
                  <a:schemeClr val="accent2">
                    <a:lumMod val="50000"/>
                  </a:schemeClr>
                </a:solidFill>
                <a:cs typeface="Times New Roman" pitchFamily="18" charset="0"/>
              </a:rPr>
              <a:t> В октябре 1941г. ГКО принял постановление о строительстве Особой воздушно линии по маршруту Красноярск - Якутск- </a:t>
            </a:r>
            <a:r>
              <a:rPr lang="ru-RU" dirty="0" err="1" smtClean="0">
                <a:solidFill>
                  <a:schemeClr val="accent2">
                    <a:lumMod val="50000"/>
                  </a:schemeClr>
                </a:solidFill>
                <a:cs typeface="Times New Roman" pitchFamily="18" charset="0"/>
              </a:rPr>
              <a:t>Уэлькаль</a:t>
            </a:r>
            <a:r>
              <a:rPr lang="ru-RU" dirty="0" smtClean="0">
                <a:solidFill>
                  <a:schemeClr val="accent2">
                    <a:lumMod val="50000"/>
                  </a:schemeClr>
                </a:solidFill>
                <a:cs typeface="Times New Roman" pitchFamily="18" charset="0"/>
              </a:rPr>
              <a:t> по доставке боевых самолётов, поставляемых США.</a:t>
            </a:r>
          </a:p>
          <a:p>
            <a:pPr algn="just"/>
            <a:r>
              <a:rPr lang="ru-RU" dirty="0" smtClean="0">
                <a:solidFill>
                  <a:schemeClr val="accent2">
                    <a:lumMod val="50000"/>
                  </a:schemeClr>
                </a:solidFill>
                <a:cs typeface="Times New Roman" pitchFamily="18" charset="0"/>
              </a:rPr>
              <a:t>   Для обеспечения перегоночных авиаполков были сформированы  1,2, 3,4, 5 и 7 авиабазы с дислокацией в </a:t>
            </a:r>
            <a:r>
              <a:rPr lang="ru-RU" dirty="0" err="1" smtClean="0">
                <a:solidFill>
                  <a:schemeClr val="accent2">
                    <a:lumMod val="50000"/>
                  </a:schemeClr>
                </a:solidFill>
                <a:cs typeface="Times New Roman" pitchFamily="18" charset="0"/>
              </a:rPr>
              <a:t>Марково</a:t>
            </a:r>
            <a:r>
              <a:rPr lang="ru-RU" dirty="0" smtClean="0">
                <a:solidFill>
                  <a:schemeClr val="accent2">
                    <a:lumMod val="50000"/>
                  </a:schemeClr>
                </a:solidFill>
                <a:cs typeface="Times New Roman" pitchFamily="18" charset="0"/>
              </a:rPr>
              <a:t>, Сеймчане, Оймяконе, Якутске, </a:t>
            </a:r>
            <a:r>
              <a:rPr lang="ru-RU" dirty="0" err="1" smtClean="0">
                <a:solidFill>
                  <a:schemeClr val="accent2">
                    <a:lumMod val="50000"/>
                  </a:schemeClr>
                </a:solidFill>
                <a:cs typeface="Times New Roman" pitchFamily="18" charset="0"/>
              </a:rPr>
              <a:t>Олёкме</a:t>
            </a:r>
            <a:r>
              <a:rPr lang="ru-RU" dirty="0" smtClean="0">
                <a:solidFill>
                  <a:schemeClr val="accent2">
                    <a:lumMod val="50000"/>
                  </a:schemeClr>
                </a:solidFill>
                <a:cs typeface="Times New Roman" pitchFamily="18" charset="0"/>
              </a:rPr>
              <a:t> и Киренске.</a:t>
            </a:r>
          </a:p>
          <a:p>
            <a:pPr algn="just"/>
            <a:r>
              <a:rPr lang="ru-RU" dirty="0" smtClean="0">
                <a:solidFill>
                  <a:schemeClr val="accent2">
                    <a:lumMod val="50000"/>
                  </a:schemeClr>
                </a:solidFill>
                <a:cs typeface="Times New Roman" pitchFamily="18" charset="0"/>
              </a:rPr>
              <a:t>  Всего за 3 года по трассе «Аляска – Сибирь» было перегнано 8 094 самолёта, сделано 68 148 </a:t>
            </a:r>
            <a:r>
              <a:rPr lang="ru-RU" dirty="0" err="1" smtClean="0">
                <a:solidFill>
                  <a:schemeClr val="accent2">
                    <a:lumMod val="50000"/>
                  </a:schemeClr>
                </a:solidFill>
                <a:cs typeface="Times New Roman" pitchFamily="18" charset="0"/>
              </a:rPr>
              <a:t>самолёто</a:t>
            </a:r>
            <a:r>
              <a:rPr lang="ru-RU" dirty="0" smtClean="0">
                <a:solidFill>
                  <a:schemeClr val="accent2">
                    <a:lumMod val="50000"/>
                  </a:schemeClr>
                </a:solidFill>
                <a:cs typeface="Times New Roman" pitchFamily="18" charset="0"/>
              </a:rPr>
              <a:t> </a:t>
            </a:r>
            <a:r>
              <a:rPr lang="ru-RU" dirty="0">
                <a:solidFill>
                  <a:schemeClr val="accent2">
                    <a:lumMod val="50000"/>
                  </a:schemeClr>
                </a:solidFill>
                <a:cs typeface="Times New Roman" pitchFamily="18" charset="0"/>
              </a:rPr>
              <a:t>-</a:t>
            </a:r>
            <a:r>
              <a:rPr lang="ru-RU" dirty="0" smtClean="0">
                <a:solidFill>
                  <a:schemeClr val="accent2">
                    <a:lumMod val="50000"/>
                  </a:schemeClr>
                </a:solidFill>
                <a:cs typeface="Times New Roman" pitchFamily="18" charset="0"/>
              </a:rPr>
              <a:t>перегонов. Было перевезено 124 966 пассажиров, 14 226,8 тонн груза, почты.</a:t>
            </a:r>
          </a:p>
          <a:p>
            <a:pPr algn="just"/>
            <a:endParaRPr lang="ru-RU" dirty="0" smtClean="0">
              <a:solidFill>
                <a:srgbClr val="C00000"/>
              </a:solidFill>
              <a:cs typeface="Times New Roman" pitchFamily="18" charset="0"/>
            </a:endParaRPr>
          </a:p>
          <a:p>
            <a:endParaRPr lang="ru-RU" sz="2800"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271799705"/>
      </p:ext>
    </p:extLst>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10423262.jpg"/>
          <p:cNvPicPr>
            <a:picLocks noChangeAspect="1"/>
          </p:cNvPicPr>
          <p:nvPr/>
        </p:nvPicPr>
        <p:blipFill>
          <a:blip r:embed="rId2" cstate="print"/>
          <a:stretch>
            <a:fillRect/>
          </a:stretch>
        </p:blipFill>
        <p:spPr>
          <a:xfrm>
            <a:off x="0" y="0"/>
            <a:ext cx="9429784" cy="7143776"/>
          </a:xfrm>
          <a:prstGeom prst="rect">
            <a:avLst/>
          </a:prstGeom>
        </p:spPr>
      </p:pic>
      <p:pic>
        <p:nvPicPr>
          <p:cNvPr id="10" name="Рисунок 9" descr="d1aeaf5f652d.jpg"/>
          <p:cNvPicPr>
            <a:picLocks noChangeAspect="1"/>
          </p:cNvPicPr>
          <p:nvPr/>
        </p:nvPicPr>
        <p:blipFill>
          <a:blip r:embed="rId3" cstate="print"/>
          <a:stretch>
            <a:fillRect/>
          </a:stretch>
        </p:blipFill>
        <p:spPr>
          <a:xfrm>
            <a:off x="3779912" y="476672"/>
            <a:ext cx="4888203" cy="5759128"/>
          </a:xfrm>
          <a:prstGeom prst="rect">
            <a:avLst/>
          </a:prstGeom>
          <a:ln>
            <a:noFill/>
          </a:ln>
          <a:effectLst>
            <a:softEdge rad="112500"/>
          </a:effectLst>
        </p:spPr>
      </p:pic>
      <p:sp>
        <p:nvSpPr>
          <p:cNvPr id="11" name="TextBox 10"/>
          <p:cNvSpPr txBox="1"/>
          <p:nvPr/>
        </p:nvSpPr>
        <p:spPr>
          <a:xfrm>
            <a:off x="755576" y="1628800"/>
            <a:ext cx="2952328" cy="4524315"/>
          </a:xfrm>
          <a:prstGeom prst="rect">
            <a:avLst/>
          </a:prstGeom>
          <a:noFill/>
        </p:spPr>
        <p:txBody>
          <a:bodyPr wrap="square" rtlCol="0">
            <a:spAutoFit/>
          </a:bodyPr>
          <a:lstStyle/>
          <a:p>
            <a:pPr algn="ctr"/>
            <a:r>
              <a:rPr lang="ru-RU" b="1" dirty="0" smtClean="0">
                <a:solidFill>
                  <a:srgbClr val="FF0000"/>
                </a:solidFill>
                <a:cs typeface="Times New Roman" pitchFamily="18" charset="0"/>
              </a:rPr>
              <a:t>Автографы победы</a:t>
            </a:r>
          </a:p>
          <a:p>
            <a:pPr algn="just"/>
            <a:r>
              <a:rPr lang="ru-RU" b="1" dirty="0" smtClean="0">
                <a:solidFill>
                  <a:schemeClr val="accent2">
                    <a:lumMod val="75000"/>
                  </a:schemeClr>
                </a:solidFill>
                <a:cs typeface="Times New Roman" pitchFamily="18" charset="0"/>
              </a:rPr>
              <a:t> </a:t>
            </a:r>
            <a:r>
              <a:rPr lang="ru-RU" dirty="0" smtClean="0">
                <a:solidFill>
                  <a:schemeClr val="accent2">
                    <a:lumMod val="50000"/>
                  </a:schemeClr>
                </a:solidFill>
                <a:cs typeface="Times New Roman" pitchFamily="18" charset="0"/>
              </a:rPr>
              <a:t>Воины – </a:t>
            </a:r>
            <a:r>
              <a:rPr lang="ru-RU" dirty="0" err="1" smtClean="0">
                <a:solidFill>
                  <a:schemeClr val="accent2">
                    <a:lumMod val="50000"/>
                  </a:schemeClr>
                </a:solidFill>
                <a:cs typeface="Times New Roman" pitchFamily="18" charset="0"/>
              </a:rPr>
              <a:t>якутяне</a:t>
            </a:r>
            <a:r>
              <a:rPr lang="ru-RU" dirty="0" smtClean="0">
                <a:solidFill>
                  <a:schemeClr val="accent2">
                    <a:lumMod val="50000"/>
                  </a:schemeClr>
                </a:solidFill>
                <a:cs typeface="Times New Roman" pitchFamily="18" charset="0"/>
              </a:rPr>
              <a:t> плечом к плечу со всеми советскими воинами сражались за взятие Берлина. В Берлинской операции приняли участие и были награждены медалью «За взятие Берлина» более 600 воинов – </a:t>
            </a:r>
            <a:r>
              <a:rPr lang="ru-RU" dirty="0" err="1" smtClean="0">
                <a:solidFill>
                  <a:schemeClr val="accent2">
                    <a:lumMod val="50000"/>
                  </a:schemeClr>
                </a:solidFill>
                <a:cs typeface="Times New Roman" pitchFamily="18" charset="0"/>
              </a:rPr>
              <a:t>якутян</a:t>
            </a:r>
            <a:r>
              <a:rPr lang="ru-RU" dirty="0" smtClean="0">
                <a:solidFill>
                  <a:schemeClr val="accent2">
                    <a:lumMod val="50000"/>
                  </a:schemeClr>
                </a:solidFill>
                <a:cs typeface="Times New Roman" pitchFamily="18" charset="0"/>
              </a:rPr>
              <a:t>. </a:t>
            </a:r>
          </a:p>
          <a:p>
            <a:pPr algn="just"/>
            <a:r>
              <a:rPr lang="ru-RU" dirty="0" smtClean="0">
                <a:solidFill>
                  <a:schemeClr val="accent2">
                    <a:lumMod val="50000"/>
                  </a:schemeClr>
                </a:solidFill>
                <a:cs typeface="Times New Roman" pitchFamily="18" charset="0"/>
              </a:rPr>
              <a:t>   В миг торжества победы над врагом каждый солдат пожелал оставить свою подпись на стенах рейхстага. </a:t>
            </a:r>
            <a:endParaRPr lang="ru-RU" dirty="0">
              <a:solidFill>
                <a:schemeClr val="accent2">
                  <a:lumMod val="50000"/>
                </a:schemeClr>
              </a:solidFill>
              <a:cs typeface="Times New Roman" pitchFamily="18" charset="0"/>
            </a:endParaRPr>
          </a:p>
        </p:txBody>
      </p:sp>
    </p:spTree>
    <p:extLst>
      <p:ext uri="{BB962C8B-B14F-4D97-AF65-F5344CB8AC3E}">
        <p14:creationId xmlns="" xmlns:p14="http://schemas.microsoft.com/office/powerpoint/2010/main" val="4271799705"/>
      </p:ext>
    </p:extLst>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10423262.jpg"/>
          <p:cNvPicPr>
            <a:picLocks noGrp="1" noChangeAspect="1"/>
          </p:cNvPicPr>
          <p:nvPr>
            <p:ph idx="1"/>
          </p:nvPr>
        </p:nvPicPr>
        <p:blipFill>
          <a:blip r:embed="rId2" cstate="print"/>
          <a:stretch>
            <a:fillRect/>
          </a:stretch>
        </p:blipFill>
        <p:spPr>
          <a:xfrm>
            <a:off x="0" y="0"/>
            <a:ext cx="9144000" cy="7072338"/>
          </a:xfrm>
        </p:spPr>
      </p:pic>
      <p:pic>
        <p:nvPicPr>
          <p:cNvPr id="9" name="Рисунок 8" descr="uv5KWg4IQkY.jpg"/>
          <p:cNvPicPr>
            <a:picLocks noChangeAspect="1"/>
          </p:cNvPicPr>
          <p:nvPr/>
        </p:nvPicPr>
        <p:blipFill>
          <a:blip r:embed="rId3" cstate="print"/>
          <a:stretch>
            <a:fillRect/>
          </a:stretch>
        </p:blipFill>
        <p:spPr>
          <a:xfrm>
            <a:off x="4283968" y="620688"/>
            <a:ext cx="4298328" cy="4608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611560" y="1169368"/>
            <a:ext cx="3507365" cy="5688632"/>
          </a:xfrm>
          <a:prstGeom prst="rect">
            <a:avLst/>
          </a:prstGeom>
          <a:noFill/>
        </p:spPr>
        <p:txBody>
          <a:bodyPr wrap="square" rtlCol="0">
            <a:spAutoFit/>
          </a:bodyPr>
          <a:lstStyle/>
          <a:p>
            <a:pPr algn="just"/>
            <a:r>
              <a:rPr lang="ru-RU" sz="2000" dirty="0" smtClean="0">
                <a:solidFill>
                  <a:srgbClr val="FF0000"/>
                </a:solidFill>
                <a:cs typeface="Times New Roman" pitchFamily="18" charset="0"/>
              </a:rPr>
              <a:t>             </a:t>
            </a:r>
            <a:r>
              <a:rPr lang="ru-RU" sz="2000" dirty="0" smtClean="0">
                <a:solidFill>
                  <a:schemeClr val="accent2">
                    <a:lumMod val="50000"/>
                  </a:schemeClr>
                </a:solidFill>
                <a:cs typeface="Times New Roman" pitchFamily="18" charset="0"/>
              </a:rPr>
              <a:t>Всего за годы  </a:t>
            </a:r>
          </a:p>
          <a:p>
            <a:pPr algn="just"/>
            <a:r>
              <a:rPr lang="ru-RU" sz="2000" dirty="0" smtClean="0">
                <a:solidFill>
                  <a:schemeClr val="accent2">
                    <a:lumMod val="50000"/>
                  </a:schemeClr>
                </a:solidFill>
                <a:cs typeface="Times New Roman" pitchFamily="18" charset="0"/>
              </a:rPr>
              <a:t>     войны были награждены </a:t>
            </a:r>
          </a:p>
          <a:p>
            <a:pPr algn="just"/>
            <a:r>
              <a:rPr lang="ru-RU" sz="2000" dirty="0" smtClean="0">
                <a:solidFill>
                  <a:schemeClr val="accent2">
                    <a:lumMod val="50000"/>
                  </a:schemeClr>
                </a:solidFill>
                <a:cs typeface="Times New Roman" pitchFamily="18" charset="0"/>
              </a:rPr>
              <a:t>   высокими боевыми наградами   более 2 300 </a:t>
            </a:r>
            <a:r>
              <a:rPr lang="ru-RU" sz="2000" dirty="0" err="1" smtClean="0">
                <a:solidFill>
                  <a:schemeClr val="accent2">
                    <a:lumMod val="50000"/>
                  </a:schemeClr>
                </a:solidFill>
                <a:cs typeface="Times New Roman" pitchFamily="18" charset="0"/>
              </a:rPr>
              <a:t>якутян</a:t>
            </a:r>
            <a:r>
              <a:rPr lang="ru-RU" sz="2000" dirty="0" smtClean="0">
                <a:solidFill>
                  <a:schemeClr val="accent2">
                    <a:lumMod val="50000"/>
                  </a:schemeClr>
                </a:solidFill>
                <a:cs typeface="Times New Roman" pitchFamily="18" charset="0"/>
              </a:rPr>
              <a:t>,  25 воинов-</a:t>
            </a:r>
            <a:r>
              <a:rPr lang="ru-RU" sz="2000" dirty="0" err="1" smtClean="0">
                <a:solidFill>
                  <a:schemeClr val="accent2">
                    <a:lumMod val="50000"/>
                  </a:schemeClr>
                </a:solidFill>
                <a:cs typeface="Times New Roman" pitchFamily="18" charset="0"/>
              </a:rPr>
              <a:t>якутян</a:t>
            </a:r>
            <a:r>
              <a:rPr lang="ru-RU" sz="2000" dirty="0" smtClean="0">
                <a:solidFill>
                  <a:schemeClr val="accent2">
                    <a:lumMod val="50000"/>
                  </a:schemeClr>
                </a:solidFill>
                <a:cs typeface="Times New Roman" pitchFamily="18" charset="0"/>
              </a:rPr>
              <a:t> удостоены высокого звания Героя Советского Союза, пятеро стали полными кавалерами Ордена Славы, приравненного  по статусу к Герою Советского Союза.</a:t>
            </a:r>
          </a:p>
          <a:p>
            <a:pPr algn="just"/>
            <a:r>
              <a:rPr lang="ru-RU" sz="2000" dirty="0" smtClean="0">
                <a:solidFill>
                  <a:schemeClr val="accent2">
                    <a:lumMod val="50000"/>
                  </a:schemeClr>
                </a:solidFill>
                <a:cs typeface="Times New Roman" pitchFamily="18" charset="0"/>
              </a:rPr>
              <a:t>  На фронтах Великой Отечественной войны сражались 62 509 </a:t>
            </a:r>
            <a:r>
              <a:rPr lang="ru-RU" sz="2000" dirty="0" err="1" smtClean="0">
                <a:solidFill>
                  <a:schemeClr val="accent2">
                    <a:lumMod val="50000"/>
                  </a:schemeClr>
                </a:solidFill>
                <a:cs typeface="Times New Roman" pitchFamily="18" charset="0"/>
              </a:rPr>
              <a:t>якутян</a:t>
            </a:r>
            <a:r>
              <a:rPr lang="ru-RU" sz="2000" dirty="0" smtClean="0">
                <a:solidFill>
                  <a:schemeClr val="accent2">
                    <a:lumMod val="50000"/>
                  </a:schemeClr>
                </a:solidFill>
                <a:cs typeface="Times New Roman" pitchFamily="18" charset="0"/>
              </a:rPr>
              <a:t>, </a:t>
            </a:r>
          </a:p>
          <a:p>
            <a:pPr algn="just"/>
            <a:r>
              <a:rPr lang="ru-RU" sz="2000" dirty="0" smtClean="0">
                <a:solidFill>
                  <a:schemeClr val="accent2">
                    <a:lumMod val="50000"/>
                  </a:schemeClr>
                </a:solidFill>
                <a:cs typeface="Times New Roman" pitchFamily="18" charset="0"/>
              </a:rPr>
              <a:t>31-32 тыс. воинов погибли, умерли от ран, пропали без вести.</a:t>
            </a:r>
          </a:p>
          <a:p>
            <a:endParaRPr lang="ru-RU" sz="2400" dirty="0">
              <a:solidFill>
                <a:schemeClr val="accent2">
                  <a:lumMod val="75000"/>
                </a:schemeClr>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842"/>
            <a:ext cx="4705485" cy="335015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05485" y="0"/>
            <a:ext cx="4438515" cy="3511361"/>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3340908"/>
            <a:ext cx="4414415" cy="3517092"/>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24985" y="2708920"/>
            <a:ext cx="4708445" cy="4149080"/>
          </a:xfrm>
          <a:prstGeom prst="rect">
            <a:avLst/>
          </a:prstGeom>
          <a:ln>
            <a:noFill/>
          </a:ln>
          <a:effectLst>
            <a:softEdge rad="112500"/>
          </a:effectLst>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28789" y="1484784"/>
            <a:ext cx="2739670" cy="2753440"/>
          </a:xfrm>
          <a:prstGeom prst="ellipse">
            <a:avLst/>
          </a:prstGeom>
          <a:ln>
            <a:noFill/>
          </a:ln>
          <a:effectLst>
            <a:softEdge rad="112500"/>
          </a:effectLst>
        </p:spPr>
      </p:pic>
    </p:spTree>
    <p:extLst>
      <p:ext uri="{BB962C8B-B14F-4D97-AF65-F5344CB8AC3E}">
        <p14:creationId xmlns="" xmlns:p14="http://schemas.microsoft.com/office/powerpoint/2010/main" val="2362366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8" name="Picture 4" descr="Охлопков Фёдор Матвеевич - снайпер Великой Отечественной войны"/>
          <p:cNvPicPr>
            <a:picLocks noChangeAspect="1" noChangeArrowheads="1"/>
          </p:cNvPicPr>
          <p:nvPr/>
        </p:nvPicPr>
        <p:blipFill>
          <a:blip r:embed="rId3" cstate="print"/>
          <a:srcRect/>
          <a:stretch>
            <a:fillRect/>
          </a:stretch>
        </p:blipFill>
        <p:spPr bwMode="auto">
          <a:xfrm>
            <a:off x="3419872" y="1340768"/>
            <a:ext cx="5265814" cy="3312368"/>
          </a:xfrm>
          <a:prstGeom prst="rect">
            <a:avLst/>
          </a:prstGeom>
          <a:noFill/>
        </p:spPr>
      </p:pic>
      <p:sp>
        <p:nvSpPr>
          <p:cNvPr id="9" name="Прямоугольник 8"/>
          <p:cNvSpPr/>
          <p:nvPr/>
        </p:nvSpPr>
        <p:spPr>
          <a:xfrm>
            <a:off x="287016" y="332656"/>
            <a:ext cx="8856984" cy="1785104"/>
          </a:xfrm>
          <a:prstGeom prst="rect">
            <a:avLst/>
          </a:prstGeom>
        </p:spPr>
        <p:txBody>
          <a:bodyPr wrap="square">
            <a:spAutoFit/>
          </a:bodyPr>
          <a:lstStyle/>
          <a:p>
            <a:pPr algn="ct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60000"/>
                    </a:schemeClr>
                  </a:glow>
                  <a:innerShdw blurRad="69850" dist="43180" dir="5400000">
                    <a:srgbClr val="000000">
                      <a:alpha val="65000"/>
                    </a:srgbClr>
                  </a:innerShdw>
                </a:effectLst>
                <a:latin typeface="Times New Roman" pitchFamily="18" charset="0"/>
                <a:cs typeface="Times New Roman" pitchFamily="18" charset="0"/>
              </a:rPr>
              <a:t>Сержант без промаха. </a:t>
            </a:r>
          </a:p>
          <a:p>
            <a:pPr algn="ct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60000"/>
                    </a:schemeClr>
                  </a:glow>
                  <a:innerShdw blurRad="69850" dist="43180" dir="5400000">
                    <a:srgbClr val="000000">
                      <a:alpha val="65000"/>
                    </a:srgbClr>
                  </a:innerShdw>
                </a:effectLst>
                <a:latin typeface="Times New Roman" pitchFamily="18" charset="0"/>
                <a:cs typeface="Times New Roman" pitchFamily="18" charset="0"/>
              </a:rPr>
              <a:t>Снайпер Федор Охлопков. </a:t>
            </a:r>
            <a:endPar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bg1">
                    <a:alpha val="60000"/>
                  </a:schemeClr>
                </a:glow>
                <a:innerShdw blurRad="69850" dist="43180" dir="5400000">
                  <a:srgbClr val="000000">
                    <a:alpha val="65000"/>
                  </a:srgbClr>
                </a:innerShdw>
              </a:effectLst>
            </a:endParaRPr>
          </a:p>
          <a:p>
            <a:endParaRPr lang="ru-RU" dirty="0" smtClean="0">
              <a:solidFill>
                <a:schemeClr val="bg1"/>
              </a:solidFill>
            </a:endParaRPr>
          </a:p>
          <a:p>
            <a:r>
              <a:rPr lang="ru-RU" dirty="0" smtClean="0">
                <a:solidFill>
                  <a:schemeClr val="bg1"/>
                </a:solidFill>
              </a:rPr>
              <a:t/>
            </a:r>
            <a:br>
              <a:rPr lang="ru-RU" dirty="0" smtClean="0">
                <a:solidFill>
                  <a:schemeClr val="bg1"/>
                </a:solidFill>
              </a:rPr>
            </a:br>
            <a:endParaRPr lang="ru-RU" dirty="0">
              <a:solidFill>
                <a:schemeClr val="bg1"/>
              </a:solidFill>
            </a:endParaRPr>
          </a:p>
        </p:txBody>
      </p:sp>
      <p:sp>
        <p:nvSpPr>
          <p:cNvPr id="10" name="Прямоугольник 9"/>
          <p:cNvSpPr/>
          <p:nvPr/>
        </p:nvSpPr>
        <p:spPr>
          <a:xfrm>
            <a:off x="2483768" y="4653136"/>
            <a:ext cx="6408712" cy="1224136"/>
          </a:xfrm>
          <a:prstGeom prst="rect">
            <a:avLst/>
          </a:prstGeom>
        </p:spPr>
        <p:txBody>
          <a:bodyPr wrap="square">
            <a:spAutoFit/>
          </a:bodyPr>
          <a:lstStyle/>
          <a:p>
            <a:pPr algn="just"/>
            <a:r>
              <a:rPr lang="ru-RU" dirty="0" smtClean="0">
                <a:solidFill>
                  <a:schemeClr val="bg1"/>
                </a:solidFill>
                <a:cs typeface="Times New Roman" pitchFamily="18" charset="0"/>
              </a:rPr>
              <a:t>К июню 1944 года снайпер 234-го стрелкового полка ( 179-я стрелковая дивизия, 43-я армия, 1-й Прибалтийский фронт ) сержант Ф. М. Охлопков уничтожил из снайперской винтовки 429 солдат и офицеров противника.</a:t>
            </a:r>
            <a:endParaRPr lang="ru-RU" dirty="0">
              <a:solidFill>
                <a:schemeClr val="bg1"/>
              </a:solidFill>
              <a:cs typeface="Times New Roman" pitchFamily="18" charset="0"/>
            </a:endParaRPr>
          </a:p>
        </p:txBody>
      </p:sp>
      <p:sp>
        <p:nvSpPr>
          <p:cNvPr id="11" name="Прямоугольник 10"/>
          <p:cNvSpPr/>
          <p:nvPr/>
        </p:nvSpPr>
        <p:spPr>
          <a:xfrm>
            <a:off x="539552" y="1628800"/>
            <a:ext cx="2736304" cy="1754326"/>
          </a:xfrm>
          <a:prstGeom prst="rect">
            <a:avLst/>
          </a:prstGeom>
        </p:spPr>
        <p:txBody>
          <a:bodyPr wrap="square">
            <a:spAutoFit/>
          </a:bodyPr>
          <a:lstStyle/>
          <a:p>
            <a:pPr algn="just"/>
            <a:r>
              <a:rPr lang="ru-RU" dirty="0" smtClean="0">
                <a:solidFill>
                  <a:schemeClr val="bg1"/>
                </a:solidFill>
                <a:cs typeface="Times New Roman" pitchFamily="18" charset="0"/>
              </a:rPr>
              <a:t>Родился 3 марта 1908 года в селе Крест - </a:t>
            </a:r>
            <a:r>
              <a:rPr lang="ru-RU" dirty="0" err="1" smtClean="0">
                <a:solidFill>
                  <a:schemeClr val="bg1"/>
                </a:solidFill>
                <a:cs typeface="Times New Roman" pitchFamily="18" charset="0"/>
              </a:rPr>
              <a:t>Хальджай</a:t>
            </a:r>
            <a:r>
              <a:rPr lang="ru-RU" dirty="0" smtClean="0">
                <a:solidFill>
                  <a:schemeClr val="bg1"/>
                </a:solidFill>
                <a:cs typeface="Times New Roman" pitchFamily="18" charset="0"/>
              </a:rPr>
              <a:t>, ныне </a:t>
            </a:r>
            <a:r>
              <a:rPr lang="ru-RU" dirty="0" err="1" smtClean="0">
                <a:solidFill>
                  <a:schemeClr val="bg1"/>
                </a:solidFill>
                <a:cs typeface="Times New Roman" pitchFamily="18" charset="0"/>
              </a:rPr>
              <a:t>Томпонского</a:t>
            </a:r>
            <a:r>
              <a:rPr lang="ru-RU" dirty="0" smtClean="0">
                <a:solidFill>
                  <a:schemeClr val="bg1"/>
                </a:solidFill>
                <a:cs typeface="Times New Roman" pitchFamily="18" charset="0"/>
              </a:rPr>
              <a:t> района (Якутия), в семье крестьянина.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7" name="Picture 2" descr="https://image.fhserv.ru/hunting/2012-05-1fea9476977931a8ccd6d615bb27cbdc__rsu-1000-800.jpg?hash=13ff9dda"/>
          <p:cNvPicPr>
            <a:picLocks noChangeAspect="1" noChangeArrowheads="1"/>
          </p:cNvPicPr>
          <p:nvPr/>
        </p:nvPicPr>
        <p:blipFill>
          <a:blip r:embed="rId3" cstate="print"/>
          <a:srcRect/>
          <a:stretch>
            <a:fillRect/>
          </a:stretch>
        </p:blipFill>
        <p:spPr bwMode="auto">
          <a:xfrm>
            <a:off x="1331640" y="476672"/>
            <a:ext cx="3118999" cy="4248472"/>
          </a:xfrm>
          <a:prstGeom prst="rect">
            <a:avLst/>
          </a:prstGeom>
          <a:noFill/>
        </p:spPr>
      </p:pic>
      <p:sp>
        <p:nvSpPr>
          <p:cNvPr id="8" name="Прямоугольник 7"/>
          <p:cNvSpPr/>
          <p:nvPr/>
        </p:nvSpPr>
        <p:spPr>
          <a:xfrm>
            <a:off x="4572000" y="404664"/>
            <a:ext cx="4176464" cy="7017306"/>
          </a:xfrm>
          <a:prstGeom prst="rect">
            <a:avLst/>
          </a:prstGeom>
        </p:spPr>
        <p:txBody>
          <a:bodyPr wrap="square">
            <a:spAutoFit/>
          </a:bodyPr>
          <a:lstStyle/>
          <a:p>
            <a:pPr algn="just"/>
            <a:r>
              <a:rPr lang="ru-RU" dirty="0" smtClean="0">
                <a:solidFill>
                  <a:schemeClr val="bg1"/>
                </a:solidFill>
                <a:cs typeface="Times New Roman" pitchFamily="18" charset="0"/>
              </a:rPr>
              <a:t>За двое суток боёв полк, в котором служили братья Охлопковы, уничтожил свыше 1000 фашистов, разгромил штабы двух немецких пехотных полков, захватил богатые военные трофеи: автомашины, танки, пушки, пулемёты, сотни тысяч патронов.</a:t>
            </a:r>
            <a:r>
              <a:rPr lang="ru-RU" dirty="0" smtClean="0">
                <a:solidFill>
                  <a:schemeClr val="bg1"/>
                </a:solidFill>
              </a:rPr>
              <a:t> </a:t>
            </a:r>
          </a:p>
          <a:p>
            <a:pPr algn="just"/>
            <a:r>
              <a:rPr lang="ru-RU" dirty="0" smtClean="0">
                <a:solidFill>
                  <a:schemeClr val="bg1"/>
                </a:solidFill>
              </a:rPr>
              <a:t>Войну начал пулеметчиком, вторым </a:t>
            </a:r>
            <a:r>
              <a:rPr lang="ru-RU" dirty="0" err="1" smtClean="0">
                <a:solidFill>
                  <a:schemeClr val="bg1"/>
                </a:solidFill>
              </a:rPr>
              <a:t>намером</a:t>
            </a:r>
            <a:r>
              <a:rPr lang="ru-RU" dirty="0" smtClean="0">
                <a:solidFill>
                  <a:schemeClr val="bg1"/>
                </a:solidFill>
              </a:rPr>
              <a:t> был его родной брат Василий. </a:t>
            </a:r>
          </a:p>
          <a:p>
            <a:pPr algn="just"/>
            <a:r>
              <a:rPr lang="ru-RU" dirty="0" smtClean="0">
                <a:solidFill>
                  <a:schemeClr val="bg1"/>
                </a:solidFill>
                <a:cs typeface="Times New Roman" pitchFamily="18" charset="0"/>
              </a:rPr>
              <a:t>Разрывная пуля немецкого снайпера наповал сразила Василия Охлопкова. Он упал на колени, ткнулся лицом в колючий, словно крапива, снег. Он умер на руках брата, легко, без мучений. Заплакал Фёдор. Стоя без шапки над остывающим телом Василия, он дал клятву мстить за брата, мёртвому пообещал открыть свой счёт уничтоженных фашистов.</a:t>
            </a:r>
            <a:r>
              <a:rPr lang="ru-RU" dirty="0" smtClean="0">
                <a:solidFill>
                  <a:schemeClr val="bg1"/>
                </a:solidFill>
              </a:rPr>
              <a:t> Так Фёдор стал снайпером.</a:t>
            </a:r>
            <a:endParaRPr lang="ru-RU" dirty="0" smtClean="0">
              <a:solidFill>
                <a:schemeClr val="bg1"/>
              </a:solidFill>
              <a:cs typeface="Times New Roman" pitchFamily="18" charset="0"/>
            </a:endParaRPr>
          </a:p>
          <a:p>
            <a:endParaRPr lang="ru-RU" dirty="0" smtClean="0">
              <a:solidFill>
                <a:schemeClr val="bg1"/>
              </a:solidFill>
            </a:endParaRPr>
          </a:p>
          <a:p>
            <a:endParaRPr lang="ru-RU" dirty="0" smtClean="0">
              <a:solidFill>
                <a:schemeClr val="bg1"/>
              </a:solidFill>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5" name="Picture 2" descr="https://image.fhserv.ru/hunting/2012-05-2661524601fe75d6e10efe96a2f20d41__rsu-1000-800.jpg?hash=f7dbb37b"/>
          <p:cNvPicPr>
            <a:picLocks noChangeAspect="1" noChangeArrowheads="1"/>
          </p:cNvPicPr>
          <p:nvPr/>
        </p:nvPicPr>
        <p:blipFill>
          <a:blip r:embed="rId3" cstate="print"/>
          <a:srcRect/>
          <a:stretch>
            <a:fillRect/>
          </a:stretch>
        </p:blipFill>
        <p:spPr bwMode="auto">
          <a:xfrm>
            <a:off x="1763688" y="764704"/>
            <a:ext cx="5495925" cy="2962276"/>
          </a:xfrm>
          <a:prstGeom prst="rect">
            <a:avLst/>
          </a:prstGeom>
          <a:noFill/>
        </p:spPr>
      </p:pic>
      <p:sp>
        <p:nvSpPr>
          <p:cNvPr id="6" name="Прямоугольник 5"/>
          <p:cNvSpPr/>
          <p:nvPr/>
        </p:nvSpPr>
        <p:spPr>
          <a:xfrm>
            <a:off x="3347864" y="3933056"/>
            <a:ext cx="5364088" cy="2308324"/>
          </a:xfrm>
          <a:prstGeom prst="rect">
            <a:avLst/>
          </a:prstGeom>
        </p:spPr>
        <p:txBody>
          <a:bodyPr wrap="square">
            <a:spAutoFit/>
          </a:bodyPr>
          <a:lstStyle/>
          <a:p>
            <a:pPr algn="just"/>
            <a:r>
              <a:rPr lang="ru-RU" dirty="0" smtClean="0">
                <a:solidFill>
                  <a:schemeClr val="bg1"/>
                </a:solidFill>
              </a:rPr>
              <a:t> Ежедневно отправляясь на охоту, с декабря 1942 года по июль 1943 года Охлопков уничтожил 159 фашистов, среди них много снайперов. В многочисленных поединках с немецкими снайперами Охлопков ни разу не был ранен. 12 ранений и 2 контузии получены им в наступательных и оборонительных боях, когда все дрались против всех. </a:t>
            </a:r>
            <a:endParaRPr lang="ru-RU"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437112"/>
            <a:ext cx="6858000" cy="369332"/>
          </a:xfrm>
          <a:prstGeom prst="rect">
            <a:avLst/>
          </a:prstGeom>
        </p:spPr>
        <p:txBody>
          <a:bodyPr wrap="square">
            <a:spAutoFit/>
          </a:bodyPr>
          <a:lstStyle/>
          <a:p>
            <a:r>
              <a:rPr lang="ru-RU" dirty="0" smtClean="0"/>
              <a:t>или мертвым !"</a:t>
            </a:r>
            <a:endParaRPr lang="ru-RU" dirty="0"/>
          </a:p>
        </p:txBody>
      </p:sp>
      <p:pic>
        <p:nvPicPr>
          <p:cNvPr id="4"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5" name="Picture 2" descr="https://image.fhserv.ru/hunting/2012-05-a8b7474a59030765ae0d6f457a926506__rsu-1000-800.jpg?hash=8b586129"/>
          <p:cNvPicPr>
            <a:picLocks noChangeAspect="1" noChangeArrowheads="1"/>
          </p:cNvPicPr>
          <p:nvPr/>
        </p:nvPicPr>
        <p:blipFill>
          <a:blip r:embed="rId3" cstate="print"/>
          <a:srcRect/>
          <a:stretch>
            <a:fillRect/>
          </a:stretch>
        </p:blipFill>
        <p:spPr bwMode="auto">
          <a:xfrm>
            <a:off x="2339752" y="1844824"/>
            <a:ext cx="6191250" cy="4105275"/>
          </a:xfrm>
          <a:prstGeom prst="rect">
            <a:avLst/>
          </a:prstGeom>
          <a:noFill/>
        </p:spPr>
      </p:pic>
      <p:sp>
        <p:nvSpPr>
          <p:cNvPr id="6" name="Прямоугольник 5"/>
          <p:cNvSpPr/>
          <p:nvPr/>
        </p:nvSpPr>
        <p:spPr>
          <a:xfrm>
            <a:off x="755576" y="332656"/>
            <a:ext cx="7920880" cy="1477328"/>
          </a:xfrm>
          <a:prstGeom prst="rect">
            <a:avLst/>
          </a:prstGeom>
        </p:spPr>
        <p:txBody>
          <a:bodyPr wrap="square">
            <a:spAutoFit/>
          </a:bodyPr>
          <a:lstStyle/>
          <a:p>
            <a:pPr algn="just"/>
            <a:r>
              <a:rPr lang="ru-RU" dirty="0" smtClean="0">
                <a:solidFill>
                  <a:schemeClr val="bg1"/>
                </a:solidFill>
              </a:rPr>
              <a:t>Неприятель быстро разобрал уверенный почерк волшебного стрелка, ставившего свою мстительную подпись на лбу или груди его солдат и офицеров. Над позициями полка немецкие лётчики сбрасывали листовки, в них была угроза: "Охлопков, сдавайся в плен. Тебе нет спасения ! Всё равно возьмём, живым </a:t>
            </a:r>
            <a:endParaRPr lang="ru-RU"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7" name="Прямоугольник 6"/>
          <p:cNvSpPr/>
          <p:nvPr/>
        </p:nvSpPr>
        <p:spPr>
          <a:xfrm>
            <a:off x="467544" y="476672"/>
            <a:ext cx="4572000" cy="3693319"/>
          </a:xfrm>
          <a:prstGeom prst="rect">
            <a:avLst/>
          </a:prstGeom>
        </p:spPr>
        <p:txBody>
          <a:bodyPr>
            <a:spAutoFit/>
          </a:bodyPr>
          <a:lstStyle/>
          <a:p>
            <a:pPr algn="just"/>
            <a:r>
              <a:rPr lang="ru-RU" dirty="0" smtClean="0">
                <a:solidFill>
                  <a:schemeClr val="bg1"/>
                </a:solidFill>
              </a:rPr>
              <a:t>Ползком добрался до окопов боевого охранения. Перекурив с бойцами, он отдохнул и, сливаясь с цветом земли, прополз ещё дальше. Онемело тело, но он 3 часа лежал не шелохнувшись и, выбрав удобный момент, с одного выстрела снял наблюдателя. Счёт мести Охлопкова за брата всё возрастал. Вот выдержки из дивизионной газеты: на 14 марта 1943 года - 147 уничтоженных фашистов; на 20 июля - 171; на 2 октября - 219; на 13 января 1944 года - 309; на 23 марта - 329; на 25 апреля - 339; на 7 июня - 420.</a:t>
            </a:r>
            <a:endParaRPr lang="ru-RU" dirty="0">
              <a:solidFill>
                <a:schemeClr val="bg1"/>
              </a:solidFill>
            </a:endParaRPr>
          </a:p>
        </p:txBody>
      </p:sp>
      <p:pic>
        <p:nvPicPr>
          <p:cNvPr id="8" name="Picture 2" descr="https://image.fhserv.ru/hunting/2012-05-a18442e5ae597d2379de20bbe469d131__rsu-1000-800.jpg?hash=99c2ae03"/>
          <p:cNvPicPr>
            <a:picLocks noChangeAspect="1" noChangeArrowheads="1"/>
          </p:cNvPicPr>
          <p:nvPr/>
        </p:nvPicPr>
        <p:blipFill>
          <a:blip r:embed="rId3" cstate="print"/>
          <a:srcRect/>
          <a:stretch>
            <a:fillRect/>
          </a:stretch>
        </p:blipFill>
        <p:spPr bwMode="auto">
          <a:xfrm>
            <a:off x="5652120" y="548680"/>
            <a:ext cx="2952328" cy="4375212"/>
          </a:xfrm>
          <a:prstGeom prst="rect">
            <a:avLst/>
          </a:prstGeom>
          <a:noFill/>
        </p:spPr>
      </p:pic>
      <p:pic>
        <p:nvPicPr>
          <p:cNvPr id="9" name="Picture 4" descr="https://image.fhserv.ru/hunting/2012-05-a795b154c05db80df6e18357ee53da57__rsu-1000-800.jpg?hash=663d45cc"/>
          <p:cNvPicPr>
            <a:picLocks noChangeAspect="1" noChangeArrowheads="1"/>
          </p:cNvPicPr>
          <p:nvPr/>
        </p:nvPicPr>
        <p:blipFill>
          <a:blip r:embed="rId4" cstate="print"/>
          <a:srcRect/>
          <a:stretch>
            <a:fillRect/>
          </a:stretch>
        </p:blipFill>
        <p:spPr bwMode="auto">
          <a:xfrm>
            <a:off x="3923928" y="4149080"/>
            <a:ext cx="1619250" cy="22383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5"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Прямоугольник 5"/>
          <p:cNvSpPr/>
          <p:nvPr/>
        </p:nvSpPr>
        <p:spPr>
          <a:xfrm>
            <a:off x="1043608" y="476672"/>
            <a:ext cx="7560840" cy="646331"/>
          </a:xfrm>
          <a:prstGeom prst="rect">
            <a:avLst/>
          </a:prstGeom>
        </p:spPr>
        <p:txBody>
          <a:bodyPr wrap="square">
            <a:spAutoFit/>
          </a:bodyPr>
          <a:lstStyle/>
          <a:p>
            <a:pPr algn="just"/>
            <a:r>
              <a:rPr lang="ru-RU" b="1" dirty="0" smtClean="0">
                <a:solidFill>
                  <a:srgbClr val="C00000"/>
                </a:solidFill>
              </a:rPr>
              <a:t>Цель: </a:t>
            </a:r>
            <a:r>
              <a:rPr lang="ru-RU" dirty="0" smtClean="0">
                <a:solidFill>
                  <a:schemeClr val="bg1"/>
                </a:solidFill>
              </a:rPr>
              <a:t>знакомство воспитанников с историей Якутии, с ее историческим прошлым, подлинными историями.</a:t>
            </a:r>
            <a:endParaRPr lang="ru-RU" dirty="0">
              <a:solidFill>
                <a:schemeClr val="bg1"/>
              </a:solidFill>
            </a:endParaRPr>
          </a:p>
        </p:txBody>
      </p:sp>
      <p:sp>
        <p:nvSpPr>
          <p:cNvPr id="7" name="Прямоугольник 6"/>
          <p:cNvSpPr/>
          <p:nvPr/>
        </p:nvSpPr>
        <p:spPr>
          <a:xfrm>
            <a:off x="1475656" y="1340768"/>
            <a:ext cx="7128792" cy="4247317"/>
          </a:xfrm>
          <a:prstGeom prst="rect">
            <a:avLst/>
          </a:prstGeom>
        </p:spPr>
        <p:txBody>
          <a:bodyPr wrap="square">
            <a:spAutoFit/>
          </a:bodyPr>
          <a:lstStyle/>
          <a:p>
            <a:r>
              <a:rPr lang="ru-RU" b="1" dirty="0" smtClean="0">
                <a:solidFill>
                  <a:srgbClr val="C00000"/>
                </a:solidFill>
              </a:rPr>
              <a:t>Задачи:</a:t>
            </a:r>
          </a:p>
          <a:p>
            <a:r>
              <a:rPr lang="ru-RU" dirty="0" smtClean="0">
                <a:solidFill>
                  <a:schemeClr val="bg1"/>
                </a:solidFill>
              </a:rPr>
              <a:t> </a:t>
            </a:r>
            <a:r>
              <a:rPr lang="ru-RU" b="1" i="1" dirty="0" smtClean="0">
                <a:solidFill>
                  <a:schemeClr val="bg1"/>
                </a:solidFill>
              </a:rPr>
              <a:t>Образовательная: </a:t>
            </a:r>
          </a:p>
          <a:p>
            <a:r>
              <a:rPr lang="ru-RU" dirty="0" smtClean="0">
                <a:solidFill>
                  <a:schemeClr val="bg1"/>
                </a:solidFill>
              </a:rPr>
              <a:t>познакомить воспитанников с историей участия </a:t>
            </a:r>
            <a:r>
              <a:rPr lang="ru-RU" dirty="0" err="1" smtClean="0">
                <a:solidFill>
                  <a:schemeClr val="bg1"/>
                </a:solidFill>
              </a:rPr>
              <a:t>якутян</a:t>
            </a:r>
            <a:r>
              <a:rPr lang="ru-RU" dirty="0" smtClean="0">
                <a:solidFill>
                  <a:schemeClr val="bg1"/>
                </a:solidFill>
              </a:rPr>
              <a:t> в Великой Отечественной войне , обогащение воспитанников знаниями об истории республики.</a:t>
            </a:r>
          </a:p>
          <a:p>
            <a:r>
              <a:rPr lang="ru-RU" b="1" i="1" dirty="0" smtClean="0">
                <a:solidFill>
                  <a:schemeClr val="bg1"/>
                </a:solidFill>
              </a:rPr>
              <a:t>Воспитательная: </a:t>
            </a:r>
          </a:p>
          <a:p>
            <a:r>
              <a:rPr lang="ru-RU" dirty="0" smtClean="0">
                <a:solidFill>
                  <a:schemeClr val="bg1"/>
                </a:solidFill>
              </a:rPr>
              <a:t>формировать у детей сознание гражданина - патриота знающего и гордящегося историей родного края; чувство сопричастности к истории; бережливое отношение к историческим памятникам; </a:t>
            </a:r>
          </a:p>
          <a:p>
            <a:r>
              <a:rPr lang="ru-RU" dirty="0" smtClean="0">
                <a:solidFill>
                  <a:schemeClr val="bg1"/>
                </a:solidFill>
              </a:rPr>
              <a:t>формировать представление воспитанников о долге, мужеств, героизме как слагаемых внутренней красоты человека;</a:t>
            </a:r>
          </a:p>
          <a:p>
            <a:r>
              <a:rPr lang="ru-RU" dirty="0" smtClean="0">
                <a:solidFill>
                  <a:schemeClr val="bg1"/>
                </a:solidFill>
              </a:rPr>
              <a:t>воспитывать чувства уважения, признательности к людям, совершающим героические подвиги.</a:t>
            </a:r>
          </a:p>
          <a:p>
            <a:endParaRPr lang="ru-RU" dirty="0" smtClean="0">
              <a:solidFill>
                <a:schemeClr val="bg1"/>
              </a:solidFill>
            </a:endParaRPr>
          </a:p>
          <a:p>
            <a:endParaRPr lang="ru-RU" dirty="0">
              <a:solidFill>
                <a:schemeClr val="bg1"/>
              </a:solidFill>
            </a:endParaRPr>
          </a:p>
        </p:txBody>
      </p:sp>
      <p:sp>
        <p:nvSpPr>
          <p:cNvPr id="9" name="Прямоугольник 8"/>
          <p:cNvSpPr/>
          <p:nvPr/>
        </p:nvSpPr>
        <p:spPr>
          <a:xfrm>
            <a:off x="3510395" y="3244334"/>
            <a:ext cx="296876" cy="369332"/>
          </a:xfrm>
          <a:prstGeom prst="rect">
            <a:avLst/>
          </a:prstGeom>
        </p:spPr>
        <p:txBody>
          <a:bodyPr wrap="none">
            <a:spAutoFit/>
          </a:bodyPr>
          <a:lstStyle/>
          <a:p>
            <a:r>
              <a:rPr lang="ru-RU" dirty="0" smtClean="0"/>
              <a:t>: </a:t>
            </a:r>
            <a:endParaRPr lang="ru-RU" dirty="0"/>
          </a:p>
        </p:txBody>
      </p:sp>
      <p:sp>
        <p:nvSpPr>
          <p:cNvPr id="10" name="Прямоугольник 9"/>
          <p:cNvSpPr/>
          <p:nvPr/>
        </p:nvSpPr>
        <p:spPr>
          <a:xfrm>
            <a:off x="1547664" y="3789040"/>
            <a:ext cx="4572000" cy="646331"/>
          </a:xfrm>
          <a:prstGeom prst="rect">
            <a:avLst/>
          </a:prstGeom>
        </p:spPr>
        <p:txBody>
          <a:bodyPr>
            <a:spAutoFit/>
          </a:bodyPr>
          <a:lstStyle/>
          <a:p>
            <a:endParaRPr lang="ru-RU"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Прямоугольник 7"/>
          <p:cNvSpPr/>
          <p:nvPr/>
        </p:nvSpPr>
        <p:spPr>
          <a:xfrm>
            <a:off x="3491880" y="476672"/>
            <a:ext cx="5293096" cy="2304256"/>
          </a:xfrm>
          <a:prstGeom prst="rect">
            <a:avLst/>
          </a:prstGeom>
        </p:spPr>
        <p:txBody>
          <a:bodyPr wrap="square">
            <a:spAutoFit/>
          </a:bodyPr>
          <a:lstStyle/>
          <a:p>
            <a:pPr algn="just"/>
            <a:r>
              <a:rPr lang="ru-RU" dirty="0" smtClean="0">
                <a:solidFill>
                  <a:schemeClr val="bg1"/>
                </a:solidFill>
              </a:rPr>
              <a:t>6 мая 1965 года за мужество и воинскую доблесть, проявленные в боях с врагами, удостоен звания Героя Советского Союза. Два ордена Красной Звезды, ордена Отечественной войны и Красного Знамени, несколько медалей. До сих пор ноют его 12 ран, а люди, понимающие в таких делах толк, каждую рану приравнивают к ордену.</a:t>
            </a:r>
          </a:p>
        </p:txBody>
      </p:sp>
      <p:sp>
        <p:nvSpPr>
          <p:cNvPr id="9" name="Прямоугольник 8"/>
          <p:cNvSpPr/>
          <p:nvPr/>
        </p:nvSpPr>
        <p:spPr>
          <a:xfrm>
            <a:off x="1475656" y="4077072"/>
            <a:ext cx="4572000" cy="923330"/>
          </a:xfrm>
          <a:prstGeom prst="rect">
            <a:avLst/>
          </a:prstGeom>
        </p:spPr>
        <p:txBody>
          <a:bodyPr>
            <a:spAutoFit/>
          </a:bodyPr>
          <a:lstStyle/>
          <a:p>
            <a:pPr algn="just"/>
            <a:r>
              <a:rPr lang="ru-RU" dirty="0" smtClean="0">
                <a:solidFill>
                  <a:schemeClr val="bg1"/>
                </a:solidFill>
              </a:rPr>
              <a:t>28 мая 1968 года жители села Крест - </a:t>
            </a:r>
            <a:r>
              <a:rPr lang="ru-RU" dirty="0" err="1" smtClean="0">
                <a:solidFill>
                  <a:schemeClr val="bg1"/>
                </a:solidFill>
              </a:rPr>
              <a:t>Хальджай</a:t>
            </a:r>
            <a:r>
              <a:rPr lang="ru-RU" dirty="0" smtClean="0">
                <a:solidFill>
                  <a:schemeClr val="bg1"/>
                </a:solidFill>
              </a:rPr>
              <a:t> проводили прославленного земляка в последний путь.</a:t>
            </a:r>
            <a:endParaRPr lang="ru-RU" dirty="0">
              <a:solidFill>
                <a:schemeClr val="bg1"/>
              </a:solidFill>
            </a:endParaRPr>
          </a:p>
        </p:txBody>
      </p:sp>
      <p:pic>
        <p:nvPicPr>
          <p:cNvPr id="10" name="Picture 4" descr="https://image.fhserv.ru/hunting/2012-05-efd3b572105d183cd09373a188e2ddc1__rsu-1000-800.jpg?hash=6d20f497"/>
          <p:cNvPicPr>
            <a:picLocks noChangeAspect="1" noChangeArrowheads="1"/>
          </p:cNvPicPr>
          <p:nvPr/>
        </p:nvPicPr>
        <p:blipFill>
          <a:blip r:embed="rId3" cstate="print"/>
          <a:srcRect/>
          <a:stretch>
            <a:fillRect/>
          </a:stretch>
        </p:blipFill>
        <p:spPr bwMode="auto">
          <a:xfrm>
            <a:off x="6300192" y="2636912"/>
            <a:ext cx="2260816" cy="3816424"/>
          </a:xfrm>
          <a:prstGeom prst="rect">
            <a:avLst/>
          </a:prstGeom>
          <a:noFill/>
        </p:spPr>
      </p:pic>
      <p:pic>
        <p:nvPicPr>
          <p:cNvPr id="11" name="Picture 2" descr="https://topwar.ru/uploads/posts/2013-12/1386815832_ohlopkv3.jpg"/>
          <p:cNvPicPr>
            <a:picLocks noChangeAspect="1" noChangeArrowheads="1"/>
          </p:cNvPicPr>
          <p:nvPr/>
        </p:nvPicPr>
        <p:blipFill>
          <a:blip r:embed="rId4" cstate="print"/>
          <a:srcRect/>
          <a:stretch>
            <a:fillRect/>
          </a:stretch>
        </p:blipFill>
        <p:spPr bwMode="auto">
          <a:xfrm>
            <a:off x="971600" y="692696"/>
            <a:ext cx="2326949" cy="309634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Прямоугольник 5"/>
          <p:cNvSpPr/>
          <p:nvPr/>
        </p:nvSpPr>
        <p:spPr>
          <a:xfrm>
            <a:off x="539552" y="1052736"/>
            <a:ext cx="4572000" cy="4247317"/>
          </a:xfrm>
          <a:prstGeom prst="rect">
            <a:avLst/>
          </a:prstGeom>
        </p:spPr>
        <p:txBody>
          <a:bodyPr>
            <a:spAutoFit/>
          </a:bodyPr>
          <a:lstStyle/>
          <a:p>
            <a:pPr algn="just"/>
            <a:r>
              <a:rPr lang="ru-RU" dirty="0" smtClean="0">
                <a:solidFill>
                  <a:schemeClr val="bg1"/>
                </a:solidFill>
              </a:rPr>
              <a:t>Иван </a:t>
            </a:r>
            <a:r>
              <a:rPr lang="ru-RU" dirty="0" err="1" smtClean="0">
                <a:solidFill>
                  <a:schemeClr val="bg1"/>
                </a:solidFill>
              </a:rPr>
              <a:t>Кульбертинов</a:t>
            </a:r>
            <a:r>
              <a:rPr lang="ru-RU" dirty="0" smtClean="0">
                <a:solidFill>
                  <a:schemeClr val="bg1"/>
                </a:solidFill>
              </a:rPr>
              <a:t> отправился на призывной пункт, объяснив военкому: “Зверя в глаз бью, хочу фашистов бить!”</a:t>
            </a:r>
          </a:p>
          <a:p>
            <a:pPr algn="just"/>
            <a:r>
              <a:rPr lang="ru-RU" dirty="0" smtClean="0">
                <a:solidFill>
                  <a:schemeClr val="bg1"/>
                </a:solidFill>
              </a:rPr>
              <a:t>Познакомившись с личным делом </a:t>
            </a:r>
            <a:r>
              <a:rPr lang="ru-RU" dirty="0" err="1" smtClean="0">
                <a:solidFill>
                  <a:schemeClr val="bg1"/>
                </a:solidFill>
              </a:rPr>
              <a:t>И.Н.Кульбертинова</a:t>
            </a:r>
            <a:r>
              <a:rPr lang="ru-RU" dirty="0" smtClean="0">
                <a:solidFill>
                  <a:schemeClr val="bg1"/>
                </a:solidFill>
              </a:rPr>
              <a:t> и оценив то, что он из Сибири, за ловкость и смекалку его назначили в отделение разведчиков. В феврале 1943 года </a:t>
            </a:r>
            <a:r>
              <a:rPr lang="ru-RU" dirty="0" err="1" smtClean="0">
                <a:solidFill>
                  <a:schemeClr val="bg1"/>
                </a:solidFill>
              </a:rPr>
              <a:t>Кульбертинова</a:t>
            </a:r>
            <a:r>
              <a:rPr lang="ru-RU" dirty="0" smtClean="0">
                <a:solidFill>
                  <a:schemeClr val="bg1"/>
                </a:solidFill>
              </a:rPr>
              <a:t> определили в снайперы. С 1943 по 1945-й годы, по официальным данным, сразил 428 немецких фашистов, преимущественно лиц офицерского состава, в том числе, одного оберштурмбанфюрера (полковник) с двумя железными крестами. </a:t>
            </a:r>
            <a:endParaRPr lang="ru-RU" dirty="0">
              <a:solidFill>
                <a:schemeClr val="bg1"/>
              </a:solidFill>
            </a:endParaRPr>
          </a:p>
        </p:txBody>
      </p:sp>
      <p:pic>
        <p:nvPicPr>
          <p:cNvPr id="7" name="Picture 2" descr="https://image.fhserv.ru/hunting/2012-05-44e52deb25acdf5b7685abf864bf10fc__rsu-1000-800.jpg?hash=d83552ac"/>
          <p:cNvPicPr>
            <a:picLocks noChangeAspect="1" noChangeArrowheads="1"/>
          </p:cNvPicPr>
          <p:nvPr/>
        </p:nvPicPr>
        <p:blipFill>
          <a:blip r:embed="rId3" cstate="print"/>
          <a:srcRect/>
          <a:stretch>
            <a:fillRect/>
          </a:stretch>
        </p:blipFill>
        <p:spPr bwMode="auto">
          <a:xfrm>
            <a:off x="5148064" y="1196752"/>
            <a:ext cx="3510390" cy="4680520"/>
          </a:xfrm>
          <a:prstGeom prst="rect">
            <a:avLst/>
          </a:prstGeom>
          <a:noFill/>
        </p:spPr>
      </p:pic>
      <p:sp>
        <p:nvSpPr>
          <p:cNvPr id="8" name="Прямоугольник 7"/>
          <p:cNvSpPr/>
          <p:nvPr/>
        </p:nvSpPr>
        <p:spPr>
          <a:xfrm>
            <a:off x="364022" y="476672"/>
            <a:ext cx="8004564" cy="954107"/>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Легендарный снайпер Иван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Кульбертинов</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0" y="548680"/>
            <a:ext cx="3384376" cy="338554"/>
          </a:xfrm>
          <a:prstGeom prst="rect">
            <a:avLst/>
          </a:prstGeom>
        </p:spPr>
        <p:txBody>
          <a:bodyPr wrap="square">
            <a:spAutoFit/>
          </a:bodyPr>
          <a:lstStyle/>
          <a:p>
            <a:endParaRPr lang="ru-RU" sz="1600" dirty="0">
              <a:solidFill>
                <a:schemeClr val="bg1"/>
              </a:solidFill>
              <a:latin typeface="Times New Roman" pitchFamily="18" charset="0"/>
              <a:cs typeface="Times New Roman" pitchFamily="18" charset="0"/>
            </a:endParaRPr>
          </a:p>
        </p:txBody>
      </p:sp>
      <p:pic>
        <p:nvPicPr>
          <p:cNvPr id="4"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5" name="Picture 2" descr="https://image.fhserv.ru/hunting/2012-05-a9a98557ac3552579d0d7239df0a2b64__rsu-1000-800.jpg?hash=0bdbfa57"/>
          <p:cNvPicPr>
            <a:picLocks noChangeAspect="1" noChangeArrowheads="1"/>
          </p:cNvPicPr>
          <p:nvPr/>
        </p:nvPicPr>
        <p:blipFill>
          <a:blip r:embed="rId3" cstate="print"/>
          <a:srcRect/>
          <a:stretch>
            <a:fillRect/>
          </a:stretch>
        </p:blipFill>
        <p:spPr bwMode="auto">
          <a:xfrm>
            <a:off x="755576" y="332656"/>
            <a:ext cx="4608512" cy="3456384"/>
          </a:xfrm>
          <a:prstGeom prst="rect">
            <a:avLst/>
          </a:prstGeom>
          <a:noFill/>
        </p:spPr>
      </p:pic>
      <p:sp>
        <p:nvSpPr>
          <p:cNvPr id="6" name="Прямоугольник 5"/>
          <p:cNvSpPr/>
          <p:nvPr/>
        </p:nvSpPr>
        <p:spPr>
          <a:xfrm>
            <a:off x="5580112" y="332656"/>
            <a:ext cx="3096344" cy="3970318"/>
          </a:xfrm>
          <a:prstGeom prst="rect">
            <a:avLst/>
          </a:prstGeom>
        </p:spPr>
        <p:txBody>
          <a:bodyPr wrap="square">
            <a:spAutoFit/>
          </a:bodyPr>
          <a:lstStyle/>
          <a:p>
            <a:pPr algn="just"/>
            <a:r>
              <a:rPr lang="ru-RU" dirty="0" smtClean="0">
                <a:solidFill>
                  <a:schemeClr val="bg1"/>
                </a:solidFill>
                <a:cs typeface="Times New Roman" pitchFamily="18" charset="0"/>
              </a:rPr>
              <a:t>Вот отрывок из воспоминаний самого </a:t>
            </a:r>
            <a:r>
              <a:rPr lang="ru-RU" dirty="0" err="1" smtClean="0">
                <a:solidFill>
                  <a:schemeClr val="bg1"/>
                </a:solidFill>
                <a:cs typeface="Times New Roman" pitchFamily="18" charset="0"/>
              </a:rPr>
              <a:t>Кульбертинова</a:t>
            </a:r>
            <a:r>
              <a:rPr lang="ru-RU" dirty="0" smtClean="0">
                <a:solidFill>
                  <a:schemeClr val="bg1"/>
                </a:solidFill>
                <a:cs typeface="Times New Roman" pitchFamily="18" charset="0"/>
              </a:rPr>
              <a:t>: "Лежу вторые сутки в засаде, каждая жилка, каждый нерв напряжены - слежу за сараем, где расположились немцы. В трудные минуты представляю себе необъятные просторы </a:t>
            </a:r>
            <a:r>
              <a:rPr lang="ru-RU" dirty="0" err="1" smtClean="0">
                <a:solidFill>
                  <a:schemeClr val="bg1"/>
                </a:solidFill>
                <a:cs typeface="Times New Roman" pitchFamily="18" charset="0"/>
              </a:rPr>
              <a:t>олекминской</a:t>
            </a:r>
            <a:r>
              <a:rPr lang="ru-RU" dirty="0" smtClean="0">
                <a:solidFill>
                  <a:schemeClr val="bg1"/>
                </a:solidFill>
                <a:cs typeface="Times New Roman" pitchFamily="18" charset="0"/>
              </a:rPr>
              <a:t> тайги и мне становится легче. Вижу - подъехала повозка с боеприпасами. </a:t>
            </a:r>
            <a:endParaRPr lang="ru-RU" dirty="0">
              <a:solidFill>
                <a:schemeClr val="bg1"/>
              </a:solidFill>
              <a:cs typeface="Times New Roman" pitchFamily="18" charset="0"/>
            </a:endParaRPr>
          </a:p>
        </p:txBody>
      </p:sp>
      <p:sp>
        <p:nvSpPr>
          <p:cNvPr id="7" name="Прямоугольник 6"/>
          <p:cNvSpPr/>
          <p:nvPr/>
        </p:nvSpPr>
        <p:spPr>
          <a:xfrm>
            <a:off x="2555776" y="4293096"/>
            <a:ext cx="6156176" cy="2031325"/>
          </a:xfrm>
          <a:prstGeom prst="rect">
            <a:avLst/>
          </a:prstGeom>
        </p:spPr>
        <p:txBody>
          <a:bodyPr wrap="square">
            <a:spAutoFit/>
          </a:bodyPr>
          <a:lstStyle/>
          <a:p>
            <a:pPr algn="just"/>
            <a:r>
              <a:rPr lang="ru-RU" dirty="0" smtClean="0">
                <a:solidFill>
                  <a:schemeClr val="bg1"/>
                </a:solidFill>
                <a:cs typeface="Times New Roman" pitchFamily="18" charset="0"/>
              </a:rPr>
              <a:t>Ну, думаю, устрою вам фрицы "северное сияние" ! Немцы стали разгружать боеприпасы. Я подождал, пока они все ящики сняли с повозки, зарядил </a:t>
            </a:r>
            <a:r>
              <a:rPr lang="ru-RU" dirty="0" err="1" smtClean="0">
                <a:solidFill>
                  <a:schemeClr val="bg1"/>
                </a:solidFill>
                <a:cs typeface="Times New Roman" pitchFamily="18" charset="0"/>
              </a:rPr>
              <a:t>снайперку</a:t>
            </a:r>
            <a:r>
              <a:rPr lang="ru-RU" dirty="0" smtClean="0">
                <a:solidFill>
                  <a:schemeClr val="bg1"/>
                </a:solidFill>
                <a:cs typeface="Times New Roman" pitchFamily="18" charset="0"/>
              </a:rPr>
              <a:t> бронебойно - зажигательным патроном и послал "сладкий гостинец". Всё полетело верх тормашками, поднялся огромный столб огня, дыма, пыли. Более десятка фашистов погибли от этого взрыва".</a:t>
            </a:r>
            <a:endParaRPr lang="ru-RU" dirty="0">
              <a:solidFill>
                <a:schemeClr val="bg1"/>
              </a:solidFill>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96752"/>
            <a:ext cx="3096344" cy="369332"/>
          </a:xfrm>
          <a:prstGeom prst="rect">
            <a:avLst/>
          </a:prstGeom>
        </p:spPr>
        <p:txBody>
          <a:bodyPr wrap="square">
            <a:spAutoFit/>
          </a:bodyPr>
          <a:lstStyle/>
          <a:p>
            <a:endParaRPr lang="ru-RU" dirty="0">
              <a:solidFill>
                <a:schemeClr val="bg1"/>
              </a:solidFill>
            </a:endParaRPr>
          </a:p>
        </p:txBody>
      </p:sp>
      <p:sp>
        <p:nvSpPr>
          <p:cNvPr id="4" name="Прямоугольник 3"/>
          <p:cNvSpPr/>
          <p:nvPr/>
        </p:nvSpPr>
        <p:spPr>
          <a:xfrm>
            <a:off x="3923928" y="4869160"/>
            <a:ext cx="4572000" cy="369332"/>
          </a:xfrm>
          <a:prstGeom prst="rect">
            <a:avLst/>
          </a:prstGeom>
        </p:spPr>
        <p:txBody>
          <a:bodyPr>
            <a:spAutoFit/>
          </a:bodyPr>
          <a:lstStyle/>
          <a:p>
            <a:endParaRPr lang="ru-RU" dirty="0"/>
          </a:p>
        </p:txBody>
      </p:sp>
      <p:pic>
        <p:nvPicPr>
          <p:cNvPr id="5"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Picture 2" descr="https://image.fhserv.ru/hunting/2012-05-a4c10052d9106dc60ebaef741d579463__rsu-1000-800.jpg?hash=c9a97041"/>
          <p:cNvPicPr>
            <a:picLocks noChangeAspect="1" noChangeArrowheads="1"/>
          </p:cNvPicPr>
          <p:nvPr/>
        </p:nvPicPr>
        <p:blipFill>
          <a:blip r:embed="rId3" cstate="print"/>
          <a:srcRect/>
          <a:stretch>
            <a:fillRect/>
          </a:stretch>
        </p:blipFill>
        <p:spPr bwMode="auto">
          <a:xfrm>
            <a:off x="3779912" y="3140968"/>
            <a:ext cx="4824536" cy="3315146"/>
          </a:xfrm>
          <a:prstGeom prst="rect">
            <a:avLst/>
          </a:prstGeom>
          <a:noFill/>
        </p:spPr>
      </p:pic>
      <p:sp>
        <p:nvSpPr>
          <p:cNvPr id="8" name="Прямоугольник 7"/>
          <p:cNvSpPr/>
          <p:nvPr/>
        </p:nvSpPr>
        <p:spPr>
          <a:xfrm>
            <a:off x="395536" y="260648"/>
            <a:ext cx="8208912" cy="3693319"/>
          </a:xfrm>
          <a:prstGeom prst="rect">
            <a:avLst/>
          </a:prstGeom>
        </p:spPr>
        <p:txBody>
          <a:bodyPr wrap="square">
            <a:spAutoFit/>
          </a:bodyPr>
          <a:lstStyle/>
          <a:p>
            <a:pPr algn="just"/>
            <a:r>
              <a:rPr lang="ru-RU" dirty="0" smtClean="0">
                <a:solidFill>
                  <a:schemeClr val="bg1"/>
                </a:solidFill>
              </a:rPr>
              <a:t>В районе города Чернигова у убитого немецкого офицера с опознавательными знаками «</a:t>
            </a:r>
            <a:r>
              <a:rPr lang="ru-RU" dirty="0" err="1" smtClean="0">
                <a:solidFill>
                  <a:schemeClr val="bg1"/>
                </a:solidFill>
              </a:rPr>
              <a:t>Ваффен</a:t>
            </a:r>
            <a:r>
              <a:rPr lang="ru-RU" dirty="0" smtClean="0">
                <a:solidFill>
                  <a:schemeClr val="bg1"/>
                </a:solidFill>
              </a:rPr>
              <a:t> СС» нашли неотправленное письмо, где он отмечал, "Большие потери несём от русского снайпера. Он преследует нас на каждом шагу, не даёт поднять нам головы. Сидим без воды и пищи, нет возможности выйти из блиндажа". Этим снайпером был Иван </a:t>
            </a:r>
            <a:r>
              <a:rPr lang="ru-RU" dirty="0" err="1" smtClean="0">
                <a:solidFill>
                  <a:schemeClr val="bg1"/>
                </a:solidFill>
              </a:rPr>
              <a:t>Кульбертинов</a:t>
            </a:r>
            <a:r>
              <a:rPr lang="ru-RU" dirty="0" smtClean="0">
                <a:solidFill>
                  <a:schemeClr val="bg1"/>
                </a:solidFill>
              </a:rPr>
              <a:t>.</a:t>
            </a:r>
          </a:p>
          <a:p>
            <a:pPr algn="just"/>
            <a:r>
              <a:rPr lang="ru-RU" dirty="0" smtClean="0">
                <a:solidFill>
                  <a:schemeClr val="bg1"/>
                </a:solidFill>
              </a:rPr>
              <a:t>...Домой в </a:t>
            </a:r>
            <a:r>
              <a:rPr lang="ru-RU" dirty="0" err="1" smtClean="0">
                <a:solidFill>
                  <a:schemeClr val="bg1"/>
                </a:solidFill>
              </a:rPr>
              <a:t>Олекминский</a:t>
            </a:r>
            <a:r>
              <a:rPr lang="ru-RU" dirty="0" smtClean="0">
                <a:solidFill>
                  <a:schemeClr val="bg1"/>
                </a:solidFill>
              </a:rPr>
              <a:t> район фронтовик вернулся после восстановления Праги в сентябре 1947 года и занялся любимым делом — охотой. </a:t>
            </a:r>
            <a:r>
              <a:rPr lang="ru-RU" dirty="0" smtClean="0">
                <a:solidFill>
                  <a:schemeClr val="bg1"/>
                </a:solidFill>
                <a:cs typeface="Times New Roman" pitchFamily="18" charset="0"/>
              </a:rPr>
              <a:t> </a:t>
            </a:r>
            <a:endParaRPr lang="ru-RU" dirty="0" smtClean="0">
              <a:solidFill>
                <a:schemeClr val="bg1"/>
              </a:solidFill>
              <a:cs typeface="Times New Roman" pitchFamily="18" charset="0"/>
            </a:endParaRPr>
          </a:p>
          <a:p>
            <a:pPr algn="just"/>
            <a:r>
              <a:rPr lang="ru-RU" dirty="0" smtClean="0">
                <a:solidFill>
                  <a:schemeClr val="bg1"/>
                </a:solidFill>
                <a:cs typeface="Times New Roman" pitchFamily="18" charset="0"/>
              </a:rPr>
              <a:t>Сердце </a:t>
            </a:r>
            <a:r>
              <a:rPr lang="ru-RU" dirty="0" smtClean="0">
                <a:solidFill>
                  <a:schemeClr val="bg1"/>
                </a:solidFill>
                <a:cs typeface="Times New Roman" pitchFamily="18" charset="0"/>
              </a:rPr>
              <a:t>великого снайпера Ивана </a:t>
            </a:r>
            <a:r>
              <a:rPr lang="ru-RU" dirty="0" err="1" smtClean="0">
                <a:solidFill>
                  <a:schemeClr val="bg1"/>
                </a:solidFill>
                <a:cs typeface="Times New Roman" pitchFamily="18" charset="0"/>
              </a:rPr>
              <a:t>Кульбертинова</a:t>
            </a:r>
            <a:r>
              <a:rPr lang="ru-RU" dirty="0" smtClean="0">
                <a:solidFill>
                  <a:schemeClr val="bg1"/>
                </a:solidFill>
                <a:cs typeface="Times New Roman" pitchFamily="18" charset="0"/>
              </a:rPr>
              <a:t> перестало биться 13 февраля 1993 года. Герой </a:t>
            </a:r>
            <a:r>
              <a:rPr lang="ru-RU" dirty="0" err="1" smtClean="0">
                <a:solidFill>
                  <a:schemeClr val="bg1"/>
                </a:solidFill>
                <a:cs typeface="Times New Roman" pitchFamily="18" charset="0"/>
              </a:rPr>
              <a:t>Бусхаа</a:t>
            </a:r>
            <a:r>
              <a:rPr lang="ru-RU" dirty="0" smtClean="0">
                <a:solidFill>
                  <a:schemeClr val="bg1"/>
                </a:solidFill>
                <a:cs typeface="Times New Roman" pitchFamily="18" charset="0"/>
              </a:rPr>
              <a:t> умер, так и не дождавшись заслуженных почестей на родине.</a:t>
            </a:r>
          </a:p>
          <a:p>
            <a:pPr algn="just"/>
            <a:endParaRPr lang="ru-RU" dirty="0" smtClean="0">
              <a:solidFill>
                <a:schemeClr val="bg1"/>
              </a:solidFill>
            </a:endParaRPr>
          </a:p>
          <a:p>
            <a:pPr algn="just"/>
            <a:endParaRPr lang="ru-RU"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cstate="print"/>
          <a:stretch>
            <a:fillRect/>
          </a:stretch>
        </p:blipFill>
        <p:spPr>
          <a:xfrm>
            <a:off x="5004048" y="476672"/>
            <a:ext cx="3564688" cy="4954562"/>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0" y="692696"/>
            <a:ext cx="5465662" cy="1077218"/>
          </a:xfrm>
          <a:prstGeom prst="rect">
            <a:avLst/>
          </a:prstGeom>
        </p:spPr>
        <p:txBody>
          <a:bodyPr wrap="square">
            <a:spAutoFit/>
          </a:bodyPr>
          <a:lstStyle/>
          <a:p>
            <a:pPr algn="ctr"/>
            <a:r>
              <a:rPr lang="ru-RU" sz="32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rPr>
              <a:t>Воин – поэт </a:t>
            </a:r>
            <a:endParaRPr lang="ru-RU" sz="32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ndParaRPr>
          </a:p>
          <a:p>
            <a:pPr algn="ctr"/>
            <a:r>
              <a:rPr lang="ru-RU" sz="32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rPr>
              <a:t>Тимофей </a:t>
            </a:r>
            <a:r>
              <a:rPr lang="ru-RU" sz="3200" b="1" dirty="0" err="1"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rPr>
              <a:t>Сметанин</a:t>
            </a:r>
            <a:endParaRPr lang="ru-RU"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ndParaRPr>
          </a:p>
        </p:txBody>
      </p:sp>
      <p:sp>
        <p:nvSpPr>
          <p:cNvPr id="6" name="Прямоугольник 5"/>
          <p:cNvSpPr/>
          <p:nvPr/>
        </p:nvSpPr>
        <p:spPr>
          <a:xfrm>
            <a:off x="467544" y="1916832"/>
            <a:ext cx="4320480" cy="3693319"/>
          </a:xfrm>
          <a:prstGeom prst="rect">
            <a:avLst/>
          </a:prstGeom>
        </p:spPr>
        <p:txBody>
          <a:bodyPr wrap="square">
            <a:spAutoFit/>
          </a:bodyPr>
          <a:lstStyle/>
          <a:p>
            <a:pPr algn="just"/>
            <a:r>
              <a:rPr lang="ru-RU" b="1" dirty="0" smtClean="0">
                <a:solidFill>
                  <a:schemeClr val="accent2">
                    <a:lumMod val="50000"/>
                  </a:schemeClr>
                </a:solidFill>
              </a:rPr>
              <a:t>Тимофей Егорович </a:t>
            </a:r>
            <a:r>
              <a:rPr lang="ru-RU" b="1" dirty="0" err="1" smtClean="0">
                <a:solidFill>
                  <a:schemeClr val="accent2">
                    <a:lumMod val="50000"/>
                  </a:schemeClr>
                </a:solidFill>
              </a:rPr>
              <a:t>Сметанин</a:t>
            </a:r>
            <a:r>
              <a:rPr lang="ru-RU" b="1" dirty="0" smtClean="0">
                <a:solidFill>
                  <a:schemeClr val="accent2">
                    <a:lumMod val="50000"/>
                  </a:schemeClr>
                </a:solidFill>
              </a:rPr>
              <a:t> </a:t>
            </a:r>
            <a:r>
              <a:rPr lang="ru-RU" dirty="0" smtClean="0">
                <a:solidFill>
                  <a:schemeClr val="accent2">
                    <a:lumMod val="50000"/>
                  </a:schemeClr>
                </a:solidFill>
              </a:rPr>
              <a:t>– поэт, прозаик и драматург. Участник Великой Отечественной войны</a:t>
            </a:r>
            <a:r>
              <a:rPr lang="ru-RU" dirty="0" smtClean="0">
                <a:solidFill>
                  <a:schemeClr val="accent2">
                    <a:lumMod val="50000"/>
                  </a:schemeClr>
                </a:solidFill>
              </a:rPr>
              <a:t>.</a:t>
            </a:r>
          </a:p>
          <a:p>
            <a:pPr algn="just"/>
            <a:r>
              <a:rPr lang="ru-RU" dirty="0" smtClean="0">
                <a:solidFill>
                  <a:schemeClr val="accent2">
                    <a:lumMod val="50000"/>
                  </a:schemeClr>
                </a:solidFill>
              </a:rPr>
              <a:t>Тимофей Егорович родился  25 ноября 1919 года в Средне – Вилюйском (ныне </a:t>
            </a:r>
            <a:r>
              <a:rPr lang="ru-RU" dirty="0" err="1" smtClean="0">
                <a:solidFill>
                  <a:schemeClr val="accent2">
                    <a:lumMod val="50000"/>
                  </a:schemeClr>
                </a:solidFill>
              </a:rPr>
              <a:t>Кобяйском</a:t>
            </a:r>
            <a:r>
              <a:rPr lang="ru-RU" dirty="0" smtClean="0">
                <a:solidFill>
                  <a:schemeClr val="accent2">
                    <a:lumMod val="50000"/>
                  </a:schemeClr>
                </a:solidFill>
              </a:rPr>
              <a:t>) улусе. От своих сверстников Тимофей  </a:t>
            </a:r>
            <a:r>
              <a:rPr lang="ru-RU" dirty="0" err="1" smtClean="0">
                <a:solidFill>
                  <a:schemeClr val="accent2">
                    <a:lumMod val="50000"/>
                  </a:schemeClr>
                </a:solidFill>
              </a:rPr>
              <a:t>Сметанин</a:t>
            </a:r>
            <a:r>
              <a:rPr lang="ru-RU" dirty="0" smtClean="0">
                <a:solidFill>
                  <a:schemeClr val="accent2">
                    <a:lumMod val="50000"/>
                  </a:schemeClr>
                </a:solidFill>
              </a:rPr>
              <a:t> отличался особой любовью к литературе и живописи</a:t>
            </a:r>
            <a:r>
              <a:rPr lang="ru-RU" dirty="0" smtClean="0">
                <a:solidFill>
                  <a:schemeClr val="accent2">
                    <a:lumMod val="50000"/>
                  </a:schemeClr>
                </a:solidFill>
              </a:rPr>
              <a:t>.</a:t>
            </a:r>
            <a:r>
              <a:rPr lang="ru-RU" dirty="0" smtClean="0">
                <a:solidFill>
                  <a:schemeClr val="accent2">
                    <a:lumMod val="50000"/>
                  </a:schemeClr>
                </a:solidFill>
              </a:rPr>
              <a:t> С 1938г. начал печататься. В 1940 г. окончил Якутский техникум потребкооперации.</a:t>
            </a:r>
          </a:p>
          <a:p>
            <a:pPr algn="just"/>
            <a:endParaRPr lang="ru-RU" dirty="0" smtClean="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755576" y="404664"/>
            <a:ext cx="4320480" cy="4801314"/>
          </a:xfrm>
          <a:prstGeom prst="rect">
            <a:avLst/>
          </a:prstGeom>
        </p:spPr>
        <p:txBody>
          <a:bodyPr wrap="square">
            <a:spAutoFit/>
          </a:bodyPr>
          <a:lstStyle/>
          <a:p>
            <a:pPr algn="just"/>
            <a:r>
              <a:rPr lang="ru-RU" dirty="0" smtClean="0">
                <a:solidFill>
                  <a:schemeClr val="accent2">
                    <a:lumMod val="50000"/>
                  </a:schemeClr>
                </a:solidFill>
              </a:rPr>
              <a:t>Первая </a:t>
            </a:r>
            <a:r>
              <a:rPr lang="ru-RU" dirty="0" smtClean="0">
                <a:solidFill>
                  <a:schemeClr val="accent2">
                    <a:lumMod val="50000"/>
                  </a:schemeClr>
                </a:solidFill>
              </a:rPr>
              <a:t>его книга для детей среднего возраста "</a:t>
            </a:r>
            <a:r>
              <a:rPr lang="ru-RU" dirty="0" err="1" smtClean="0">
                <a:solidFill>
                  <a:schemeClr val="accent2">
                    <a:lumMod val="50000"/>
                  </a:schemeClr>
                </a:solidFill>
              </a:rPr>
              <a:t>Мэхээлэчээнбулчут</a:t>
            </a:r>
            <a:r>
              <a:rPr lang="ru-RU" dirty="0" smtClean="0">
                <a:solidFill>
                  <a:schemeClr val="accent2">
                    <a:lumMod val="50000"/>
                  </a:schemeClr>
                </a:solidFill>
              </a:rPr>
              <a:t>" ("Охотник </a:t>
            </a:r>
            <a:r>
              <a:rPr lang="ru-RU" dirty="0" err="1" smtClean="0">
                <a:solidFill>
                  <a:schemeClr val="accent2">
                    <a:lumMod val="50000"/>
                  </a:schemeClr>
                </a:solidFill>
              </a:rPr>
              <a:t>Мэхэлэчэн</a:t>
            </a:r>
            <a:r>
              <a:rPr lang="ru-RU" dirty="0" smtClean="0">
                <a:solidFill>
                  <a:schemeClr val="accent2">
                    <a:lumMod val="50000"/>
                  </a:schemeClr>
                </a:solidFill>
              </a:rPr>
              <a:t>") вышла в 1943 году. Книга стихов "</a:t>
            </a:r>
            <a:r>
              <a:rPr lang="ru-RU" dirty="0" err="1" smtClean="0">
                <a:solidFill>
                  <a:schemeClr val="accent2">
                    <a:lumMod val="50000"/>
                  </a:schemeClr>
                </a:solidFill>
              </a:rPr>
              <a:t>Саллаат</a:t>
            </a:r>
            <a:r>
              <a:rPr lang="ru-RU" dirty="0" smtClean="0">
                <a:solidFill>
                  <a:schemeClr val="accent2">
                    <a:lumMod val="50000"/>
                  </a:schemeClr>
                </a:solidFill>
              </a:rPr>
              <a:t> </a:t>
            </a:r>
            <a:r>
              <a:rPr lang="ru-RU" dirty="0" err="1" smtClean="0">
                <a:solidFill>
                  <a:schemeClr val="accent2">
                    <a:lumMod val="50000"/>
                  </a:schemeClr>
                </a:solidFill>
              </a:rPr>
              <a:t>сурэбэ</a:t>
            </a:r>
            <a:r>
              <a:rPr lang="ru-RU" dirty="0" smtClean="0">
                <a:solidFill>
                  <a:schemeClr val="accent2">
                    <a:lumMod val="50000"/>
                  </a:schemeClr>
                </a:solidFill>
              </a:rPr>
              <a:t>" ("Сердце солдата") (1945) - одна из лучших в якутской поэзии периода Великой Отечественной войны</a:t>
            </a:r>
            <a:r>
              <a:rPr lang="ru-RU" dirty="0" smtClean="0">
                <a:solidFill>
                  <a:schemeClr val="accent2">
                    <a:lumMod val="50000"/>
                  </a:schemeClr>
                </a:solidFill>
              </a:rPr>
              <a:t>.</a:t>
            </a:r>
          </a:p>
          <a:p>
            <a:pPr algn="just"/>
            <a:r>
              <a:rPr lang="ru-RU" dirty="0" smtClean="0">
                <a:solidFill>
                  <a:schemeClr val="accent2">
                    <a:lumMod val="50000"/>
                  </a:schemeClr>
                </a:solidFill>
              </a:rPr>
              <a:t>В короткие  передышки между боями солдат из  Якутии  писал  стихи,  в  которых  зримо  предстают тяжелые фронтовые будни: «Освобождённая деревня» (1943), «Черные волосы  с  кровью» (1943), «Русский  якут» (1943),  «Сражайся  за  Победу» (1942), «За  Родину!» (1942)  и  другие. </a:t>
            </a:r>
          </a:p>
          <a:p>
            <a:pPr algn="just"/>
            <a:endParaRPr lang="ru-RU" dirty="0"/>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92080" y="332656"/>
            <a:ext cx="3219082" cy="4586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3779912" y="4941168"/>
            <a:ext cx="4896544" cy="1200329"/>
          </a:xfrm>
          <a:prstGeom prst="rect">
            <a:avLst/>
          </a:prstGeom>
        </p:spPr>
        <p:txBody>
          <a:bodyPr wrap="square">
            <a:spAutoFit/>
          </a:bodyPr>
          <a:lstStyle/>
          <a:p>
            <a:pPr algn="just"/>
            <a:r>
              <a:rPr lang="ru-RU" dirty="0" smtClean="0">
                <a:solidFill>
                  <a:schemeClr val="accent2">
                    <a:lumMod val="50000"/>
                  </a:schemeClr>
                </a:solidFill>
              </a:rPr>
              <a:t>Т</a:t>
            </a:r>
            <a:r>
              <a:rPr lang="ru-RU" dirty="0" smtClean="0">
                <a:solidFill>
                  <a:schemeClr val="accent2">
                    <a:lumMod val="50000"/>
                  </a:schemeClr>
                </a:solidFill>
              </a:rPr>
              <a:t>. </a:t>
            </a:r>
            <a:r>
              <a:rPr lang="ru-RU" dirty="0" err="1" smtClean="0">
                <a:solidFill>
                  <a:schemeClr val="accent2">
                    <a:lumMod val="50000"/>
                  </a:schemeClr>
                </a:solidFill>
              </a:rPr>
              <a:t>Сметанин</a:t>
            </a:r>
            <a:r>
              <a:rPr lang="ru-RU" dirty="0" smtClean="0">
                <a:solidFill>
                  <a:schemeClr val="accent2">
                    <a:lumMod val="50000"/>
                  </a:schemeClr>
                </a:solidFill>
              </a:rPr>
              <a:t>  на  войне  был  не  только  связистом. Он  очень  хорошо  рисовал,  поэтому  командиры  частенько  его  отправляли  в  разведку. </a:t>
            </a:r>
            <a:endParaRPr lang="ru-RU" dirty="0">
              <a:solidFill>
                <a:schemeClr val="accent2">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4211960" y="404664"/>
            <a:ext cx="4572000" cy="3139321"/>
          </a:xfrm>
          <a:prstGeom prst="rect">
            <a:avLst/>
          </a:prstGeom>
        </p:spPr>
        <p:txBody>
          <a:bodyPr>
            <a:spAutoFit/>
          </a:bodyPr>
          <a:lstStyle/>
          <a:p>
            <a:pPr algn="just"/>
            <a:r>
              <a:rPr lang="ru-RU" dirty="0" smtClean="0">
                <a:solidFill>
                  <a:schemeClr val="accent2">
                    <a:lumMod val="50000"/>
                  </a:schemeClr>
                </a:solidFill>
              </a:rPr>
              <a:t> Когда началась Великая Отечественная война, его призвали армию в августе 1942 года. </a:t>
            </a:r>
          </a:p>
          <a:p>
            <a:pPr algn="just"/>
            <a:r>
              <a:rPr lang="ru-RU" dirty="0" smtClean="0">
                <a:solidFill>
                  <a:schemeClr val="accent2">
                    <a:lumMod val="50000"/>
                  </a:schemeClr>
                </a:solidFill>
              </a:rPr>
              <a:t>Он принимал участие в легендарном сражении на Орловско-Курской  дуге. Молодой  поэт  был связистом  184-го  минометного полка.  Здесь  ему понадобились  меткость  глаз,  ловкость  рук, сноровка  и смелость  охотника-следопыта. </a:t>
            </a:r>
          </a:p>
          <a:p>
            <a:pPr algn="just"/>
            <a:r>
              <a:rPr lang="ru-RU" dirty="0" smtClean="0">
                <a:solidFill>
                  <a:schemeClr val="accent2">
                    <a:lumMod val="50000"/>
                  </a:schemeClr>
                </a:solidFill>
              </a:rPr>
              <a:t> </a:t>
            </a:r>
            <a:endParaRPr lang="ru-RU" dirty="0"/>
          </a:p>
        </p:txBody>
      </p:sp>
      <p:pic>
        <p:nvPicPr>
          <p:cNvPr id="4" name="Рисунок 3" descr="Cметанин Тимофей Егорович (25.11.1919 - 04.08.1947)"/>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476672"/>
            <a:ext cx="2808312" cy="36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Содержимое 5" descr="“Дууп! Дууп! Мин Чээриммин!”.jpg"/>
          <p:cNvPicPr>
            <a:picLocks noChangeAspect="1"/>
          </p:cNvPicPr>
          <p:nvPr/>
        </p:nvPicPr>
        <p:blipFill>
          <a:blip r:embed="rId4" cstate="print"/>
          <a:stretch>
            <a:fillRect/>
          </a:stretch>
        </p:blipFill>
        <p:spPr>
          <a:xfrm>
            <a:off x="5076056" y="3284984"/>
            <a:ext cx="2880320" cy="3131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323528" y="404664"/>
            <a:ext cx="4572000" cy="4247317"/>
          </a:xfrm>
          <a:prstGeom prst="rect">
            <a:avLst/>
          </a:prstGeom>
        </p:spPr>
        <p:txBody>
          <a:bodyPr>
            <a:spAutoFit/>
          </a:bodyPr>
          <a:lstStyle/>
          <a:p>
            <a:pPr algn="just"/>
            <a:r>
              <a:rPr lang="ru-RU" dirty="0" smtClean="0">
                <a:solidFill>
                  <a:schemeClr val="accent2">
                    <a:lumMod val="50000"/>
                  </a:schemeClr>
                </a:solidFill>
              </a:rPr>
              <a:t>По состоянию здоровья Т. </a:t>
            </a:r>
            <a:r>
              <a:rPr lang="ru-RU" dirty="0" err="1" smtClean="0">
                <a:solidFill>
                  <a:schemeClr val="accent2">
                    <a:lumMod val="50000"/>
                  </a:schemeClr>
                </a:solidFill>
              </a:rPr>
              <a:t>Сметанин</a:t>
            </a:r>
            <a:r>
              <a:rPr lang="ru-RU" dirty="0" smtClean="0">
                <a:solidFill>
                  <a:schemeClr val="accent2">
                    <a:lumMod val="50000"/>
                  </a:schemeClr>
                </a:solidFill>
              </a:rPr>
              <a:t> с фронта вернулся домой в 1944 году. В 1947 году была напечатана его повесть «Егор </a:t>
            </a:r>
            <a:r>
              <a:rPr lang="ru-RU" dirty="0" err="1" smtClean="0">
                <a:solidFill>
                  <a:schemeClr val="accent2">
                    <a:lumMod val="50000"/>
                  </a:schemeClr>
                </a:solidFill>
              </a:rPr>
              <a:t>Чэрин</a:t>
            </a:r>
            <a:r>
              <a:rPr lang="ru-RU" dirty="0" smtClean="0">
                <a:solidFill>
                  <a:schemeClr val="accent2">
                    <a:lumMod val="50000"/>
                  </a:schemeClr>
                </a:solidFill>
              </a:rPr>
              <a:t>». Как и в стихотворных произведениях, картины суровой фронтовой жизни, полные лишений и невзгод, предстоят перед глазами читателя. В образе воина-якута, снайпера Егора </a:t>
            </a:r>
            <a:r>
              <a:rPr lang="ru-RU" dirty="0" err="1" smtClean="0">
                <a:solidFill>
                  <a:schemeClr val="accent2">
                    <a:lumMod val="50000"/>
                  </a:schemeClr>
                </a:solidFill>
              </a:rPr>
              <a:t>Чэрина</a:t>
            </a:r>
            <a:r>
              <a:rPr lang="ru-RU" dirty="0" smtClean="0">
                <a:solidFill>
                  <a:schemeClr val="accent2">
                    <a:lumMod val="50000"/>
                  </a:schemeClr>
                </a:solidFill>
              </a:rPr>
              <a:t>, веселого </a:t>
            </a:r>
            <a:r>
              <a:rPr lang="ru-RU" dirty="0" err="1" smtClean="0">
                <a:solidFill>
                  <a:schemeClr val="accent2">
                    <a:lumMod val="50000"/>
                  </a:schemeClr>
                </a:solidFill>
              </a:rPr>
              <a:t>Бэрина</a:t>
            </a:r>
            <a:r>
              <a:rPr lang="ru-RU" dirty="0" smtClean="0">
                <a:solidFill>
                  <a:schemeClr val="accent2">
                    <a:lumMod val="50000"/>
                  </a:schemeClr>
                </a:solidFill>
              </a:rPr>
              <a:t> писатель раскрыл образ защитника Родины, чьи выносливость и сноровка, 	закалка и стойкость духа вызывали истинное восхищение у окружающих и вселяли уверенность в победе над проклятым врагом. </a:t>
            </a:r>
            <a:endParaRPr lang="ru-RU" dirty="0">
              <a:solidFill>
                <a:schemeClr val="accent2">
                  <a:lumMod val="50000"/>
                </a:schemeClr>
              </a:solidFill>
            </a:endParaRPr>
          </a:p>
        </p:txBody>
      </p:sp>
      <p:pic>
        <p:nvPicPr>
          <p:cNvPr id="4" name="Содержимое 6" descr="Тимофей Сметанин.jpg"/>
          <p:cNvPicPr>
            <a:picLocks noChangeAspect="1"/>
          </p:cNvPicPr>
          <p:nvPr/>
        </p:nvPicPr>
        <p:blipFill>
          <a:blip r:embed="rId3" cstate="print"/>
          <a:stretch>
            <a:fillRect/>
          </a:stretch>
        </p:blipFill>
        <p:spPr>
          <a:xfrm>
            <a:off x="5004048" y="476672"/>
            <a:ext cx="3739364" cy="5870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4" name="Рисунок 3" descr="сержант без промаха.jpg"/>
          <p:cNvPicPr>
            <a:picLocks noChangeAspect="1"/>
          </p:cNvPicPr>
          <p:nvPr/>
        </p:nvPicPr>
        <p:blipFill>
          <a:blip r:embed="rId3" cstate="print"/>
          <a:stretch>
            <a:fillRect/>
          </a:stretch>
        </p:blipFill>
        <p:spPr>
          <a:xfrm>
            <a:off x="3635896" y="3717032"/>
            <a:ext cx="4904819"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7544" y="476672"/>
            <a:ext cx="3456384" cy="3125368"/>
          </a:xfrm>
          <a:prstGeom prst="rect">
            <a:avLst/>
          </a:prstGeom>
          <a:ln>
            <a:noFill/>
          </a:ln>
          <a:effectLst>
            <a:softEdge rad="112500"/>
          </a:effectLst>
        </p:spPr>
      </p:pic>
      <p:sp>
        <p:nvSpPr>
          <p:cNvPr id="6" name="Прямоугольник 5"/>
          <p:cNvSpPr/>
          <p:nvPr/>
        </p:nvSpPr>
        <p:spPr>
          <a:xfrm>
            <a:off x="4211960" y="908720"/>
            <a:ext cx="4248472" cy="2369880"/>
          </a:xfrm>
          <a:prstGeom prst="rect">
            <a:avLst/>
          </a:prstGeom>
        </p:spPr>
        <p:txBody>
          <a:bodyPr wrap="square">
            <a:spAutoFit/>
          </a:bodyPr>
          <a:lstStyle/>
          <a:p>
            <a:pPr algn="just"/>
            <a:r>
              <a:rPr lang="ru-RU" sz="2000" dirty="0" smtClean="0">
                <a:solidFill>
                  <a:schemeClr val="accent2">
                    <a:lumMod val="50000"/>
                  </a:schemeClr>
                </a:solidFill>
              </a:rPr>
              <a:t> </a:t>
            </a:r>
            <a:r>
              <a:rPr lang="ru-RU" dirty="0" smtClean="0">
                <a:solidFill>
                  <a:schemeClr val="accent2">
                    <a:lumMod val="50000"/>
                  </a:schemeClr>
                </a:solidFill>
              </a:rPr>
              <a:t>Повесть "Егор </a:t>
            </a:r>
            <a:r>
              <a:rPr lang="ru-RU" dirty="0" err="1" smtClean="0">
                <a:solidFill>
                  <a:schemeClr val="accent2">
                    <a:lumMod val="50000"/>
                  </a:schemeClr>
                </a:solidFill>
              </a:rPr>
              <a:t>Чэрин</a:t>
            </a:r>
            <a:r>
              <a:rPr lang="ru-RU" dirty="0" smtClean="0">
                <a:solidFill>
                  <a:schemeClr val="accent2">
                    <a:lumMod val="50000"/>
                  </a:schemeClr>
                </a:solidFill>
              </a:rPr>
              <a:t>", отмечена второй республиканской премией в 1947 году.   </a:t>
            </a:r>
          </a:p>
          <a:p>
            <a:pPr algn="just"/>
            <a:r>
              <a:rPr lang="ru-RU" dirty="0" smtClean="0">
                <a:solidFill>
                  <a:schemeClr val="accent2">
                    <a:lumMod val="50000"/>
                  </a:schemeClr>
                </a:solidFill>
              </a:rPr>
              <a:t>   Главный герой - отличный снайпер, якут. В его образе автор воплотил высокие боевые,  нравственные и человеческие качества советского воина- освободителя</a:t>
            </a:r>
            <a:r>
              <a:rPr lang="ru-RU" sz="2000" dirty="0" smtClean="0">
                <a:solidFill>
                  <a:schemeClr val="accent2">
                    <a:lumMod val="50000"/>
                  </a:schemeClr>
                </a:solidFill>
              </a:rPr>
              <a:t>.</a:t>
            </a:r>
            <a:endParaRPr lang="ru-RU" sz="2000" dirty="0">
              <a:solidFill>
                <a:schemeClr val="accent2">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7" name="Прямоугольник 6"/>
          <p:cNvSpPr/>
          <p:nvPr/>
        </p:nvSpPr>
        <p:spPr>
          <a:xfrm>
            <a:off x="3995936" y="5517232"/>
            <a:ext cx="5148064" cy="369332"/>
          </a:xfrm>
          <a:prstGeom prst="rect">
            <a:avLst/>
          </a:prstGeom>
        </p:spPr>
        <p:txBody>
          <a:bodyPr wrap="square">
            <a:spAutoFit/>
          </a:bodyPr>
          <a:lstStyle/>
          <a:p>
            <a:pPr algn="ctr"/>
            <a:endParaRPr lang="ru-RU" b="1" dirty="0">
              <a:solidFill>
                <a:srgbClr val="C00000"/>
              </a:solidFill>
            </a:endParaRPr>
          </a:p>
        </p:txBody>
      </p:sp>
      <p:pic>
        <p:nvPicPr>
          <p:cNvPr id="8" name="Picture 2" descr="http://cdn.trinixy.ru/pics5/20120904/war_05.jpg"/>
          <p:cNvPicPr>
            <a:picLocks noChangeAspect="1" noChangeArrowheads="1"/>
          </p:cNvPicPr>
          <p:nvPr/>
        </p:nvPicPr>
        <p:blipFill>
          <a:blip r:embed="rId3" cstate="print"/>
          <a:srcRect/>
          <a:stretch>
            <a:fillRect/>
          </a:stretch>
        </p:blipFill>
        <p:spPr bwMode="auto">
          <a:xfrm>
            <a:off x="2483768" y="2276872"/>
            <a:ext cx="6174404" cy="3960440"/>
          </a:xfrm>
          <a:prstGeom prst="rect">
            <a:avLst/>
          </a:prstGeom>
          <a:noFill/>
        </p:spPr>
      </p:pic>
      <p:sp>
        <p:nvSpPr>
          <p:cNvPr id="9" name="Прямоугольник 8"/>
          <p:cNvSpPr/>
          <p:nvPr/>
        </p:nvSpPr>
        <p:spPr>
          <a:xfrm>
            <a:off x="0" y="260648"/>
            <a:ext cx="9217024" cy="2554545"/>
          </a:xfrm>
          <a:prstGeom prst="rect">
            <a:avLst/>
          </a:prstGeom>
        </p:spPr>
        <p:txBody>
          <a:bodyPr wrap="square">
            <a:spAutoFit/>
          </a:bodyPr>
          <a:lstStyle/>
          <a:p>
            <a:pPr algn="ctr"/>
            <a:r>
              <a:rPr lang="ru-RU" sz="4000" b="1" dirty="0" smtClean="0">
                <a:solidFill>
                  <a:srgbClr val="C00000"/>
                </a:solidFill>
              </a:rPr>
              <a:t>Во все времена и войны, </a:t>
            </a:r>
          </a:p>
          <a:p>
            <a:pPr algn="ctr"/>
            <a:r>
              <a:rPr lang="ru-RU" sz="4000" b="1" dirty="0" smtClean="0">
                <a:solidFill>
                  <a:srgbClr val="C00000"/>
                </a:solidFill>
              </a:rPr>
              <a:t>среди нас были герои! </a:t>
            </a:r>
          </a:p>
          <a:p>
            <a:pPr algn="ctr"/>
            <a:r>
              <a:rPr lang="ru-RU" sz="3600" b="1" dirty="0" smtClean="0">
                <a:solidFill>
                  <a:srgbClr val="C00000"/>
                </a:solidFill>
              </a:rPr>
              <a:t>Забытый снайпер Чеченской войны.</a:t>
            </a:r>
          </a:p>
          <a:p>
            <a:pPr algn="ctr"/>
            <a:endParaRPr lang="ru-RU" sz="44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324528" cy="6858000"/>
          </a:xfrm>
          <a:prstGeom prst="rect">
            <a:avLst/>
          </a:prstGeom>
        </p:spPr>
      </p:pic>
      <p:sp>
        <p:nvSpPr>
          <p:cNvPr id="8" name="TextBox 7"/>
          <p:cNvSpPr txBox="1"/>
          <p:nvPr/>
        </p:nvSpPr>
        <p:spPr>
          <a:xfrm>
            <a:off x="1691680" y="548680"/>
            <a:ext cx="7848872" cy="3785652"/>
          </a:xfrm>
          <a:prstGeom prst="rect">
            <a:avLst/>
          </a:prstGeom>
          <a:noFill/>
        </p:spPr>
        <p:txBody>
          <a:bodyPr wrap="square" rtlCol="0">
            <a:spAutoFit/>
          </a:bodyPr>
          <a:lstStyle/>
          <a:p>
            <a:pPr algn="ctr"/>
            <a:r>
              <a:rPr lang="ru-RU" sz="6000" b="1" dirty="0" smtClean="0">
                <a:solidFill>
                  <a:srgbClr val="C00000"/>
                </a:solidFill>
              </a:rPr>
              <a:t>Якутия в годы </a:t>
            </a:r>
          </a:p>
          <a:p>
            <a:pPr algn="ctr"/>
            <a:r>
              <a:rPr lang="ru-RU" sz="6000" b="1" dirty="0" smtClean="0">
                <a:solidFill>
                  <a:srgbClr val="C00000"/>
                </a:solidFill>
              </a:rPr>
              <a:t>Великой Отечественной Войны</a:t>
            </a:r>
            <a:endParaRPr lang="ru-RU" sz="6000" b="1" dirty="0">
              <a:solidFill>
                <a:srgbClr val="C00000"/>
              </a:solidFill>
            </a:endParaRPr>
          </a:p>
        </p:txBody>
      </p:sp>
    </p:spTree>
    <p:extLst>
      <p:ext uri="{BB962C8B-B14F-4D97-AF65-F5344CB8AC3E}">
        <p14:creationId xmlns="" xmlns:p14="http://schemas.microsoft.com/office/powerpoint/2010/main" val="332074736"/>
      </p:ext>
    </p:extLst>
  </p:cSld>
  <p:clrMapOvr>
    <a:masterClrMapping/>
  </p:clrMapOvr>
  <p:transition spd="med">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5" name="Забытый снайпер. Володя Якут.mp4">
            <a:hlinkClick r:id="" action="ppaction://media"/>
          </p:cNvPr>
          <p:cNvPicPr>
            <a:picLocks noRot="1" noChangeAspect="1"/>
          </p:cNvPicPr>
          <p:nvPr>
            <a:videoFile r:link="rId1"/>
          </p:nvPr>
        </p:nvPicPr>
        <p:blipFill>
          <a:blip r:embed="rId4" cstate="print"/>
          <a:stretch>
            <a:fillRect/>
          </a:stretch>
        </p:blipFill>
        <p:spPr>
          <a:xfrm>
            <a:off x="1547664" y="476672"/>
            <a:ext cx="6504723" cy="4878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88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_1034f4_a6ccafe7_orig.gif"/>
          <p:cNvPicPr>
            <a:picLocks noChangeAspect="1"/>
          </p:cNvPicPr>
          <p:nvPr/>
        </p:nvPicPr>
        <p:blipFill>
          <a:blip r:embed="rId2" cstate="print"/>
          <a:stretch>
            <a:fillRect/>
          </a:stretch>
        </p:blipFill>
        <p:spPr>
          <a:xfrm>
            <a:off x="0" y="0"/>
            <a:ext cx="9144000" cy="7215213"/>
          </a:xfrm>
          <a:prstGeom prst="rect">
            <a:avLst/>
          </a:prstGeom>
        </p:spPr>
      </p:pic>
    </p:spTree>
  </p:cSld>
  <p:clrMapOvr>
    <a:masterClrMapping/>
  </p:clrMapOvr>
  <p:transition spd="med">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p:spPr>
      </p:pic>
      <p:sp>
        <p:nvSpPr>
          <p:cNvPr id="6" name="TextBox 5"/>
          <p:cNvSpPr txBox="1"/>
          <p:nvPr/>
        </p:nvSpPr>
        <p:spPr>
          <a:xfrm>
            <a:off x="5148064" y="908720"/>
            <a:ext cx="3384376" cy="5355312"/>
          </a:xfrm>
          <a:prstGeom prst="rect">
            <a:avLst/>
          </a:prstGeom>
          <a:noFill/>
        </p:spPr>
        <p:txBody>
          <a:bodyPr wrap="square" rtlCol="0">
            <a:spAutoFit/>
          </a:bodyPr>
          <a:lstStyle/>
          <a:p>
            <a:pPr algn="ctr"/>
            <a:r>
              <a:rPr lang="ru-RU" sz="2400" dirty="0">
                <a:solidFill>
                  <a:srgbClr val="FF0000"/>
                </a:solidFill>
                <a:cs typeface="Times New Roman" pitchFamily="18" charset="0"/>
              </a:rPr>
              <a:t>Якутия накануне</a:t>
            </a:r>
          </a:p>
          <a:p>
            <a:pPr algn="ctr"/>
            <a:r>
              <a:rPr lang="ru-RU" sz="2400" dirty="0">
                <a:solidFill>
                  <a:srgbClr val="FF0000"/>
                </a:solidFill>
                <a:cs typeface="Times New Roman" pitchFamily="18" charset="0"/>
              </a:rPr>
              <a:t> войны</a:t>
            </a:r>
          </a:p>
          <a:p>
            <a:pPr algn="just"/>
            <a:r>
              <a:rPr lang="ru-RU" sz="2400" dirty="0">
                <a:solidFill>
                  <a:srgbClr val="FF0000"/>
                </a:solidFill>
                <a:cs typeface="Times New Roman" pitchFamily="18" charset="0"/>
              </a:rPr>
              <a:t>  </a:t>
            </a:r>
            <a:r>
              <a:rPr lang="ru-RU" dirty="0">
                <a:solidFill>
                  <a:schemeClr val="accent2">
                    <a:lumMod val="50000"/>
                  </a:schemeClr>
                </a:solidFill>
                <a:cs typeface="Times New Roman" pitchFamily="18" charset="0"/>
              </a:rPr>
              <a:t>Территория Якутии составляет 3083, 523 тыс. квадратных км.</a:t>
            </a:r>
          </a:p>
          <a:p>
            <a:pPr algn="just"/>
            <a:r>
              <a:rPr lang="ru-RU" dirty="0">
                <a:solidFill>
                  <a:schemeClr val="accent2">
                    <a:lumMod val="50000"/>
                  </a:schemeClr>
                </a:solidFill>
                <a:cs typeface="Times New Roman" pitchFamily="18" charset="0"/>
              </a:rPr>
              <a:t> Республика расположена в </a:t>
            </a:r>
            <a:r>
              <a:rPr lang="ru-RU" dirty="0" err="1">
                <a:solidFill>
                  <a:schemeClr val="accent2">
                    <a:lumMod val="50000"/>
                  </a:schemeClr>
                </a:solidFill>
                <a:cs typeface="Times New Roman" pitchFamily="18" charset="0"/>
              </a:rPr>
              <a:t>северо</a:t>
            </a:r>
            <a:r>
              <a:rPr lang="ru-RU" dirty="0">
                <a:solidFill>
                  <a:schemeClr val="accent2">
                    <a:lumMod val="50000"/>
                  </a:schemeClr>
                </a:solidFill>
                <a:cs typeface="Times New Roman" pitchFamily="18" charset="0"/>
              </a:rPr>
              <a:t> – восточной части Сибири. Более 40% территории Якутии </a:t>
            </a:r>
            <a:r>
              <a:rPr lang="ru-RU" dirty="0" smtClean="0">
                <a:solidFill>
                  <a:schemeClr val="accent2">
                    <a:lumMod val="50000"/>
                  </a:schemeClr>
                </a:solidFill>
                <a:cs typeface="Times New Roman" pitchFamily="18" charset="0"/>
              </a:rPr>
              <a:t>находится </a:t>
            </a:r>
            <a:r>
              <a:rPr lang="ru-RU" dirty="0">
                <a:solidFill>
                  <a:schemeClr val="accent2">
                    <a:lumMod val="50000"/>
                  </a:schemeClr>
                </a:solidFill>
                <a:cs typeface="Times New Roman" pitchFamily="18" charset="0"/>
              </a:rPr>
              <a:t>за Северным полярным кругом.</a:t>
            </a:r>
          </a:p>
          <a:p>
            <a:pPr algn="just"/>
            <a:r>
              <a:rPr lang="ru-RU" dirty="0">
                <a:solidFill>
                  <a:schemeClr val="accent2">
                    <a:lumMod val="50000"/>
                  </a:schemeClr>
                </a:solidFill>
                <a:cs typeface="Times New Roman" pitchFamily="18" charset="0"/>
              </a:rPr>
              <a:t>  </a:t>
            </a:r>
            <a:r>
              <a:rPr lang="ru-RU" dirty="0" smtClean="0">
                <a:solidFill>
                  <a:schemeClr val="accent2">
                    <a:lumMod val="50000"/>
                  </a:schemeClr>
                </a:solidFill>
                <a:cs typeface="Times New Roman" pitchFamily="18" charset="0"/>
              </a:rPr>
              <a:t>Протяжённость </a:t>
            </a:r>
            <a:r>
              <a:rPr lang="ru-RU" dirty="0">
                <a:solidFill>
                  <a:schemeClr val="accent2">
                    <a:lumMod val="50000"/>
                  </a:schemeClr>
                </a:solidFill>
                <a:cs typeface="Times New Roman" pitchFamily="18" charset="0"/>
              </a:rPr>
              <a:t>республики с севера на юг 2 500км., с запада на восток 2 000км. Общая протяжённость морской береговой линии превышает 4,5тыс. км. Расстояние  от Москвы до Якутска 8 468км.</a:t>
            </a:r>
          </a:p>
        </p:txBody>
      </p:sp>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1560" y="620688"/>
            <a:ext cx="4320480" cy="5606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536659926"/>
      </p:ext>
    </p:extLst>
  </p:cSld>
  <p:clrMapOvr>
    <a:masterClrMapping/>
  </p:clrMapOvr>
  <p:transition spd="med">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4000" cy="6858000"/>
          </a:xfr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404664"/>
            <a:ext cx="4500594" cy="4941989"/>
          </a:xfrm>
          <a:prstGeom prst="rect">
            <a:avLst/>
          </a:prstGeom>
          <a:ln>
            <a:noFill/>
          </a:ln>
          <a:effectLst>
            <a:softEdge rad="112500"/>
          </a:effectLst>
        </p:spPr>
      </p:pic>
      <p:sp>
        <p:nvSpPr>
          <p:cNvPr id="5" name="TextBox 4"/>
          <p:cNvSpPr txBox="1"/>
          <p:nvPr/>
        </p:nvSpPr>
        <p:spPr>
          <a:xfrm>
            <a:off x="5148064" y="692696"/>
            <a:ext cx="3456384" cy="5324535"/>
          </a:xfrm>
          <a:prstGeom prst="rect">
            <a:avLst/>
          </a:prstGeom>
          <a:noFill/>
        </p:spPr>
        <p:txBody>
          <a:bodyPr wrap="square" rtlCol="0">
            <a:spAutoFit/>
          </a:bodyPr>
          <a:lstStyle/>
          <a:p>
            <a:pPr algn="ctr"/>
            <a:r>
              <a:rPr lang="ru-RU" sz="2000" dirty="0" err="1">
                <a:solidFill>
                  <a:srgbClr val="FF0000"/>
                </a:solidFill>
                <a:cs typeface="Times New Roman" pitchFamily="18" charset="0"/>
              </a:rPr>
              <a:t>Якутяне</a:t>
            </a:r>
            <a:r>
              <a:rPr lang="ru-RU" sz="2000" dirty="0">
                <a:solidFill>
                  <a:srgbClr val="FF0000"/>
                </a:solidFill>
                <a:cs typeface="Times New Roman" pitchFamily="18" charset="0"/>
              </a:rPr>
              <a:t> – защитники Родины</a:t>
            </a:r>
          </a:p>
          <a:p>
            <a:pPr algn="just"/>
            <a:r>
              <a:rPr lang="ru-RU" sz="2000" dirty="0">
                <a:solidFill>
                  <a:schemeClr val="accent2">
                    <a:lumMod val="50000"/>
                  </a:schemeClr>
                </a:solidFill>
                <a:cs typeface="Times New Roman" pitchFamily="18" charset="0"/>
              </a:rPr>
              <a:t>    В первые часы войны вступили в бой и славные сыны Якутии, проходившие военную службу в Красной Армии.</a:t>
            </a:r>
          </a:p>
          <a:p>
            <a:pPr algn="just"/>
            <a:r>
              <a:rPr lang="ru-RU" sz="2000" dirty="0">
                <a:solidFill>
                  <a:schemeClr val="accent2">
                    <a:lumMod val="50000"/>
                  </a:schemeClr>
                </a:solidFill>
                <a:cs typeface="Times New Roman" pitchFamily="18" charset="0"/>
              </a:rPr>
              <a:t>   Чувство гнева и ненависти к врагам охватило население далёкой Якутии. </a:t>
            </a:r>
            <a:r>
              <a:rPr lang="ru-RU" sz="2000" dirty="0" err="1">
                <a:solidFill>
                  <a:schemeClr val="accent2">
                    <a:lumMod val="50000"/>
                  </a:schemeClr>
                </a:solidFill>
                <a:cs typeface="Times New Roman" pitchFamily="18" charset="0"/>
              </a:rPr>
              <a:t>Якутяне</a:t>
            </a:r>
            <a:r>
              <a:rPr lang="ru-RU" sz="2000" dirty="0">
                <a:solidFill>
                  <a:schemeClr val="accent2">
                    <a:lumMod val="50000"/>
                  </a:schemeClr>
                </a:solidFill>
                <a:cs typeface="Times New Roman" pitchFamily="18" charset="0"/>
              </a:rPr>
              <a:t>  выражали готовность встать на защиту Родины. Уже в первые недели войны по г. Якутску поступило 398 заявлений с просьбой отправить  на фронт. </a:t>
            </a:r>
          </a:p>
        </p:txBody>
      </p:sp>
    </p:spTree>
    <p:extLst>
      <p:ext uri="{BB962C8B-B14F-4D97-AF65-F5344CB8AC3E}">
        <p14:creationId xmlns="" xmlns:p14="http://schemas.microsoft.com/office/powerpoint/2010/main" val="2559151799"/>
      </p:ext>
    </p:extLst>
  </p:cSld>
  <p:clrMapOvr>
    <a:masterClrMapping/>
  </p:clrMapOvr>
  <p:transition spd="med">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3999" cy="6858000"/>
          </a:xfr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620688"/>
            <a:ext cx="4181080" cy="3292206"/>
          </a:xfrm>
          <a:prstGeom prst="rect">
            <a:avLst/>
          </a:prstGeom>
        </p:spPr>
      </p:pic>
      <p:sp>
        <p:nvSpPr>
          <p:cNvPr id="9" name="TextBox 8"/>
          <p:cNvSpPr txBox="1"/>
          <p:nvPr/>
        </p:nvSpPr>
        <p:spPr>
          <a:xfrm>
            <a:off x="357158" y="285728"/>
            <a:ext cx="4500594" cy="461665"/>
          </a:xfrm>
          <a:prstGeom prst="rect">
            <a:avLst/>
          </a:prstGeom>
          <a:noFill/>
        </p:spPr>
        <p:txBody>
          <a:bodyPr wrap="square" rtlCol="0">
            <a:spAutoFit/>
          </a:bodyPr>
          <a:lstStyle/>
          <a:p>
            <a:r>
              <a:rPr lang="ru-RU" sz="2400" dirty="0" smtClean="0">
                <a:solidFill>
                  <a:schemeClr val="accent2">
                    <a:lumMod val="50000"/>
                  </a:schemeClr>
                </a:solidFill>
                <a:latin typeface="Times New Roman" pitchFamily="18" charset="0"/>
                <a:cs typeface="Times New Roman" pitchFamily="18" charset="0"/>
              </a:rPr>
              <a:t> </a:t>
            </a:r>
            <a:endParaRPr lang="ru-RU" sz="2400" dirty="0">
              <a:solidFill>
                <a:schemeClr val="accent2">
                  <a:lumMod val="50000"/>
                </a:schemeClr>
              </a:solidFill>
              <a:latin typeface="Times New Roman" pitchFamily="18" charset="0"/>
              <a:cs typeface="Times New Roman" pitchFamily="18" charset="0"/>
            </a:endParaRPr>
          </a:p>
        </p:txBody>
      </p:sp>
      <p:sp>
        <p:nvSpPr>
          <p:cNvPr id="10" name="TextBox 9"/>
          <p:cNvSpPr txBox="1"/>
          <p:nvPr/>
        </p:nvSpPr>
        <p:spPr>
          <a:xfrm>
            <a:off x="4788024" y="548680"/>
            <a:ext cx="3992105" cy="5878532"/>
          </a:xfrm>
          <a:prstGeom prst="rect">
            <a:avLst/>
          </a:prstGeom>
          <a:noFill/>
        </p:spPr>
        <p:txBody>
          <a:bodyPr wrap="square" rtlCol="0">
            <a:spAutoFit/>
          </a:bodyPr>
          <a:lstStyle/>
          <a:p>
            <a:pPr algn="just"/>
            <a:r>
              <a:rPr lang="ru-RU" sz="2000" b="1" dirty="0" smtClean="0">
                <a:solidFill>
                  <a:schemeClr val="accent2">
                    <a:lumMod val="50000"/>
                  </a:schemeClr>
                </a:solidFill>
                <a:cs typeface="Times New Roman" pitchFamily="18" charset="0"/>
              </a:rPr>
              <a:t>     </a:t>
            </a:r>
            <a:r>
              <a:rPr lang="ru-RU" sz="2000" dirty="0" smtClean="0">
                <a:solidFill>
                  <a:schemeClr val="accent2">
                    <a:lumMod val="50000"/>
                  </a:schemeClr>
                </a:solidFill>
                <a:cs typeface="Times New Roman" pitchFamily="18" charset="0"/>
              </a:rPr>
              <a:t>В </a:t>
            </a:r>
            <a:r>
              <a:rPr lang="ru-RU" sz="2000" dirty="0" err="1" smtClean="0">
                <a:solidFill>
                  <a:schemeClr val="accent2">
                    <a:lumMod val="50000"/>
                  </a:schemeClr>
                </a:solidFill>
                <a:cs typeface="Times New Roman" pitchFamily="18" charset="0"/>
              </a:rPr>
              <a:t>Алданском</a:t>
            </a:r>
            <a:r>
              <a:rPr lang="ru-RU" sz="2000" dirty="0" smtClean="0">
                <a:solidFill>
                  <a:schemeClr val="accent2">
                    <a:lumMod val="50000"/>
                  </a:schemeClr>
                </a:solidFill>
                <a:cs typeface="Times New Roman" pitchFamily="18" charset="0"/>
              </a:rPr>
              <a:t> районе на           28 июня 1941года было подано 173 заявления. Всего за годы войны из 18 центральных и южных районов  республики было призвано в ряды Красной Армии 62 091 человек</a:t>
            </a:r>
            <a:r>
              <a:rPr lang="ru-RU" sz="2000" dirty="0" smtClean="0">
                <a:solidFill>
                  <a:schemeClr val="accent2">
                    <a:lumMod val="50000"/>
                  </a:schemeClr>
                </a:solidFill>
                <a:cs typeface="Times New Roman" pitchFamily="18" charset="0"/>
              </a:rPr>
              <a:t>.</a:t>
            </a:r>
          </a:p>
          <a:p>
            <a:pPr algn="just"/>
            <a:r>
              <a:rPr lang="ru-RU" sz="2000" dirty="0" smtClean="0">
                <a:solidFill>
                  <a:schemeClr val="accent2">
                    <a:lumMod val="50000"/>
                  </a:schemeClr>
                </a:solidFill>
                <a:cs typeface="Times New Roman" pitchFamily="18" charset="0"/>
              </a:rPr>
              <a:t>Солдаты из Якутии в составе маршевых  рот после военной подготовки направлялись на Западный, </a:t>
            </a:r>
            <a:r>
              <a:rPr lang="ru-RU" sz="2000" dirty="0" err="1" smtClean="0">
                <a:solidFill>
                  <a:schemeClr val="accent2">
                    <a:lumMod val="50000"/>
                  </a:schemeClr>
                </a:solidFill>
                <a:cs typeface="Times New Roman" pitchFamily="18" charset="0"/>
              </a:rPr>
              <a:t>Северо</a:t>
            </a:r>
            <a:r>
              <a:rPr lang="ru-RU" sz="2000" dirty="0" smtClean="0">
                <a:solidFill>
                  <a:schemeClr val="accent2">
                    <a:lumMod val="50000"/>
                  </a:schemeClr>
                </a:solidFill>
                <a:cs typeface="Times New Roman" pitchFamily="18" charset="0"/>
              </a:rPr>
              <a:t> – Западный, </a:t>
            </a:r>
            <a:r>
              <a:rPr lang="ru-RU" sz="2000" dirty="0" err="1" smtClean="0">
                <a:solidFill>
                  <a:schemeClr val="accent2">
                    <a:lumMod val="50000"/>
                  </a:schemeClr>
                </a:solidFill>
                <a:cs typeface="Times New Roman" pitchFamily="18" charset="0"/>
              </a:rPr>
              <a:t>Волховский</a:t>
            </a:r>
            <a:r>
              <a:rPr lang="ru-RU" sz="2000" dirty="0" smtClean="0">
                <a:solidFill>
                  <a:schemeClr val="accent2">
                    <a:lumMod val="50000"/>
                  </a:schemeClr>
                </a:solidFill>
                <a:cs typeface="Times New Roman" pitchFamily="18" charset="0"/>
              </a:rPr>
              <a:t> и Ленинградский фронты. </a:t>
            </a:r>
          </a:p>
          <a:p>
            <a:pPr algn="just"/>
            <a:r>
              <a:rPr lang="ru-RU" sz="2000" dirty="0" smtClean="0">
                <a:solidFill>
                  <a:schemeClr val="accent2">
                    <a:lumMod val="50000"/>
                  </a:schemeClr>
                </a:solidFill>
                <a:cs typeface="Times New Roman" pitchFamily="18" charset="0"/>
              </a:rPr>
              <a:t>    Среди защитников Москвы  в 1-м гвардейском кавалерийском корпусе было 542 бойца из Якутии.</a:t>
            </a:r>
          </a:p>
          <a:p>
            <a:pPr algn="just"/>
            <a:endParaRPr lang="ru-RU" sz="2000" dirty="0" smtClean="0">
              <a:solidFill>
                <a:schemeClr val="accent2">
                  <a:lumMod val="50000"/>
                </a:schemeClr>
              </a:solidFill>
              <a:cs typeface="Times New Roman" panose="02020603050405020304" pitchFamily="18" charset="0"/>
            </a:endParaRPr>
          </a:p>
          <a:p>
            <a:r>
              <a:rPr lang="ru-RU" sz="1600" b="1" dirty="0" smtClean="0">
                <a:solidFill>
                  <a:schemeClr val="accent2">
                    <a:lumMod val="50000"/>
                  </a:schemeClr>
                </a:solidFill>
                <a:latin typeface="Times New Roman" pitchFamily="18" charset="0"/>
                <a:cs typeface="Times New Roman" pitchFamily="18" charset="0"/>
              </a:rPr>
              <a:t>  </a:t>
            </a:r>
            <a:endParaRPr lang="ru-RU" sz="1600" b="1" dirty="0">
              <a:solidFill>
                <a:schemeClr val="accent2">
                  <a:lumMod val="50000"/>
                </a:schemeClr>
              </a:solidFill>
              <a:latin typeface="Times New Roman" pitchFamily="18" charset="0"/>
              <a:cs typeface="Times New Roman" pitchFamily="18" charset="0"/>
            </a:endParaRPr>
          </a:p>
        </p:txBody>
      </p:sp>
      <p:sp>
        <p:nvSpPr>
          <p:cNvPr id="2" name="Прямоугольник 1"/>
          <p:cNvSpPr/>
          <p:nvPr/>
        </p:nvSpPr>
        <p:spPr>
          <a:xfrm>
            <a:off x="1547664" y="3933056"/>
            <a:ext cx="7992888" cy="461665"/>
          </a:xfrm>
          <a:prstGeom prst="rect">
            <a:avLst/>
          </a:prstGeom>
        </p:spPr>
        <p:txBody>
          <a:bodyPr wrap="square">
            <a:spAutoFit/>
          </a:bodyPr>
          <a:lstStyle/>
          <a:p>
            <a:r>
              <a:rPr lang="ru-RU" sz="2400" b="1" dirty="0" smtClean="0">
                <a:solidFill>
                  <a:srgbClr val="3E1716"/>
                </a:solidFill>
                <a:cs typeface="Times New Roman" panose="02020603050405020304" pitchFamily="18" charset="0"/>
              </a:rPr>
              <a:t> </a:t>
            </a:r>
            <a:endParaRPr lang="ru-RU" sz="2400" b="1" dirty="0">
              <a:solidFill>
                <a:srgbClr val="3E1716"/>
              </a:solidFill>
              <a:cs typeface="Times New Roman" panose="02020603050405020304" pitchFamily="18" charset="0"/>
            </a:endParaRPr>
          </a:p>
        </p:txBody>
      </p:sp>
    </p:spTree>
    <p:extLst>
      <p:ext uri="{BB962C8B-B14F-4D97-AF65-F5344CB8AC3E}">
        <p14:creationId xmlns="" xmlns:p14="http://schemas.microsoft.com/office/powerpoint/2010/main" val="1344350385"/>
      </p:ext>
    </p:extLst>
  </p:cSld>
  <p:clrMapOvr>
    <a:masterClrMapping/>
  </p:clrMapOvr>
  <p:transition spd="med">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 name="Объект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9324528" cy="6858000"/>
          </a:xfrm>
          <a:prstGeom prst="rect">
            <a:avLst/>
          </a:prstGeom>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31675" y="188640"/>
            <a:ext cx="4712325" cy="6374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332656"/>
            <a:ext cx="4104456" cy="4968552"/>
          </a:xfrm>
          <a:prstGeom prst="rect">
            <a:avLst/>
          </a:prstGeom>
        </p:spPr>
        <p:txBody>
          <a:bodyPr wrap="square">
            <a:spAutoFit/>
          </a:bodyPr>
          <a:lstStyle/>
          <a:p>
            <a:pPr algn="ctr"/>
            <a:r>
              <a:rPr lang="ru-RU" b="1" dirty="0">
                <a:solidFill>
                  <a:srgbClr val="FF0000"/>
                </a:solidFill>
              </a:rPr>
              <a:t> </a:t>
            </a:r>
            <a:r>
              <a:rPr lang="ru-RU" b="1" dirty="0" smtClean="0">
                <a:solidFill>
                  <a:srgbClr val="FF0000"/>
                </a:solidFill>
              </a:rPr>
              <a:t>          </a:t>
            </a:r>
            <a:r>
              <a:rPr lang="ru-RU" sz="2400" b="1" dirty="0" err="1" smtClean="0">
                <a:solidFill>
                  <a:srgbClr val="FF0000"/>
                </a:solidFill>
                <a:cs typeface="Times New Roman" panose="02020603050405020304" pitchFamily="18" charset="0"/>
              </a:rPr>
              <a:t>Якутяне</a:t>
            </a:r>
            <a:r>
              <a:rPr lang="ru-RU" sz="2400" b="1" dirty="0" smtClean="0">
                <a:solidFill>
                  <a:srgbClr val="FF0000"/>
                </a:solidFill>
                <a:cs typeface="Times New Roman" panose="02020603050405020304" pitchFamily="18" charset="0"/>
              </a:rPr>
              <a:t> </a:t>
            </a:r>
            <a:r>
              <a:rPr lang="ru-RU" sz="2400" b="1" dirty="0">
                <a:solidFill>
                  <a:srgbClr val="FF0000"/>
                </a:solidFill>
                <a:cs typeface="Times New Roman" panose="02020603050405020304" pitchFamily="18" charset="0"/>
              </a:rPr>
              <a:t>- снайперы</a:t>
            </a:r>
          </a:p>
          <a:p>
            <a:pPr algn="just"/>
            <a:r>
              <a:rPr lang="ru-RU" sz="2000" b="1" dirty="0">
                <a:cs typeface="Times New Roman" panose="02020603050405020304" pitchFamily="18" charset="0"/>
              </a:rPr>
              <a:t>   </a:t>
            </a:r>
            <a:r>
              <a:rPr lang="ru-RU" dirty="0">
                <a:solidFill>
                  <a:schemeClr val="accent2">
                    <a:lumMod val="50000"/>
                  </a:schemeClr>
                </a:solidFill>
                <a:cs typeface="Times New Roman" panose="02020603050405020304" pitchFamily="18" charset="0"/>
              </a:rPr>
              <a:t>Уже осенью1941года в Красной Армии повсеместно развернулось снайперское движение, инициатором которого выступили и </a:t>
            </a:r>
            <a:r>
              <a:rPr lang="ru-RU" dirty="0" err="1">
                <a:solidFill>
                  <a:schemeClr val="accent2">
                    <a:lumMod val="50000"/>
                  </a:schemeClr>
                </a:solidFill>
                <a:cs typeface="Times New Roman" panose="02020603050405020304" pitchFamily="18" charset="0"/>
              </a:rPr>
              <a:t>якутяне</a:t>
            </a:r>
            <a:r>
              <a:rPr lang="ru-RU" dirty="0">
                <a:solidFill>
                  <a:schemeClr val="accent2">
                    <a:lumMod val="50000"/>
                  </a:schemeClr>
                </a:solidFill>
                <a:cs typeface="Times New Roman" panose="02020603050405020304" pitchFamily="18" charset="0"/>
              </a:rPr>
              <a:t>: </a:t>
            </a:r>
            <a:r>
              <a:rPr lang="ru-RU" dirty="0" smtClean="0">
                <a:solidFill>
                  <a:schemeClr val="accent2">
                    <a:lumMod val="50000"/>
                  </a:schemeClr>
                </a:solidFill>
                <a:cs typeface="Times New Roman" panose="02020603050405020304" pitchFamily="18" charset="0"/>
              </a:rPr>
              <a:t>С</a:t>
            </a:r>
            <a:r>
              <a:rPr lang="ru-RU" dirty="0">
                <a:solidFill>
                  <a:schemeClr val="accent2">
                    <a:lumMod val="50000"/>
                  </a:schemeClr>
                </a:solidFill>
                <a:cs typeface="Times New Roman" panose="02020603050405020304" pitchFamily="18" charset="0"/>
              </a:rPr>
              <a:t>. Ковров, </a:t>
            </a:r>
            <a:r>
              <a:rPr lang="ru-RU" dirty="0" err="1">
                <a:solidFill>
                  <a:schemeClr val="accent2">
                    <a:lumMod val="50000"/>
                  </a:schemeClr>
                </a:solidFill>
                <a:cs typeface="Times New Roman" panose="02020603050405020304" pitchFamily="18" charset="0"/>
              </a:rPr>
              <a:t>Д.Гуляев</a:t>
            </a:r>
            <a:r>
              <a:rPr lang="ru-RU" dirty="0">
                <a:solidFill>
                  <a:schemeClr val="accent2">
                    <a:lumMod val="50000"/>
                  </a:schemeClr>
                </a:solidFill>
                <a:cs typeface="Times New Roman" panose="02020603050405020304" pitchFamily="18" charset="0"/>
              </a:rPr>
              <a:t>, </a:t>
            </a:r>
            <a:r>
              <a:rPr lang="ru-RU" dirty="0" err="1" smtClean="0">
                <a:solidFill>
                  <a:schemeClr val="accent2">
                    <a:lumMod val="50000"/>
                  </a:schemeClr>
                </a:solidFill>
                <a:cs typeface="Times New Roman" panose="02020603050405020304" pitchFamily="18" charset="0"/>
              </a:rPr>
              <a:t>Ф.Охлопков</a:t>
            </a:r>
            <a:r>
              <a:rPr lang="ru-RU" dirty="0" smtClean="0">
                <a:solidFill>
                  <a:schemeClr val="accent2">
                    <a:lumMod val="50000"/>
                  </a:schemeClr>
                </a:solidFill>
                <a:cs typeface="Times New Roman" panose="02020603050405020304" pitchFamily="18" charset="0"/>
              </a:rPr>
              <a:t>, </a:t>
            </a:r>
            <a:r>
              <a:rPr lang="ru-RU" dirty="0" err="1" smtClean="0">
                <a:solidFill>
                  <a:schemeClr val="accent2">
                    <a:lumMod val="50000"/>
                  </a:schemeClr>
                </a:solidFill>
                <a:cs typeface="Times New Roman" panose="02020603050405020304" pitchFamily="18" charset="0"/>
              </a:rPr>
              <a:t>А.Миронов</a:t>
            </a:r>
            <a:r>
              <a:rPr lang="ru-RU" dirty="0">
                <a:solidFill>
                  <a:schemeClr val="accent2">
                    <a:lumMod val="50000"/>
                  </a:schemeClr>
                </a:solidFill>
                <a:cs typeface="Times New Roman" panose="02020603050405020304" pitchFamily="18" charset="0"/>
              </a:rPr>
              <a:t>, </a:t>
            </a:r>
            <a:endParaRPr lang="ru-RU" dirty="0" smtClean="0">
              <a:solidFill>
                <a:schemeClr val="accent2">
                  <a:lumMod val="50000"/>
                </a:schemeClr>
              </a:solidFill>
              <a:cs typeface="Times New Roman" panose="02020603050405020304" pitchFamily="18" charset="0"/>
            </a:endParaRPr>
          </a:p>
          <a:p>
            <a:pPr algn="just"/>
            <a:r>
              <a:rPr lang="ru-RU" dirty="0" smtClean="0">
                <a:solidFill>
                  <a:schemeClr val="accent2">
                    <a:lumMod val="50000"/>
                  </a:schemeClr>
                </a:solidFill>
                <a:cs typeface="Times New Roman" panose="02020603050405020304" pitchFamily="18" charset="0"/>
              </a:rPr>
              <a:t>И</a:t>
            </a:r>
            <a:r>
              <a:rPr lang="ru-RU" dirty="0">
                <a:solidFill>
                  <a:schemeClr val="accent2">
                    <a:lumMod val="50000"/>
                  </a:schemeClr>
                </a:solidFill>
                <a:cs typeface="Times New Roman" panose="02020603050405020304" pitchFamily="18" charset="0"/>
              </a:rPr>
              <a:t>. </a:t>
            </a:r>
            <a:r>
              <a:rPr lang="ru-RU" dirty="0" err="1">
                <a:solidFill>
                  <a:schemeClr val="accent2">
                    <a:lumMod val="50000"/>
                  </a:schemeClr>
                </a:solidFill>
                <a:cs typeface="Times New Roman" panose="02020603050405020304" pitchFamily="18" charset="0"/>
              </a:rPr>
              <a:t>Кульбертинов</a:t>
            </a:r>
            <a:r>
              <a:rPr lang="ru-RU" dirty="0">
                <a:solidFill>
                  <a:schemeClr val="accent2">
                    <a:lumMod val="50000"/>
                  </a:schemeClr>
                </a:solidFill>
                <a:cs typeface="Times New Roman" panose="02020603050405020304" pitchFamily="18" charset="0"/>
              </a:rPr>
              <a:t>, </a:t>
            </a:r>
            <a:r>
              <a:rPr lang="ru-RU" dirty="0" smtClean="0">
                <a:solidFill>
                  <a:schemeClr val="accent2">
                    <a:lumMod val="50000"/>
                  </a:schemeClr>
                </a:solidFill>
                <a:cs typeface="Times New Roman" panose="02020603050405020304" pitchFamily="18" charset="0"/>
              </a:rPr>
              <a:t> П</a:t>
            </a:r>
            <a:r>
              <a:rPr lang="ru-RU" dirty="0">
                <a:solidFill>
                  <a:schemeClr val="accent2">
                    <a:lumMod val="50000"/>
                  </a:schemeClr>
                </a:solidFill>
                <a:cs typeface="Times New Roman" panose="02020603050405020304" pitchFamily="18" charset="0"/>
              </a:rPr>
              <a:t>. </a:t>
            </a:r>
            <a:r>
              <a:rPr lang="ru-RU" dirty="0" err="1">
                <a:solidFill>
                  <a:schemeClr val="accent2">
                    <a:lumMod val="50000"/>
                  </a:schemeClr>
                </a:solidFill>
                <a:cs typeface="Times New Roman" panose="02020603050405020304" pitchFamily="18" charset="0"/>
              </a:rPr>
              <a:t>Габышев</a:t>
            </a:r>
            <a:r>
              <a:rPr lang="ru-RU" dirty="0">
                <a:solidFill>
                  <a:schemeClr val="accent2">
                    <a:lumMod val="50000"/>
                  </a:schemeClr>
                </a:solidFill>
                <a:cs typeface="Times New Roman" panose="02020603050405020304" pitchFamily="18" charset="0"/>
              </a:rPr>
              <a:t>. </a:t>
            </a:r>
          </a:p>
          <a:p>
            <a:pPr algn="just"/>
            <a:r>
              <a:rPr lang="ru-RU" dirty="0">
                <a:solidFill>
                  <a:schemeClr val="accent2">
                    <a:lumMod val="50000"/>
                  </a:schemeClr>
                </a:solidFill>
                <a:cs typeface="Times New Roman" panose="02020603050405020304" pitchFamily="18" charset="0"/>
              </a:rPr>
              <a:t>   Снайперское движение широко развернулось в 1289-м и 1291-м стрелковых полках, </a:t>
            </a:r>
            <a:r>
              <a:rPr lang="ru-RU" dirty="0" smtClean="0">
                <a:solidFill>
                  <a:schemeClr val="accent2">
                    <a:lumMod val="50000"/>
                  </a:schemeClr>
                </a:solidFill>
                <a:cs typeface="Times New Roman" panose="02020603050405020304" pitchFamily="18" charset="0"/>
              </a:rPr>
              <a:t>24-м лыжном </a:t>
            </a:r>
            <a:r>
              <a:rPr lang="ru-RU" dirty="0">
                <a:solidFill>
                  <a:schemeClr val="accent2">
                    <a:lumMod val="50000"/>
                  </a:schemeClr>
                </a:solidFill>
                <a:cs typeface="Times New Roman" panose="02020603050405020304" pitchFamily="18" charset="0"/>
              </a:rPr>
              <a:t>батальоне. Во всех ротах были созданы снайперские  отделения. </a:t>
            </a:r>
          </a:p>
          <a:p>
            <a:pPr algn="just"/>
            <a:r>
              <a:rPr lang="ru-RU" dirty="0">
                <a:solidFill>
                  <a:schemeClr val="accent2">
                    <a:lumMod val="50000"/>
                  </a:schemeClr>
                </a:solidFill>
                <a:cs typeface="Times New Roman" panose="02020603050405020304" pitchFamily="18" charset="0"/>
              </a:rPr>
              <a:t>40 снайперов 110-й стрелковой дивизии представляли грозную силу для врага. За короткое время ими было уничтожено 39 </a:t>
            </a:r>
            <a:r>
              <a:rPr lang="ru-RU" dirty="0" smtClean="0">
                <a:solidFill>
                  <a:schemeClr val="accent2">
                    <a:lumMod val="50000"/>
                  </a:schemeClr>
                </a:solidFill>
                <a:cs typeface="Times New Roman" panose="02020603050405020304" pitchFamily="18" charset="0"/>
              </a:rPr>
              <a:t>фашистов.</a:t>
            </a:r>
            <a:endParaRPr lang="ru-RU" dirty="0">
              <a:solidFill>
                <a:schemeClr val="accent2">
                  <a:lumMod val="50000"/>
                </a:schemeClr>
              </a:solidFill>
              <a:cs typeface="Times New Roman" panose="02020603050405020304" pitchFamily="18" charset="0"/>
            </a:endParaRPr>
          </a:p>
        </p:txBody>
      </p:sp>
    </p:spTree>
    <p:extLst>
      <p:ext uri="{BB962C8B-B14F-4D97-AF65-F5344CB8AC3E}">
        <p14:creationId xmlns="" xmlns:p14="http://schemas.microsoft.com/office/powerpoint/2010/main" val="917628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4237" y="4936"/>
            <a:ext cx="9358282" cy="6858000"/>
          </a:xfrm>
        </p:spPr>
      </p:pic>
      <p:sp>
        <p:nvSpPr>
          <p:cNvPr id="5" name="TextBox 4"/>
          <p:cNvSpPr txBox="1"/>
          <p:nvPr/>
        </p:nvSpPr>
        <p:spPr>
          <a:xfrm>
            <a:off x="5796136" y="404664"/>
            <a:ext cx="2880320" cy="4031873"/>
          </a:xfrm>
          <a:prstGeom prst="rect">
            <a:avLst/>
          </a:prstGeom>
          <a:noFill/>
        </p:spPr>
        <p:txBody>
          <a:bodyPr wrap="square" rtlCol="0">
            <a:spAutoFit/>
          </a:bodyPr>
          <a:lstStyle/>
          <a:p>
            <a:pPr algn="ctr"/>
            <a:r>
              <a:rPr lang="ru-RU" sz="2400" b="1" dirty="0" smtClean="0">
                <a:solidFill>
                  <a:srgbClr val="FF0000"/>
                </a:solidFill>
                <a:cs typeface="Times New Roman" pitchFamily="18" charset="0"/>
              </a:rPr>
              <a:t>Богатство недр – для победы</a:t>
            </a:r>
          </a:p>
          <a:p>
            <a:pPr algn="just"/>
            <a:r>
              <a:rPr lang="ru-RU" sz="2000" b="1" dirty="0" smtClean="0">
                <a:solidFill>
                  <a:schemeClr val="accent2">
                    <a:lumMod val="50000"/>
                  </a:schemeClr>
                </a:solidFill>
                <a:cs typeface="Times New Roman" pitchFamily="18" charset="0"/>
              </a:rPr>
              <a:t>  </a:t>
            </a:r>
            <a:r>
              <a:rPr lang="ru-RU" sz="2000" dirty="0" smtClean="0">
                <a:solidFill>
                  <a:schemeClr val="accent2">
                    <a:lumMod val="50000"/>
                  </a:schemeClr>
                </a:solidFill>
                <a:cs typeface="Times New Roman" pitchFamily="18" charset="0"/>
              </a:rPr>
              <a:t>С первых дней войны народное хозяйство Якутии стало перестраиваться на военный лад.</a:t>
            </a:r>
          </a:p>
          <a:p>
            <a:pPr algn="just"/>
            <a:r>
              <a:rPr lang="ru-RU" sz="2000" dirty="0" smtClean="0">
                <a:solidFill>
                  <a:schemeClr val="accent2">
                    <a:lumMod val="50000"/>
                  </a:schemeClr>
                </a:solidFill>
                <a:cs typeface="Times New Roman" pitchFamily="18" charset="0"/>
              </a:rPr>
              <a:t> Особые задачи были возложены на золотую промышленность. </a:t>
            </a:r>
          </a:p>
          <a:p>
            <a:r>
              <a:rPr lang="ru-RU" sz="2400" dirty="0" smtClean="0">
                <a:solidFill>
                  <a:schemeClr val="accent2">
                    <a:lumMod val="50000"/>
                  </a:schemeClr>
                </a:solidFill>
                <a:latin typeface="Times New Roman" pitchFamily="18" charset="0"/>
                <a:cs typeface="Times New Roman" pitchFamily="18" charset="0"/>
              </a:rPr>
              <a:t> </a:t>
            </a:r>
          </a:p>
          <a:p>
            <a:endParaRPr lang="ru-RU" sz="2400" dirty="0">
              <a:solidFill>
                <a:schemeClr val="accent2">
                  <a:lumMod val="50000"/>
                </a:schemeClr>
              </a:solidFill>
              <a:latin typeface="Times New Roman" pitchFamily="18" charset="0"/>
              <a:cs typeface="Times New Roman" pitchFamily="18" charset="0"/>
            </a:endParaRPr>
          </a:p>
        </p:txBody>
      </p:sp>
      <p:pic>
        <p:nvPicPr>
          <p:cNvPr id="6" name="Рисунок 5" descr="IMG_1430.JPG"/>
          <p:cNvPicPr>
            <a:picLocks noChangeAspect="1"/>
          </p:cNvPicPr>
          <p:nvPr/>
        </p:nvPicPr>
        <p:blipFill>
          <a:blip r:embed="rId3" cstate="print"/>
          <a:stretch>
            <a:fillRect/>
          </a:stretch>
        </p:blipFill>
        <p:spPr>
          <a:xfrm>
            <a:off x="611560" y="404664"/>
            <a:ext cx="4968552" cy="3575628"/>
          </a:xfrm>
          <a:prstGeom prst="rect">
            <a:avLst/>
          </a:prstGeom>
        </p:spPr>
      </p:pic>
      <p:sp>
        <p:nvSpPr>
          <p:cNvPr id="2" name="Прямоугольник 1"/>
          <p:cNvSpPr/>
          <p:nvPr/>
        </p:nvSpPr>
        <p:spPr>
          <a:xfrm>
            <a:off x="1475656" y="4077072"/>
            <a:ext cx="7092280" cy="1323439"/>
          </a:xfrm>
          <a:prstGeom prst="rect">
            <a:avLst/>
          </a:prstGeom>
        </p:spPr>
        <p:txBody>
          <a:bodyPr wrap="square">
            <a:spAutoFit/>
          </a:bodyPr>
          <a:lstStyle/>
          <a:p>
            <a:pPr algn="just"/>
            <a:r>
              <a:rPr lang="ru-RU" sz="2000" dirty="0">
                <a:solidFill>
                  <a:schemeClr val="accent2">
                    <a:lumMod val="50000"/>
                  </a:schemeClr>
                </a:solidFill>
                <a:cs typeface="Times New Roman" panose="02020603050405020304" pitchFamily="18" charset="0"/>
              </a:rPr>
              <a:t>В Якутии в период войны добыча золота осуществлялась трестами «</a:t>
            </a:r>
            <a:r>
              <a:rPr lang="ru-RU" sz="2000" dirty="0" err="1">
                <a:solidFill>
                  <a:schemeClr val="accent2">
                    <a:lumMod val="50000"/>
                  </a:schemeClr>
                </a:solidFill>
                <a:cs typeface="Times New Roman" panose="02020603050405020304" pitchFamily="18" charset="0"/>
              </a:rPr>
              <a:t>Джугджурзолото</a:t>
            </a:r>
            <a:r>
              <a:rPr lang="ru-RU" sz="2000" dirty="0">
                <a:solidFill>
                  <a:schemeClr val="accent2">
                    <a:lumMod val="50000"/>
                  </a:schemeClr>
                </a:solidFill>
                <a:cs typeface="Times New Roman" panose="02020603050405020304" pitchFamily="18" charset="0"/>
              </a:rPr>
              <a:t>», «</a:t>
            </a:r>
            <a:r>
              <a:rPr lang="ru-RU" sz="2000" dirty="0" err="1">
                <a:solidFill>
                  <a:schemeClr val="accent2">
                    <a:lumMod val="50000"/>
                  </a:schemeClr>
                </a:solidFill>
                <a:cs typeface="Times New Roman" panose="02020603050405020304" pitchFamily="18" charset="0"/>
              </a:rPr>
              <a:t>Якутзолото</a:t>
            </a:r>
            <a:r>
              <a:rPr lang="ru-RU" sz="2000" dirty="0">
                <a:solidFill>
                  <a:schemeClr val="accent2">
                    <a:lumMod val="50000"/>
                  </a:schemeClr>
                </a:solidFill>
                <a:cs typeface="Times New Roman" panose="02020603050405020304" pitchFamily="18" charset="0"/>
              </a:rPr>
              <a:t>» и </a:t>
            </a:r>
            <a:r>
              <a:rPr lang="ru-RU" sz="2000" dirty="0" err="1">
                <a:solidFill>
                  <a:schemeClr val="accent2">
                    <a:lumMod val="50000"/>
                  </a:schemeClr>
                </a:solidFill>
                <a:cs typeface="Times New Roman" panose="02020603050405020304" pitchFamily="18" charset="0"/>
              </a:rPr>
              <a:t>Индигирским</a:t>
            </a:r>
            <a:r>
              <a:rPr lang="ru-RU" sz="2000" dirty="0">
                <a:solidFill>
                  <a:schemeClr val="accent2">
                    <a:lumMod val="50000"/>
                  </a:schemeClr>
                </a:solidFill>
                <a:cs typeface="Times New Roman" panose="02020603050405020304" pitchFamily="18" charset="0"/>
              </a:rPr>
              <a:t> золотопромышленным управлением. Многие рабочие выполняли свои нормы  на 200-300%.</a:t>
            </a:r>
          </a:p>
        </p:txBody>
      </p:sp>
    </p:spTree>
    <p:extLst>
      <p:ext uri="{BB962C8B-B14F-4D97-AF65-F5344CB8AC3E}">
        <p14:creationId xmlns="" xmlns:p14="http://schemas.microsoft.com/office/powerpoint/2010/main" val="2855466540"/>
      </p:ext>
    </p:extLst>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n_pobedy_str_3.jpg"/>
          <p:cNvPicPr>
            <a:picLocks noGrp="1" noChangeAspect="1"/>
          </p:cNvPicPr>
          <p:nvPr>
            <p:ph idx="1"/>
          </p:nvPr>
        </p:nvPicPr>
        <p:blipFill>
          <a:blip r:embed="rId2" cstate="print"/>
          <a:stretch>
            <a:fillRect/>
          </a:stretch>
        </p:blipFill>
        <p:spPr>
          <a:xfrm>
            <a:off x="0" y="0"/>
            <a:ext cx="9143999" cy="6858000"/>
          </a:xfrm>
        </p:spPr>
      </p:pic>
      <p:pic>
        <p:nvPicPr>
          <p:cNvPr id="5" name="Рисунок 4" descr="Члены-заводского-комитета-о.jpg"/>
          <p:cNvPicPr>
            <a:picLocks noChangeAspect="1"/>
          </p:cNvPicPr>
          <p:nvPr/>
        </p:nvPicPr>
        <p:blipFill>
          <a:blip r:embed="rId3" cstate="print"/>
          <a:stretch>
            <a:fillRect/>
          </a:stretch>
        </p:blipFill>
        <p:spPr>
          <a:xfrm>
            <a:off x="3779912" y="404664"/>
            <a:ext cx="4932040" cy="4661616"/>
          </a:xfrm>
          <a:prstGeom prst="rect">
            <a:avLst/>
          </a:prstGeom>
        </p:spPr>
      </p:pic>
      <p:sp>
        <p:nvSpPr>
          <p:cNvPr id="6" name="TextBox 5"/>
          <p:cNvSpPr txBox="1"/>
          <p:nvPr/>
        </p:nvSpPr>
        <p:spPr>
          <a:xfrm>
            <a:off x="611560" y="404664"/>
            <a:ext cx="2952328" cy="3847207"/>
          </a:xfrm>
          <a:prstGeom prst="rect">
            <a:avLst/>
          </a:prstGeom>
          <a:noFill/>
        </p:spPr>
        <p:txBody>
          <a:bodyPr wrap="square" rtlCol="0">
            <a:spAutoFit/>
          </a:bodyPr>
          <a:lstStyle/>
          <a:p>
            <a:pPr algn="just"/>
            <a:r>
              <a:rPr lang="ru-RU" sz="2400" dirty="0" smtClean="0">
                <a:solidFill>
                  <a:schemeClr val="accent2">
                    <a:lumMod val="50000"/>
                  </a:schemeClr>
                </a:solidFill>
                <a:latin typeface="Times New Roman" pitchFamily="18" charset="0"/>
                <a:cs typeface="Times New Roman" pitchFamily="18" charset="0"/>
              </a:rPr>
              <a:t> </a:t>
            </a:r>
            <a:endParaRPr lang="ru-RU" sz="2000" dirty="0" smtClean="0">
              <a:solidFill>
                <a:schemeClr val="accent2">
                  <a:lumMod val="50000"/>
                </a:schemeClr>
              </a:solidFill>
              <a:cs typeface="Times New Roman" pitchFamily="18" charset="0"/>
            </a:endParaRPr>
          </a:p>
          <a:p>
            <a:pPr algn="just"/>
            <a:r>
              <a:rPr lang="ru-RU" sz="2000" dirty="0">
                <a:solidFill>
                  <a:schemeClr val="accent2">
                    <a:lumMod val="50000"/>
                  </a:schemeClr>
                </a:solidFill>
                <a:cs typeface="Times New Roman" pitchFamily="18" charset="0"/>
              </a:rPr>
              <a:t> </a:t>
            </a:r>
            <a:r>
              <a:rPr lang="ru-RU" sz="2000" dirty="0" smtClean="0">
                <a:solidFill>
                  <a:schemeClr val="accent2">
                    <a:lumMod val="50000"/>
                  </a:schemeClr>
                </a:solidFill>
                <a:cs typeface="Times New Roman" pitchFamily="18" charset="0"/>
              </a:rPr>
              <a:t> За годы войны на фронт трудящимися Якутии было отправлено 4 эшелона с праздничными подарками общим весом 33 819 пудов и 31 361 посылка с  тёплыми вещами в действующую армию. </a:t>
            </a:r>
          </a:p>
          <a:p>
            <a:pPr algn="just"/>
            <a:r>
              <a:rPr lang="ru-RU" sz="2000" dirty="0" smtClean="0">
                <a:solidFill>
                  <a:schemeClr val="accent2">
                    <a:lumMod val="50000"/>
                  </a:schemeClr>
                </a:solidFill>
                <a:cs typeface="Times New Roman" pitchFamily="18" charset="0"/>
              </a:rPr>
              <a:t> </a:t>
            </a:r>
            <a:endParaRPr lang="ru-RU" sz="2400" dirty="0">
              <a:solidFill>
                <a:schemeClr val="accent2">
                  <a:lumMod val="50000"/>
                </a:schemeClr>
              </a:solidFill>
            </a:endParaRPr>
          </a:p>
        </p:txBody>
      </p:sp>
      <p:sp>
        <p:nvSpPr>
          <p:cNvPr id="8" name="Прямоугольник 7"/>
          <p:cNvSpPr/>
          <p:nvPr/>
        </p:nvSpPr>
        <p:spPr>
          <a:xfrm>
            <a:off x="3779912" y="5157193"/>
            <a:ext cx="4968552" cy="1323439"/>
          </a:xfrm>
          <a:prstGeom prst="rect">
            <a:avLst/>
          </a:prstGeom>
        </p:spPr>
        <p:txBody>
          <a:bodyPr wrap="square">
            <a:spAutoFit/>
          </a:bodyPr>
          <a:lstStyle/>
          <a:p>
            <a:pPr algn="just"/>
            <a:r>
              <a:rPr lang="ru-RU" sz="2000" dirty="0" smtClean="0">
                <a:solidFill>
                  <a:schemeClr val="accent2">
                    <a:lumMod val="50000"/>
                  </a:schemeClr>
                </a:solidFill>
                <a:cs typeface="Times New Roman" pitchFamily="18" charset="0"/>
              </a:rPr>
              <a:t>Всего за годы войны в Фонд было внесено около 90,5 мл. рублей и на 58мл. 914 тыс. рублей облигаций.</a:t>
            </a:r>
          </a:p>
          <a:p>
            <a:r>
              <a:rPr lang="ru-RU" sz="2000" dirty="0" smtClean="0">
                <a:solidFill>
                  <a:schemeClr val="accent2">
                    <a:lumMod val="50000"/>
                  </a:schemeClr>
                </a:solidFill>
                <a:latin typeface="Times New Roman" pitchFamily="18" charset="0"/>
                <a:cs typeface="Times New Roman" pitchFamily="18" charset="0"/>
              </a:rPr>
              <a:t> </a:t>
            </a:r>
            <a:endParaRPr lang="ru-RU" sz="2000" dirty="0">
              <a:solidFill>
                <a:schemeClr val="accent2">
                  <a:lumMod val="50000"/>
                </a:schemeClr>
              </a:solidFill>
            </a:endParaRPr>
          </a:p>
        </p:txBody>
      </p:sp>
    </p:spTree>
    <p:extLst>
      <p:ext uri="{BB962C8B-B14F-4D97-AF65-F5344CB8AC3E}">
        <p14:creationId xmlns="" xmlns:p14="http://schemas.microsoft.com/office/powerpoint/2010/main" val="1856525213"/>
      </p:ext>
    </p:extLst>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emplate>
  <TotalTime>2358</TotalTime>
  <Words>1642</Words>
  <Application>Microsoft Office PowerPoint</Application>
  <PresentationFormat>Экран (4:3)</PresentationFormat>
  <Paragraphs>101</Paragraphs>
  <Slides>31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Литейная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Elena</cp:lastModifiedBy>
  <cp:revision>175</cp:revision>
  <dcterms:created xsi:type="dcterms:W3CDTF">2015-02-17T10:00:25Z</dcterms:created>
  <dcterms:modified xsi:type="dcterms:W3CDTF">2018-02-26T04:04:45Z</dcterms:modified>
</cp:coreProperties>
</file>