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292" r:id="rId2"/>
    <p:sldId id="256" r:id="rId3"/>
    <p:sldId id="257" r:id="rId4"/>
    <p:sldId id="258" r:id="rId5"/>
    <p:sldId id="263" r:id="rId6"/>
    <p:sldId id="261" r:id="rId7"/>
    <p:sldId id="259" r:id="rId8"/>
    <p:sldId id="260" r:id="rId9"/>
    <p:sldId id="262" r:id="rId10"/>
    <p:sldId id="264" r:id="rId11"/>
    <p:sldId id="287" r:id="rId12"/>
    <p:sldId id="288" r:id="rId13"/>
    <p:sldId id="266" r:id="rId14"/>
    <p:sldId id="267" r:id="rId15"/>
    <p:sldId id="272" r:id="rId16"/>
    <p:sldId id="269" r:id="rId17"/>
    <p:sldId id="271" r:id="rId18"/>
    <p:sldId id="273" r:id="rId19"/>
    <p:sldId id="276" r:id="rId20"/>
    <p:sldId id="277" r:id="rId21"/>
    <p:sldId id="278" r:id="rId22"/>
    <p:sldId id="291" r:id="rId23"/>
    <p:sldId id="289" r:id="rId24"/>
    <p:sldId id="290" r:id="rId25"/>
    <p:sldId id="293" r:id="rId26"/>
    <p:sldId id="29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26079DE-4670-4B3A-A785-FBEA2D485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766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5" name="Rectangle 3" descr="Stationery"/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6" name="Picture 4" descr="minispi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71550" y="1916113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ru-RU"/>
              <a:t>Щелчок правит 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fld id="{BDD907D3-3AE4-4D82-ABC3-E078A1B34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6D573-D6F4-4569-BDE0-6DE76B1F7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4488C-16C3-4A77-B269-1F47F851C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90600" y="4572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6C040-A75D-4B11-8E66-38BDEA9E4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FD5D5-D8DB-48BD-9035-D5A88EFAC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F88C5-3261-43C1-9309-21A3EC6D5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B89A2-8C51-4235-99A2-E8B020BF7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713AF-D087-4734-8357-111C1C89E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E9FA7-B2B1-4687-A37B-E87825192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DDBC6-EADD-46E2-8847-26BADB733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0C43F-A516-40D6-BE6A-9B995202E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FA85A-B33D-42C2-B694-8F98B76D5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17AF6-2A22-446A-9562-3912D7D45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B36DC-4E55-4AD6-95F8-9932F5601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033" name="Picture 4" descr="minispir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1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3E176E5-413E-4182-9F6B-FF64BDB1B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 pitchFamily="2" charset="2"/>
        <a:buChar char="4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b="1" dirty="0" smtClean="0"/>
              <a:t>Химия как часть</a:t>
            </a:r>
            <a:br>
              <a:rPr lang="ru-RU" sz="6000" b="1" dirty="0" smtClean="0"/>
            </a:br>
            <a:r>
              <a:rPr lang="ru-RU" sz="6000" b="1" dirty="0" smtClean="0"/>
              <a:t>естествознания.</a:t>
            </a:r>
            <a:br>
              <a:rPr lang="ru-RU" sz="6000" b="1" dirty="0" smtClean="0"/>
            </a:br>
            <a:r>
              <a:rPr lang="ru-RU" sz="6000" b="1" dirty="0" smtClean="0"/>
              <a:t>Понятие о веществе</a:t>
            </a:r>
            <a:endParaRPr lang="ru-RU" sz="6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Древней Греции</a:t>
            </a:r>
          </a:p>
        </p:txBody>
      </p:sp>
      <p:pic>
        <p:nvPicPr>
          <p:cNvPr id="11267" name="Picture 6" descr="Амфор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63938" y="1844675"/>
            <a:ext cx="2363787" cy="4459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Индии</a:t>
            </a:r>
          </a:p>
        </p:txBody>
      </p:sp>
      <p:pic>
        <p:nvPicPr>
          <p:cNvPr id="12291" name="Picture 5" descr="Тадж - Махал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1916113"/>
            <a:ext cx="5356225" cy="43545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Китае</a:t>
            </a:r>
          </a:p>
        </p:txBody>
      </p:sp>
      <p:pic>
        <p:nvPicPr>
          <p:cNvPr id="13315" name="Picture 5" descr="Древнекитайский рисунок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86125" y="1828800"/>
            <a:ext cx="318135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Александрийская библиотека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 ней хранились рукописные книги, содержащие труды по химии. В них были описаны такие  процессы, как прокаливание, возгонка, перегонка, фильтрование.</a:t>
            </a:r>
          </a:p>
        </p:txBody>
      </p:sp>
      <p:pic>
        <p:nvPicPr>
          <p:cNvPr id="21506" name="Picture 2" descr="Рисунок, изображающий зал Александрийской библиоте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221088"/>
            <a:ext cx="3168352" cy="2110243"/>
          </a:xfrm>
          <a:prstGeom prst="rect">
            <a:avLst/>
          </a:prstGeom>
          <a:noFill/>
        </p:spPr>
      </p:pic>
      <p:pic>
        <p:nvPicPr>
          <p:cNvPr id="21508" name="Picture 4" descr="Рисунок свит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437112"/>
            <a:ext cx="1224136" cy="1732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Демокрит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/>
              <a:t>Жил в </a:t>
            </a:r>
            <a:r>
              <a:rPr lang="en-US" sz="2800" smtClean="0">
                <a:cs typeface="Times New Roman" pitchFamily="18" charset="0"/>
              </a:rPr>
              <a:t>V</a:t>
            </a:r>
            <a:r>
              <a:rPr lang="ru-RU" sz="2800" smtClean="0">
                <a:cs typeface="Times New Roman" pitchFamily="18" charset="0"/>
              </a:rPr>
              <a:t> в. до н. э., впервые высказал мысль о том. Что все тела состоят из мельчайших, невидимых, неделимых твёрдых частиц материи, которые он назвал атомами.</a:t>
            </a:r>
            <a:endParaRPr lang="en-US" sz="2800" smtClean="0">
              <a:cs typeface="Times New Roman" pitchFamily="18" charset="0"/>
            </a:endParaRPr>
          </a:p>
        </p:txBody>
      </p:sp>
      <p:pic>
        <p:nvPicPr>
          <p:cNvPr id="15364" name="Picture 8" descr="Демокри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8763" y="1828800"/>
            <a:ext cx="303847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Аристотель</a:t>
            </a:r>
          </a:p>
        </p:txBody>
      </p:sp>
      <p:pic>
        <p:nvPicPr>
          <p:cNvPr id="16387" name="Picture 3" descr="Аристотел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2060575"/>
            <a:ext cx="3105150" cy="3621088"/>
          </a:xfrm>
          <a:noFill/>
        </p:spPr>
      </p:pic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Считал, что в основе окружающей природы лежат четыре стихии.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64107" y="188640"/>
            <a:ext cx="77724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Алхимия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71600" y="1260748"/>
            <a:ext cx="7772400" cy="2320280"/>
          </a:xfrm>
        </p:spPr>
        <p:txBody>
          <a:bodyPr/>
          <a:lstStyle/>
          <a:p>
            <a:pPr eaLnBrk="1" hangingPunct="1"/>
            <a:r>
              <a:rPr lang="ru-RU" dirty="0" smtClean="0"/>
              <a:t>Цель алхимии – поиск путей превращения неблагородных металлов в благородные с помощью воображаемого вещества – философского камня.</a:t>
            </a:r>
          </a:p>
        </p:txBody>
      </p:sp>
      <p:pic>
        <p:nvPicPr>
          <p:cNvPr id="1026" name="Picture 2" descr="Николя Фламел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92010"/>
            <a:ext cx="1944216" cy="316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3/39/GodfreyKneller-IsaacNewton-16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353" y="3240816"/>
            <a:ext cx="2376264" cy="326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Алхимические знаки</a:t>
            </a:r>
          </a:p>
        </p:txBody>
      </p:sp>
      <p:pic>
        <p:nvPicPr>
          <p:cNvPr id="18435" name="Picture 6" descr="Алхимическое изображение реакции обмен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2327275"/>
            <a:ext cx="3810000" cy="3117850"/>
          </a:xfrm>
          <a:noFill/>
        </p:spPr>
      </p:pic>
      <p:pic>
        <p:nvPicPr>
          <p:cNvPr id="18436" name="Picture 7" descr="Алх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40363" y="1828800"/>
            <a:ext cx="283527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Алхимические знаки</a:t>
            </a:r>
          </a:p>
        </p:txBody>
      </p:sp>
      <p:pic>
        <p:nvPicPr>
          <p:cNvPr id="19459" name="Picture 6" descr="Алх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7963" y="1828800"/>
            <a:ext cx="2835275" cy="4114800"/>
          </a:xfrm>
          <a:noFill/>
        </p:spPr>
      </p:pic>
      <p:pic>
        <p:nvPicPr>
          <p:cNvPr id="19460" name="Picture 7" descr="Рисунок алхими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1989138"/>
            <a:ext cx="3810000" cy="3810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Парацельс – «отец» ятрохимии – науки о лекарствах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ПАРАЦЕЛЬС (настоящее имя Филипп Ауреол Теофраст Бомбаст фон Гогенгейм, von Hohenheim) (1493-1541), врач и естествоиспытатель, один из основателей ятрохимии. Способствовал внедрению химических препаратов в медицину. </a:t>
            </a:r>
          </a:p>
        </p:txBody>
      </p:sp>
      <p:pic>
        <p:nvPicPr>
          <p:cNvPr id="20484" name="Picture 6" descr="Парацельс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1916113"/>
            <a:ext cx="2703513" cy="4257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5"/>
          <p:cNvSpPr>
            <a:spLocks noChangeArrowheads="1" noChangeShapeType="1" noTextEdit="1"/>
          </p:cNvSpPr>
          <p:nvPr/>
        </p:nvSpPr>
        <p:spPr bwMode="auto">
          <a:xfrm>
            <a:off x="1692275" y="2093913"/>
            <a:ext cx="5975350" cy="1550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Краткий очерк истории</a:t>
            </a:r>
          </a:p>
          <a:p>
            <a:pPr algn="ctr"/>
            <a:r>
              <a:rPr lang="ru-RU" sz="3600" i="1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развития химии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Химия в Древней Руси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В Киевской Руси выплавляли металлы, производили стекло, соли, краски, ткани. При Иване Грозном в Москве в 1581г была открыта аптека.</a:t>
            </a:r>
          </a:p>
        </p:txBody>
      </p:sp>
      <p:pic>
        <p:nvPicPr>
          <p:cNvPr id="2150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2725" y="2349500"/>
            <a:ext cx="2862263" cy="3090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Русские учёные - химики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dirty="0" smtClean="0"/>
              <a:t>- </a:t>
            </a:r>
            <a:r>
              <a:rPr lang="ru-RU" sz="2800" dirty="0" smtClean="0">
                <a:hlinkClick r:id="rId2" action="ppaction://hlinksldjump"/>
              </a:rPr>
              <a:t>М.В. Ломоносов;</a:t>
            </a:r>
            <a:endParaRPr lang="ru-RU" sz="2800" dirty="0" smtClean="0"/>
          </a:p>
          <a:p>
            <a:pPr eaLnBrk="1" hangingPunct="1"/>
            <a:r>
              <a:rPr lang="ru-RU" sz="2800" dirty="0" smtClean="0"/>
              <a:t>- </a:t>
            </a:r>
            <a:r>
              <a:rPr lang="ru-RU" sz="2800" dirty="0" smtClean="0">
                <a:hlinkClick r:id="rId3" action="ppaction://hlinksldjump"/>
              </a:rPr>
              <a:t>Д.И. Менделеев;</a:t>
            </a:r>
            <a:endParaRPr lang="ru-RU" sz="2800" dirty="0" smtClean="0"/>
          </a:p>
          <a:p>
            <a:pPr eaLnBrk="1" hangingPunct="1"/>
            <a:r>
              <a:rPr lang="ru-RU" sz="2800" dirty="0" smtClean="0"/>
              <a:t>- </a:t>
            </a:r>
            <a:r>
              <a:rPr lang="ru-RU" sz="2800" dirty="0" smtClean="0">
                <a:hlinkClick r:id="rId4" action="ppaction://hlinksldjump"/>
              </a:rPr>
              <a:t>А.М. Бутлеров;</a:t>
            </a:r>
            <a:endParaRPr lang="ru-RU" sz="2800" dirty="0" smtClean="0"/>
          </a:p>
          <a:p>
            <a:pPr eaLnBrk="1" hangingPunct="1"/>
            <a:r>
              <a:rPr lang="ru-RU" sz="2800" dirty="0" smtClean="0"/>
              <a:t>- </a:t>
            </a:r>
            <a:r>
              <a:rPr lang="ru-RU" sz="2800" dirty="0" smtClean="0">
                <a:hlinkClick r:id="rId5" action="ppaction://hlinksldjump"/>
              </a:rPr>
              <a:t>Н.Н. Бекетов;</a:t>
            </a:r>
            <a:endParaRPr lang="ru-RU" sz="2800" dirty="0" smtClean="0"/>
          </a:p>
          <a:p>
            <a:pPr eaLnBrk="1" hangingPunct="1"/>
            <a:r>
              <a:rPr lang="ru-RU" sz="2800" dirty="0" smtClean="0"/>
              <a:t>- </a:t>
            </a:r>
            <a:r>
              <a:rPr lang="ru-RU" sz="2800" dirty="0" smtClean="0">
                <a:hlinkClick r:id="rId6" action="ppaction://hlinksldjump"/>
              </a:rPr>
              <a:t>В.В. Марковников;</a:t>
            </a:r>
            <a:endParaRPr lang="ru-RU" sz="2800" dirty="0" smtClean="0"/>
          </a:p>
          <a:p>
            <a:pPr eaLnBrk="1" hangingPunct="1"/>
            <a:r>
              <a:rPr lang="ru-RU" sz="2800" dirty="0" smtClean="0"/>
              <a:t>-</a:t>
            </a:r>
            <a:r>
              <a:rPr lang="ru-RU" sz="2800" dirty="0" smtClean="0">
                <a:hlinkClick r:id="" action="ppaction://noaction"/>
              </a:rPr>
              <a:t>С.В. Лебедев;</a:t>
            </a:r>
            <a:endParaRPr lang="ru-RU" sz="2800" dirty="0" smtClean="0"/>
          </a:p>
          <a:p>
            <a:pPr eaLnBrk="1" hangingPunct="1"/>
            <a:r>
              <a:rPr lang="ru-RU" sz="2800" dirty="0" smtClean="0"/>
              <a:t>-</a:t>
            </a:r>
            <a:r>
              <a:rPr lang="ru-RU" sz="2800" dirty="0" smtClean="0">
                <a:hlinkClick r:id="" action="ppaction://noaction"/>
              </a:rPr>
              <a:t>Д.К. Чернов;</a:t>
            </a:r>
            <a:endParaRPr lang="ru-RU" sz="2800" dirty="0" smtClean="0"/>
          </a:p>
          <a:p>
            <a:pPr eaLnBrk="1" hangingPunct="1"/>
            <a:r>
              <a:rPr lang="ru-RU" sz="2800" dirty="0" smtClean="0"/>
              <a:t>- </a:t>
            </a:r>
            <a:r>
              <a:rPr lang="ru-RU" sz="2800" dirty="0" smtClean="0">
                <a:hlinkClick r:id="" action="ppaction://noaction"/>
              </a:rPr>
              <a:t>П.П. Аносов.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6000" b="1" smtClean="0"/>
              <a:t>История химии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7685088" cy="4114800"/>
          </a:xfrm>
        </p:spPr>
        <p:txBody>
          <a:bodyPr/>
          <a:lstStyle/>
          <a:p>
            <a:pPr eaLnBrk="1" hangingPunct="1"/>
            <a:r>
              <a:rPr lang="ru-RU" sz="4000" b="1" smtClean="0"/>
              <a:t>1. Наука древнего мира</a:t>
            </a:r>
          </a:p>
          <a:p>
            <a:pPr eaLnBrk="1" hangingPunct="1"/>
            <a:r>
              <a:rPr lang="ru-RU" sz="4000" b="1" smtClean="0"/>
              <a:t>2. Алхимия (4 в. до н.э. – 16 век)</a:t>
            </a:r>
          </a:p>
          <a:p>
            <a:pPr eaLnBrk="1" hangingPunct="1"/>
            <a:r>
              <a:rPr lang="ru-RU" sz="4000" b="1" smtClean="0"/>
              <a:t>3. Ятрохимия (16-17 вв)</a:t>
            </a:r>
          </a:p>
          <a:p>
            <a:pPr eaLnBrk="1" hangingPunct="1"/>
            <a:r>
              <a:rPr lang="ru-RU" sz="4000" b="1" smtClean="0"/>
              <a:t>4. Период научной химии (19-20 века)</a:t>
            </a:r>
          </a:p>
          <a:p>
            <a:pPr eaLnBrk="1" hangingPunct="1"/>
            <a:r>
              <a:rPr lang="ru-RU" sz="4000" b="1" smtClean="0"/>
              <a:t>5. Современный период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900113" y="1700213"/>
            <a:ext cx="7993062" cy="3405187"/>
          </a:xfrm>
        </p:spPr>
        <p:txBody>
          <a:bodyPr/>
          <a:lstStyle/>
          <a:p>
            <a:pPr eaLnBrk="1" hangingPunct="1"/>
            <a:r>
              <a:rPr lang="ru-RU" sz="6600" b="1" smtClean="0"/>
              <a:t>ХИМИЯ – НАУКА О ВЕЩЕСТВАХ, ИХ СВОЙСТВАХ И ПРЕВРАЩЕНИЯХ.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7685088" cy="4114800"/>
          </a:xfrm>
        </p:spPr>
        <p:txBody>
          <a:bodyPr/>
          <a:lstStyle/>
          <a:p>
            <a:pPr eaLnBrk="1" hangingPunct="1">
              <a:buFont typeface="Monotype Sorts" pitchFamily="2" charset="2"/>
              <a:buNone/>
            </a:pPr>
            <a:r>
              <a:rPr lang="ru-RU" sz="4800" b="1" smtClean="0"/>
              <a:t>Вещество – это то, из чего состоит физическое тело.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ru-RU" sz="3600" smtClean="0"/>
              <a:t>Тело – стакан, ложка, снежинка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ru-RU" sz="3600" smtClean="0"/>
              <a:t>Вещество – кислород, алюминий, железо.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1143000"/>
          </a:xfrm>
        </p:spPr>
        <p:txBody>
          <a:bodyPr/>
          <a:lstStyle/>
          <a:p>
            <a:pPr algn="ctr"/>
            <a:r>
              <a:rPr lang="ru-RU" b="1" dirty="0" smtClean="0"/>
              <a:t>Свойства веществ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9592" y="980728"/>
            <a:ext cx="3810000" cy="4114800"/>
          </a:xfrm>
        </p:spPr>
        <p:txBody>
          <a:bodyPr/>
          <a:lstStyle/>
          <a:p>
            <a:r>
              <a:rPr lang="ru-RU" b="1" dirty="0" smtClean="0"/>
              <a:t>Физические</a:t>
            </a:r>
          </a:p>
          <a:p>
            <a:pPr marL="514350" indent="-514350">
              <a:buAutoNum type="arabicPeriod"/>
            </a:pPr>
            <a:r>
              <a:rPr lang="ru-RU" dirty="0" smtClean="0"/>
              <a:t>Агрегатное состояние</a:t>
            </a:r>
          </a:p>
          <a:p>
            <a:pPr marL="514350" indent="-514350">
              <a:buAutoNum type="arabicPeriod"/>
            </a:pPr>
            <a:r>
              <a:rPr lang="ru-RU" dirty="0" smtClean="0"/>
              <a:t>Блеск</a:t>
            </a:r>
          </a:p>
          <a:p>
            <a:pPr marL="514350" indent="-514350">
              <a:buAutoNum type="arabicPeriod"/>
            </a:pPr>
            <a:r>
              <a:rPr lang="ru-RU" dirty="0" smtClean="0"/>
              <a:t>Цвет</a:t>
            </a:r>
          </a:p>
          <a:p>
            <a:pPr marL="514350" indent="-514350">
              <a:buAutoNum type="arabicPeriod"/>
            </a:pPr>
            <a:r>
              <a:rPr lang="ru-RU" dirty="0" smtClean="0"/>
              <a:t>Запах</a:t>
            </a:r>
          </a:p>
          <a:p>
            <a:pPr marL="514350" indent="-514350">
              <a:buAutoNum type="arabicPeriod"/>
            </a:pPr>
            <a:r>
              <a:rPr lang="ru-RU" dirty="0" smtClean="0"/>
              <a:t>Температура плавления и кипения</a:t>
            </a:r>
          </a:p>
          <a:p>
            <a:pPr marL="514350" indent="-514350">
              <a:buAutoNum type="arabicPeriod"/>
            </a:pPr>
            <a:r>
              <a:rPr lang="ru-RU" dirty="0" smtClean="0"/>
              <a:t>Плотность и др.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32040" y="1124744"/>
            <a:ext cx="3810000" cy="4114800"/>
          </a:xfrm>
        </p:spPr>
        <p:txBody>
          <a:bodyPr/>
          <a:lstStyle/>
          <a:p>
            <a:r>
              <a:rPr lang="ru-RU" b="1" dirty="0" smtClean="0"/>
              <a:t>Химические – </a:t>
            </a:r>
          </a:p>
          <a:p>
            <a:pPr>
              <a:buNone/>
            </a:pPr>
            <a:r>
              <a:rPr lang="ru-RU" dirty="0" smtClean="0"/>
              <a:t>Это взаимодействия вещества, его превращения друг в друга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dirty="0" smtClean="0"/>
              <a:t>Д\З</a:t>
            </a:r>
            <a:endParaRPr lang="ru-RU" sz="66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1700808"/>
            <a:ext cx="3810000" cy="4114800"/>
          </a:xfrm>
        </p:spPr>
        <p:txBody>
          <a:bodyPr/>
          <a:lstStyle/>
          <a:p>
            <a:r>
              <a:rPr lang="ru-RU" dirty="0" smtClean="0"/>
              <a:t>§.1</a:t>
            </a:r>
          </a:p>
          <a:p>
            <a:r>
              <a:rPr lang="ru-RU" dirty="0" smtClean="0"/>
              <a:t>Стр. 7 №4,5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18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Химия в древности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Химическое производство существовало уже за 3 – 4 тысячи лет до н. э.</a:t>
            </a:r>
          </a:p>
        </p:txBody>
      </p:sp>
      <p:pic>
        <p:nvPicPr>
          <p:cNvPr id="4100" name="Picture 12" descr="сканирование0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213100"/>
            <a:ext cx="7705725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Египет</a:t>
            </a:r>
          </a:p>
        </p:txBody>
      </p:sp>
      <p:sp>
        <p:nvSpPr>
          <p:cNvPr id="5123" name="AutoShape 7"/>
          <p:cNvSpPr>
            <a:spLocks noGrp="1" noChangeAspect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В Древнем Египте умели выплавлять из руд металлы, получать их сплавы, производили стекло, керамику, пигменты, краски, духи, делали вино. Египтяне были непревзойдёнными скульпторами и строителями.</a:t>
            </a:r>
          </a:p>
          <a:p>
            <a:pPr eaLnBrk="1" hangingPunct="1"/>
            <a:endParaRPr lang="ru-RU" sz="2400" smtClean="0"/>
          </a:p>
        </p:txBody>
      </p:sp>
      <p:pic>
        <p:nvPicPr>
          <p:cNvPr id="5124" name="Picture 14" descr="Сфинкс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2276475"/>
            <a:ext cx="3810000" cy="25447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Химия в Древнем Египте</a:t>
            </a:r>
          </a:p>
        </p:txBody>
      </p:sp>
      <p:pic>
        <p:nvPicPr>
          <p:cNvPr id="6147" name="Picture 3" descr="Химия в Древнем Египт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1828800"/>
            <a:ext cx="5486400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765175"/>
            <a:ext cx="4622800" cy="3657600"/>
          </a:xfrm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411413" y="4508500"/>
            <a:ext cx="4692650" cy="1187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/>
              <a:t>Виноделие. Фреска из погребения</a:t>
            </a:r>
          </a:p>
          <a:p>
            <a:r>
              <a:rPr lang="ru-RU"/>
              <a:t> писца Нахта. Фивы. 2 тыс. до н.э. </a:t>
            </a:r>
          </a:p>
          <a:p>
            <a:r>
              <a:rPr lang="ru-RU"/>
              <a:t>Лувр. Париж.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Египетские жрецы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Египетские жрецы владели приёмами бальзамирования тел умерших фараонов и знати.</a:t>
            </a:r>
          </a:p>
        </p:txBody>
      </p:sp>
      <p:pic>
        <p:nvPicPr>
          <p:cNvPr id="8196" name="Picture 6" descr="египетские жрецы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2457450"/>
            <a:ext cx="3810000" cy="2857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Египетские жрецы</a:t>
            </a:r>
          </a:p>
        </p:txBody>
      </p:sp>
      <p:pic>
        <p:nvPicPr>
          <p:cNvPr id="9219" name="Picture 7" descr="Мум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2455863"/>
            <a:ext cx="3810000" cy="2860675"/>
          </a:xfrm>
          <a:noFill/>
        </p:spPr>
      </p:pic>
      <p:pic>
        <p:nvPicPr>
          <p:cNvPr id="9220" name="Picture 9" descr="Маска Тутанхамон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3038" y="1828800"/>
            <a:ext cx="3209925" cy="411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Древняя Месопотамия</a:t>
            </a:r>
          </a:p>
        </p:txBody>
      </p:sp>
      <p:sp>
        <p:nvSpPr>
          <p:cNvPr id="10243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Некоторые химические производства существовали в древности в Месопотамии</a:t>
            </a:r>
          </a:p>
        </p:txBody>
      </p:sp>
      <p:pic>
        <p:nvPicPr>
          <p:cNvPr id="10244" name="Picture 8" descr="Месопотами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95738" y="2205038"/>
            <a:ext cx="4602162" cy="3022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традь">
  <a:themeElements>
    <a:clrScheme name="Тетрадь 5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4B3E19"/>
      </a:hlink>
      <a:folHlink>
        <a:srgbClr val="3D1A09"/>
      </a:folHlink>
    </a:clrScheme>
    <a:fontScheme name="Тетрад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традь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традь 5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4B3E19"/>
        </a:hlink>
        <a:folHlink>
          <a:srgbClr val="3D1A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fotokatalog_1</Template>
  <TotalTime>372</TotalTime>
  <Words>445</Words>
  <Application>Microsoft Office PowerPoint</Application>
  <PresentationFormat>Экран (4:3)</PresentationFormat>
  <Paragraphs>65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Monotype Sorts</vt:lpstr>
      <vt:lpstr>Times New Roman</vt:lpstr>
      <vt:lpstr>Тетрадь</vt:lpstr>
      <vt:lpstr>Химия как часть естествознания. Понятие о веществе</vt:lpstr>
      <vt:lpstr>Презентация PowerPoint</vt:lpstr>
      <vt:lpstr>Химия в древности</vt:lpstr>
      <vt:lpstr>Египет</vt:lpstr>
      <vt:lpstr>Химия в Древнем Египте</vt:lpstr>
      <vt:lpstr>Презентация PowerPoint</vt:lpstr>
      <vt:lpstr>Египетские жрецы</vt:lpstr>
      <vt:lpstr>Египетские жрецы</vt:lpstr>
      <vt:lpstr>Древняя Месопотамия</vt:lpstr>
      <vt:lpstr>Древней Греции</vt:lpstr>
      <vt:lpstr>Индии</vt:lpstr>
      <vt:lpstr>Китае</vt:lpstr>
      <vt:lpstr>Александрийская библиотека</vt:lpstr>
      <vt:lpstr>Демокрит</vt:lpstr>
      <vt:lpstr>Аристотель</vt:lpstr>
      <vt:lpstr>Алхимия</vt:lpstr>
      <vt:lpstr>Алхимические знаки</vt:lpstr>
      <vt:lpstr>Алхимические знаки</vt:lpstr>
      <vt:lpstr>Парацельс – «отец» ятрохимии – науки о лекарствах</vt:lpstr>
      <vt:lpstr>Химия в Древней Руси</vt:lpstr>
      <vt:lpstr>Русские учёные - химики</vt:lpstr>
      <vt:lpstr>История химии</vt:lpstr>
      <vt:lpstr>ХИМИЯ – НАУКА О ВЕЩЕСТВАХ, ИХ СВОЙСТВАХ И ПРЕВРАЩЕНИЯХ.</vt:lpstr>
      <vt:lpstr>Презентация PowerPoint</vt:lpstr>
      <vt:lpstr>Свойства веществ</vt:lpstr>
      <vt:lpstr>Д\З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Краткий очерк истории развития химии</dc:title>
  <dc:creator>user</dc:creator>
  <cp:lastModifiedBy>olgatinukova@gmail.com</cp:lastModifiedBy>
  <cp:revision>19</cp:revision>
  <dcterms:created xsi:type="dcterms:W3CDTF">2008-10-05T14:50:07Z</dcterms:created>
  <dcterms:modified xsi:type="dcterms:W3CDTF">2024-04-11T06:01:26Z</dcterms:modified>
</cp:coreProperties>
</file>