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60" r:id="rId5"/>
    <p:sldId id="268" r:id="rId6"/>
    <p:sldId id="271" r:id="rId7"/>
    <p:sldId id="270" r:id="rId8"/>
    <p:sldId id="269" r:id="rId9"/>
    <p:sldId id="282" r:id="rId10"/>
    <p:sldId id="272" r:id="rId11"/>
    <p:sldId id="274" r:id="rId12"/>
    <p:sldId id="273" r:id="rId13"/>
    <p:sldId id="261" r:id="rId14"/>
    <p:sldId id="284" r:id="rId15"/>
    <p:sldId id="262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F50"/>
    <a:srgbClr val="402F28"/>
    <a:srgbClr val="49362D"/>
    <a:srgbClr val="EFCAA5"/>
    <a:srgbClr val="EFD099"/>
    <a:srgbClr val="F2D7B0"/>
    <a:srgbClr val="EFCD9B"/>
    <a:srgbClr val="AE1D0E"/>
    <a:srgbClr val="EECA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660"/>
  </p:normalViewPr>
  <p:slideViewPr>
    <p:cSldViewPr>
      <p:cViewPr>
        <p:scale>
          <a:sx n="66" d="100"/>
          <a:sy n="66" d="100"/>
        </p:scale>
        <p:origin x="-126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AD95-D1F6-4371-B491-E38EBEE584A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6CE7-8580-43CB-957A-46E998BE0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9768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A8C0-D12B-49A4-95E3-5AC80C533A8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73B7-4861-4024-874B-2448AEB26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1880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CAE3-7A6D-4689-8F4E-97F2CEBFAE6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43F2-2E61-40BB-879D-20BAA409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8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9757-7B19-40F7-846A-5C3866DFF8F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B2CE-D39E-48B2-BC09-A1C2F393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8565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B68E-CFC8-4E59-9EA2-6D87AB25827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1641-A562-4B46-A0BD-FD281E2F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993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7B31-15D4-4BAD-A7F7-BF6B283A401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3E38-8B1A-41BB-AE77-E7945629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6209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403C-B669-40D2-9244-34F2509D5CED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176-F616-4230-8AFB-2D05E1F9D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9742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6C7D-C552-49B7-A0A4-E53F278063C8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A41C-AE4E-47F5-849F-18162F55D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0361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A7E5-548A-4630-AE98-CE436DF9349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87CC-18E9-41D6-8C32-13AA62FD4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663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739E-7B02-40CE-9F0A-195E799B9C7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A5D3-3ED8-4FCB-BB7F-2388F28E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673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BBAF-B798-4337-BBE8-17AA9EE99AF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0DB3-9AE8-44F9-825A-9D49EEBA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8844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05B21-4755-4EAD-9573-62C53E19867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3F379-2E3A-455C-A153-87C0E4BF7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500188" y="2714625"/>
            <a:ext cx="5786437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Понёва -элемент женского костюма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села Роговатое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1359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4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Было много видов праздничных понев. Самой нарядной и богатой являлась понева «по полотну </a:t>
            </a:r>
            <a:r>
              <a:rPr lang="ru-RU" altLang="ru-RU" dirty="0" err="1">
                <a:solidFill>
                  <a:srgbClr val="825F50"/>
                </a:solidFill>
              </a:rPr>
              <a:t>братая</a:t>
            </a:r>
            <a:r>
              <a:rPr lang="ru-RU" altLang="ru-RU" dirty="0">
                <a:solidFill>
                  <a:srgbClr val="825F50"/>
                </a:solidFill>
              </a:rPr>
              <a:t>». Она вышивалась шерстяными нитями (шленкой) плотным ковровым настилом так, что вышивка почти полностью закрывало черное полотно. </a:t>
            </a:r>
          </a:p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Понева готовилась к свадьбе, ее надевала невеста на второй день свадьбы, затем носила молодая женщина только по великим годовым праздникам.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32004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700338" y="6165850"/>
            <a:ext cx="2232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>
                <a:solidFill>
                  <a:schemeClr val="accent2"/>
                </a:solidFill>
              </a:rPr>
              <a:t>«по полотну братая»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35317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Праздничными, надеваемыми по великим праздникам были поневы типа: </a:t>
            </a:r>
            <a:r>
              <a:rPr lang="ru-RU" altLang="ru-RU" dirty="0" err="1">
                <a:solidFill>
                  <a:srgbClr val="825F50"/>
                </a:solidFill>
              </a:rPr>
              <a:t>голоклетка</a:t>
            </a:r>
            <a:r>
              <a:rPr lang="ru-RU" altLang="ru-RU" dirty="0">
                <a:solidFill>
                  <a:srgbClr val="825F50"/>
                </a:solidFill>
              </a:rPr>
              <a:t> густыми, на которой между широкими продольными вышитыми густыми полосами оставались полосы не вышитой клетчатой ткани, поэтому понева и  называлась </a:t>
            </a:r>
            <a:r>
              <a:rPr lang="ru-RU" altLang="ru-RU" dirty="0" err="1">
                <a:solidFill>
                  <a:srgbClr val="825F50"/>
                </a:solidFill>
              </a:rPr>
              <a:t>голоклетка</a:t>
            </a:r>
            <a:r>
              <a:rPr lang="ru-RU" altLang="ru-RU" dirty="0">
                <a:solidFill>
                  <a:srgbClr val="825F50"/>
                </a:solidFill>
              </a:rPr>
              <a:t> густыми. По полотну, по которому шились поневы «</a:t>
            </a:r>
            <a:r>
              <a:rPr lang="ru-RU" altLang="ru-RU" dirty="0" err="1">
                <a:solidFill>
                  <a:srgbClr val="825F50"/>
                </a:solidFill>
              </a:rPr>
              <a:t>голоклетка</a:t>
            </a:r>
            <a:r>
              <a:rPr lang="ru-RU" altLang="ru-RU" dirty="0">
                <a:solidFill>
                  <a:srgbClr val="825F50"/>
                </a:solidFill>
              </a:rPr>
              <a:t>» - пропускались белые полосы (ниточные), которые образуют клетки. </a:t>
            </a:r>
          </a:p>
          <a:p>
            <a:pPr algn="just" eaLnBrk="1" hangingPunct="1"/>
            <a:r>
              <a:rPr lang="ru-RU" altLang="ru-RU" dirty="0" err="1">
                <a:solidFill>
                  <a:srgbClr val="825F50"/>
                </a:solidFill>
              </a:rPr>
              <a:t>Голоклетка</a:t>
            </a:r>
            <a:r>
              <a:rPr lang="ru-RU" altLang="ru-RU" dirty="0">
                <a:solidFill>
                  <a:srgbClr val="825F50"/>
                </a:solidFill>
              </a:rPr>
              <a:t> редкими, она вышивалась не сплошными красными полосами.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311308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763713" y="6165850"/>
            <a:ext cx="1944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accent2"/>
                </a:solidFill>
              </a:rPr>
              <a:t>голоклетка густыми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29654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219700" y="6021388"/>
            <a:ext cx="2376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accent2"/>
                </a:solidFill>
              </a:rPr>
              <a:t>голоклетка редкими</a:t>
            </a: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H="1" flipV="1">
            <a:off x="5364163" y="5516563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 flipV="1">
            <a:off x="1619250" y="5949950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280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 err="1">
                <a:solidFill>
                  <a:srgbClr val="825F50"/>
                </a:solidFill>
              </a:rPr>
              <a:t>Краснополоска</a:t>
            </a:r>
            <a:r>
              <a:rPr lang="ru-RU" altLang="ru-RU" dirty="0">
                <a:solidFill>
                  <a:srgbClr val="825F50"/>
                </a:solidFill>
              </a:rPr>
              <a:t> густыми, полотно которой без белых полос, с густо вышитыми красными полосами. </a:t>
            </a:r>
          </a:p>
          <a:p>
            <a:pPr algn="just" eaLnBrk="1" hangingPunct="1"/>
            <a:r>
              <a:rPr lang="ru-RU" altLang="ru-RU" dirty="0" err="1">
                <a:solidFill>
                  <a:srgbClr val="825F50"/>
                </a:solidFill>
              </a:rPr>
              <a:t>Краснополоска</a:t>
            </a:r>
            <a:r>
              <a:rPr lang="ru-RU" altLang="ru-RU" dirty="0">
                <a:solidFill>
                  <a:srgbClr val="825F50"/>
                </a:solidFill>
              </a:rPr>
              <a:t> редкими вышита красными неширокими полосами</a:t>
            </a:r>
            <a:r>
              <a:rPr lang="ru-RU" altLang="ru-RU" dirty="0">
                <a:solidFill>
                  <a:srgbClr val="402F28"/>
                </a:solidFill>
              </a:rPr>
              <a:t>. 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4750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3678237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116013" y="5949950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accent2"/>
                </a:solidFill>
              </a:rPr>
              <a:t>краснополоска густыми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003800" y="6092825"/>
            <a:ext cx="2305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accent2"/>
                </a:solidFill>
              </a:rPr>
              <a:t>краснополоска редкими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1359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Технологическая карта на изготовление </a:t>
            </a:r>
          </a:p>
          <a:p>
            <a:pPr algn="ctr"/>
            <a:r>
              <a:rPr lang="ru-RU" sz="3600" b="1" kern="10" spc="72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понёвы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7691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7544" y="332656"/>
            <a:ext cx="8208912" cy="62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Изучение данного экспоната музея полезно для учителей начальной школы, учителей технологии, классных руководителей, на занятиях внеурочной деятельности по изучении истории родного края, его традиций и обрядов.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На занятиях детский объединений дополнительного образования учащимся эта тема может быть интересна и полезна. Они знакомятся с понёвой, с разновидностями, с обрядами села, когда используется женский костюм, в частности – понёва</a:t>
            </a:r>
            <a:r>
              <a:rPr lang="ru-RU" altLang="ru-RU" dirty="0" smtClean="0">
                <a:solidFill>
                  <a:srgbClr val="825F50"/>
                </a:solidFill>
              </a:rPr>
              <a:t>.</a:t>
            </a:r>
            <a:endParaRPr lang="en-US" altLang="ru-RU" dirty="0" smtClean="0">
              <a:solidFill>
                <a:srgbClr val="825F5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dirty="0" smtClean="0">
                <a:solidFill>
                  <a:srgbClr val="825F50"/>
                </a:solidFill>
              </a:rPr>
              <a:t>Роговатовская понёва является </a:t>
            </a:r>
            <a:r>
              <a:rPr lang="ru-RU" dirty="0">
                <a:solidFill>
                  <a:srgbClr val="825F50"/>
                </a:solidFill>
              </a:rPr>
              <a:t>уникальным памятником материальной и духовной культуры </a:t>
            </a:r>
            <a:r>
              <a:rPr lang="ru-RU" dirty="0" smtClean="0">
                <a:solidFill>
                  <a:srgbClr val="825F50"/>
                </a:solidFill>
              </a:rPr>
              <a:t>села Роговатое. </a:t>
            </a:r>
            <a:r>
              <a:rPr lang="ru-RU" dirty="0">
                <a:solidFill>
                  <a:srgbClr val="825F50"/>
                </a:solidFill>
              </a:rPr>
              <a:t>Возникший как рукотворный предмет утилитарного назначения, выражающий эстетические чувства человека, </a:t>
            </a:r>
            <a:r>
              <a:rPr lang="ru-RU" dirty="0" smtClean="0">
                <a:solidFill>
                  <a:srgbClr val="825F50"/>
                </a:solidFill>
              </a:rPr>
              <a:t>понёва одновременно </a:t>
            </a:r>
            <a:r>
              <a:rPr lang="ru-RU" dirty="0">
                <a:solidFill>
                  <a:srgbClr val="825F50"/>
                </a:solidFill>
              </a:rPr>
              <a:t>представляет художественный образ, содержательная ценность которого тесно связана с его функциями. Это один из наиболее массовых видов народного творчества и декоративно-прикладного искусства в целом.</a:t>
            </a:r>
            <a:endParaRPr lang="ru-RU" altLang="ru-RU" dirty="0">
              <a:solidFill>
                <a:srgbClr val="825F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28625" y="548680"/>
            <a:ext cx="4431408" cy="54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defRPr/>
            </a:pPr>
            <a:r>
              <a:rPr lang="ru-RU" dirty="0">
                <a:solidFill>
                  <a:srgbClr val="825F50"/>
                </a:solidFill>
              </a:rPr>
              <a:t>Понёва, в отличие от более поздних видов одежды, имела ритуальное значение. Она символизировала совершеннолетие и надевалась в момент половой зрелости, давая понять окружающим, что девушку можно сватать. Впоследствии обычай впервые надевать поневу был </a:t>
            </a:r>
            <a:r>
              <a:rPr lang="ru-RU" dirty="0" smtClean="0">
                <a:solidFill>
                  <a:srgbClr val="825F50"/>
                </a:solidFill>
              </a:rPr>
              <a:t>перенесён </a:t>
            </a:r>
            <a:r>
              <a:rPr lang="ru-RU" dirty="0">
                <a:solidFill>
                  <a:srgbClr val="825F50"/>
                </a:solidFill>
              </a:rPr>
              <a:t>в свадебный обряд, и понёва в народном сознании стала связываться с нелегкой женской долей, с потерей девичьей свободы.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9178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87425" algn="just"/>
            <a:r>
              <a:rPr lang="ru-RU" sz="2400" dirty="0" smtClean="0">
                <a:solidFill>
                  <a:srgbClr val="825F50"/>
                </a:solidFill>
              </a:rPr>
              <a:t>Каждому народу достается наследство от предыдущих поколений, сделанное их руками, созданное их невероятными талантами. Веками копилось оно, и вкладывали в него русские люди не только свой труд, но и свою душу, свои мечты и надежды, горе и радость. </a:t>
            </a:r>
          </a:p>
          <a:p>
            <a:pPr indent="987425" algn="just"/>
            <a:r>
              <a:rPr lang="ru-RU" sz="2400" dirty="0" smtClean="0">
                <a:solidFill>
                  <a:srgbClr val="825F50"/>
                </a:solidFill>
              </a:rPr>
              <a:t>Колдовская сила </a:t>
            </a:r>
            <a:r>
              <a:rPr lang="ru-RU" sz="2400" dirty="0" err="1" smtClean="0">
                <a:solidFill>
                  <a:srgbClr val="825F50"/>
                </a:solidFill>
              </a:rPr>
              <a:t>роговатовского</a:t>
            </a:r>
            <a:r>
              <a:rPr lang="ru-RU" sz="2400" dirty="0" smtClean="0">
                <a:solidFill>
                  <a:srgbClr val="825F50"/>
                </a:solidFill>
              </a:rPr>
              <a:t> народного костюма настолько огромна, что однажды взглянув на это сокровище и осознав всю его связь с древнейшими обычаями и обрядами, уже не можешь оторваться от него. И чем глубже проникаешь в этот мир цвета и орнамента, тем больше находишь в нем скрытых тайн и законов красоты народного искусства.</a:t>
            </a:r>
            <a:endParaRPr lang="ru-RU" sz="2400" dirty="0">
              <a:solidFill>
                <a:srgbClr val="82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52562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Одежда с. Роговатое (бывшей Воронежской области) является своеобразной неотъемлемой разновидностью общерусского национального костюма с присущими ему характерными особенностями.</a:t>
            </a:r>
          </a:p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Традиционный костюм села был достаточно разнообразен, в первую очередь это относится к женскому костюму. Женская одежда была знаковой – она несла информацию о статусе человека, его причастности к определенной возрастной или территориальной группе населения.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57188" y="4336369"/>
            <a:ext cx="5111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Каждому населенному пункту были присущи свои костюмы и его составные части.</a:t>
            </a:r>
          </a:p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Различия прослеживаются на отдельных предметах одежды: рубахах, понёвах, передниках, головных уборах.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 dirty="0">
              <a:solidFill>
                <a:srgbClr val="825F50"/>
              </a:solidFill>
            </a:endParaRPr>
          </a:p>
        </p:txBody>
      </p:sp>
      <p:pic>
        <p:nvPicPr>
          <p:cNvPr id="3076" name="Рисунок 6" descr="IMG_54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928688"/>
            <a:ext cx="3214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626440" y="692696"/>
            <a:ext cx="790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711200" algn="just" eaLnBrk="1" hangingPunct="1"/>
            <a:r>
              <a:rPr lang="ru-RU" altLang="ru-RU" dirty="0">
                <a:solidFill>
                  <a:srgbClr val="825F50"/>
                </a:solidFill>
              </a:rPr>
              <a:t>В селе Роговатое </a:t>
            </a:r>
            <a:r>
              <a:rPr lang="ru-RU" altLang="ru-RU" dirty="0" err="1">
                <a:solidFill>
                  <a:srgbClr val="825F50"/>
                </a:solidFill>
              </a:rPr>
              <a:t>Старооскольского</a:t>
            </a:r>
            <a:r>
              <a:rPr lang="ru-RU" altLang="ru-RU" dirty="0">
                <a:solidFill>
                  <a:srgbClr val="825F50"/>
                </a:solidFill>
              </a:rPr>
              <a:t> района фиксируется понёва в значении </a:t>
            </a:r>
            <a:r>
              <a:rPr lang="ru-RU" altLang="ru-RU" dirty="0" smtClean="0">
                <a:solidFill>
                  <a:srgbClr val="825F50"/>
                </a:solidFill>
              </a:rPr>
              <a:t>«верхняя юбка». </a:t>
            </a:r>
            <a:r>
              <a:rPr lang="ru-RU" altLang="ru-RU" dirty="0">
                <a:solidFill>
                  <a:srgbClr val="825F50"/>
                </a:solidFill>
              </a:rPr>
              <a:t>В современных говорах слово понёва имеет значение </a:t>
            </a:r>
            <a:r>
              <a:rPr lang="ru-RU" altLang="ru-RU" dirty="0" smtClean="0">
                <a:solidFill>
                  <a:srgbClr val="825F50"/>
                </a:solidFill>
              </a:rPr>
              <a:t>«праздничная </a:t>
            </a:r>
            <a:r>
              <a:rPr lang="ru-RU" altLang="ru-RU" dirty="0">
                <a:solidFill>
                  <a:srgbClr val="825F50"/>
                </a:solidFill>
              </a:rPr>
              <a:t>шерстяная юбка в клетку, отделанная внизу лентами, </a:t>
            </a:r>
            <a:r>
              <a:rPr lang="ru-RU" altLang="ru-RU" dirty="0" smtClean="0">
                <a:solidFill>
                  <a:srgbClr val="825F50"/>
                </a:solidFill>
              </a:rPr>
              <a:t>узором». </a:t>
            </a:r>
            <a:endParaRPr lang="ru-RU" altLang="ru-RU" dirty="0">
              <a:solidFill>
                <a:srgbClr val="825F50"/>
              </a:solidFill>
            </a:endParaRPr>
          </a:p>
          <a:p>
            <a:pPr indent="711200" algn="just" eaLnBrk="1" hangingPunct="1"/>
            <a:r>
              <a:rPr lang="ru-RU" altLang="ru-RU" dirty="0" smtClean="0">
                <a:solidFill>
                  <a:srgbClr val="825F50"/>
                </a:solidFill>
              </a:rPr>
              <a:t>Дети</a:t>
            </a:r>
            <a:r>
              <a:rPr lang="ru-RU" altLang="ru-RU" dirty="0">
                <a:solidFill>
                  <a:srgbClr val="825F50"/>
                </a:solidFill>
              </a:rPr>
              <a:t>, в семьях которых от прабабушек сохранились старинные понёвы, записывают воспоминания родственников о традициях их изготовления, истории создания одежды, привозят и демонстрируют их в </a:t>
            </a:r>
            <a:r>
              <a:rPr lang="ru-RU" altLang="ru-RU" dirty="0" smtClean="0">
                <a:solidFill>
                  <a:srgbClr val="825F50"/>
                </a:solidFill>
              </a:rPr>
              <a:t>музее.</a:t>
            </a:r>
            <a:endParaRPr lang="ru-RU" altLang="ru-RU" dirty="0">
              <a:solidFill>
                <a:srgbClr val="825F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09" y="2783442"/>
            <a:ext cx="6644887" cy="3741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20737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Традиционная женская одежда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9056" y="5408869"/>
            <a:ext cx="43195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4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rgbClr val="825F50"/>
                </a:solidFill>
              </a:rPr>
              <a:t>Женская одежда с. Роговатое представляет собой </a:t>
            </a:r>
            <a:r>
              <a:rPr lang="ru-RU" altLang="ru-RU" sz="1600" dirty="0" err="1">
                <a:solidFill>
                  <a:srgbClr val="825F50"/>
                </a:solidFill>
              </a:rPr>
              <a:t>поневный</a:t>
            </a:r>
            <a:r>
              <a:rPr lang="ru-RU" altLang="ru-RU" sz="1600" dirty="0">
                <a:solidFill>
                  <a:srgbClr val="825F50"/>
                </a:solidFill>
              </a:rPr>
              <a:t> комплекс, с сарафаном и «парочкой».</a:t>
            </a:r>
          </a:p>
          <a:p>
            <a:pPr algn="just" eaLnBrk="1" hangingPunct="1"/>
            <a:endParaRPr lang="ru-RU" altLang="ru-RU" sz="1600" dirty="0">
              <a:solidFill>
                <a:srgbClr val="49362D"/>
              </a:solidFill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850" y="60928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5125" name="Рисунок 6" descr="IMG_54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9056" y="1071562"/>
            <a:ext cx="4145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 algn="just">
              <a:defRPr/>
            </a:pPr>
            <a:r>
              <a:rPr lang="ru-RU" sz="1600" dirty="0">
                <a:solidFill>
                  <a:srgbClr val="825F50"/>
                </a:solidFill>
              </a:rPr>
              <a:t>Понёва — одна из самых древних деталей русского костюма. Это подтверждается и археологическими материалами, и наличием форм, сходных с понёвой, у других славянских народов</a:t>
            </a:r>
            <a:r>
              <a:rPr lang="ru-RU" sz="1600" dirty="0" smtClean="0">
                <a:solidFill>
                  <a:srgbClr val="825F50"/>
                </a:solidFill>
              </a:rPr>
              <a:t>.</a:t>
            </a:r>
          </a:p>
          <a:p>
            <a:pPr indent="623888" algn="just">
              <a:defRPr/>
            </a:pPr>
            <a:r>
              <a:rPr lang="ru-RU" sz="1600" dirty="0" smtClean="0">
                <a:solidFill>
                  <a:srgbClr val="825F50"/>
                </a:solidFill>
              </a:rPr>
              <a:t>В </a:t>
            </a:r>
            <a:r>
              <a:rPr lang="ru-RU" sz="1600" dirty="0">
                <a:solidFill>
                  <a:srgbClr val="825F50"/>
                </a:solidFill>
              </a:rPr>
              <a:t>древности понёва представляла собой несшитые куски шерстяной ткани, закрепленные на талии поясом. Эволюция понёвы привела к появлению нескольких ее видов, самыми распространенными из которых была распашная (несшитая спереди) и «глухая», бытовавшая на </a:t>
            </a:r>
            <a:r>
              <a:rPr lang="ru-RU" sz="1600" dirty="0" err="1">
                <a:solidFill>
                  <a:srgbClr val="825F50"/>
                </a:solidFill>
              </a:rPr>
              <a:t>Белгородчине</a:t>
            </a:r>
            <a:r>
              <a:rPr lang="ru-RU" sz="1600" dirty="0">
                <a:solidFill>
                  <a:srgbClr val="825F50"/>
                </a:solidFill>
              </a:rPr>
              <a:t>. «Глухая» понёва шилась из трех полотнищ клетчатой домотканой шерсти и одного узкого, чаще черного полотнища — прошвы.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59469" y="1412776"/>
            <a:ext cx="835362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4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ru-RU" altLang="ru-RU" dirty="0" smtClean="0">
                <a:solidFill>
                  <a:srgbClr val="825F50"/>
                </a:solidFill>
              </a:rPr>
              <a:t>Понёва</a:t>
            </a:r>
            <a:r>
              <a:rPr lang="ru-RU" altLang="ru-RU" b="1" i="1" dirty="0" smtClean="0">
                <a:solidFill>
                  <a:srgbClr val="825F50"/>
                </a:solidFill>
              </a:rPr>
              <a:t> </a:t>
            </a:r>
            <a:r>
              <a:rPr lang="ru-RU" altLang="ru-RU" dirty="0">
                <a:solidFill>
                  <a:srgbClr val="825F50"/>
                </a:solidFill>
              </a:rPr>
              <a:t>является одним из наиболее древних компонентов </a:t>
            </a:r>
            <a:r>
              <a:rPr lang="ru-RU" altLang="ru-RU" dirty="0" err="1" smtClean="0">
                <a:solidFill>
                  <a:srgbClr val="825F50"/>
                </a:solidFill>
              </a:rPr>
              <a:t>роговатовской</a:t>
            </a:r>
            <a:r>
              <a:rPr lang="ru-RU" altLang="ru-RU" dirty="0" smtClean="0">
                <a:solidFill>
                  <a:srgbClr val="825F50"/>
                </a:solidFill>
              </a:rPr>
              <a:t> </a:t>
            </a:r>
            <a:r>
              <a:rPr lang="ru-RU" altLang="ru-RU" dirty="0">
                <a:solidFill>
                  <a:srgbClr val="825F50"/>
                </a:solidFill>
              </a:rPr>
              <a:t>одежды.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Носили поневу повсеместно, только замужние женщины. Обычно девочки до 15 лет ходили в одних рубахах с поясками, а с 15 лет надевали сарафан и после этого считались невестами.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Сарафан шили из черной домотканой шерстяной ткани.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Поневу шили из черной шерстяной клетчатой домашнего производства ткани. Основой ткани была «волосень» длинная шерсть, которая прялась и нить получалась тонкая, ровная и прочная.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altLang="ru-RU" dirty="0">
                <a:solidFill>
                  <a:srgbClr val="825F50"/>
                </a:solidFill>
              </a:rPr>
              <a:t>Понева состоялась из трех полотнищ, а четвертая </a:t>
            </a:r>
            <a:r>
              <a:rPr lang="ru-RU" altLang="ru-RU" dirty="0" smtClean="0">
                <a:solidFill>
                  <a:srgbClr val="825F50"/>
                </a:solidFill>
              </a:rPr>
              <a:t>- черная </a:t>
            </a:r>
            <a:r>
              <a:rPr lang="ru-RU" altLang="ru-RU" dirty="0">
                <a:solidFill>
                  <a:srgbClr val="825F50"/>
                </a:solidFill>
              </a:rPr>
              <a:t>прошва. Прошва при надевании располагалась впереди и с боку.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3492500" y="692150"/>
            <a:ext cx="20875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>
                    <a:alpha val="89018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Понёва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289" y="620713"/>
            <a:ext cx="835317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4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825F50"/>
                </a:solidFill>
              </a:rPr>
              <a:t>Поневы делились на будничные и праздничные. Будничные, как </a:t>
            </a:r>
            <a:r>
              <a:rPr lang="ru-RU" altLang="ru-RU" dirty="0" smtClean="0">
                <a:solidFill>
                  <a:srgbClr val="825F50"/>
                </a:solidFill>
              </a:rPr>
              <a:t>правило</a:t>
            </a:r>
            <a:r>
              <a:rPr lang="ru-RU" altLang="ru-RU" dirty="0">
                <a:solidFill>
                  <a:srgbClr val="825F50"/>
                </a:solidFill>
              </a:rPr>
              <a:t>, почти не украшались. Единственным украшением могла быть узкая полоска, которая нашивалась по краю подола.</a:t>
            </a:r>
          </a:p>
          <a:p>
            <a:pPr algn="just" eaLnBrk="1" hangingPunct="1"/>
            <a:endParaRPr lang="ru-RU" altLang="ru-RU" dirty="0">
              <a:solidFill>
                <a:schemeClr val="accent2"/>
              </a:solidFill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5" y="1773237"/>
            <a:ext cx="323561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95963" y="5229225"/>
            <a:ext cx="1676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49362D"/>
                </a:solidFill>
              </a:rPr>
              <a:t>праздничная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475656" y="5252584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49362D"/>
                </a:solidFill>
              </a:rPr>
              <a:t>будничная</a:t>
            </a:r>
          </a:p>
        </p:txBody>
      </p:sp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31496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815365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3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825F50"/>
                </a:solidFill>
              </a:rPr>
              <a:t>Повседневные поневы ничем не украшались, имели только зеленые полосы по утку и красные на основе. Поневы назывались: об одной «зеленки», об двух «зеленка»; «</a:t>
            </a:r>
            <a:r>
              <a:rPr lang="ru-RU" altLang="ru-RU" dirty="0" err="1">
                <a:solidFill>
                  <a:srgbClr val="825F50"/>
                </a:solidFill>
              </a:rPr>
              <a:t>посигушка</a:t>
            </a:r>
            <a:r>
              <a:rPr lang="ru-RU" altLang="ru-RU" dirty="0">
                <a:solidFill>
                  <a:srgbClr val="825F50"/>
                </a:solidFill>
              </a:rPr>
              <a:t>» об трех зеленок; «дурочка» об трех зеленых.</a:t>
            </a:r>
          </a:p>
        </p:txBody>
      </p:sp>
      <p:pic>
        <p:nvPicPr>
          <p:cNvPr id="819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7177"/>
            <a:ext cx="26955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755650" y="6028531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accent2"/>
                </a:solidFill>
              </a:rPr>
              <a:t>об одной «зеленки»</a:t>
            </a:r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 flipV="1">
            <a:off x="885826" y="55967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6316916" y="1891846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accent2"/>
                </a:solidFill>
              </a:rPr>
              <a:t>«</a:t>
            </a:r>
            <a:r>
              <a:rPr lang="ru-RU" altLang="ru-RU" sz="1200" b="1" dirty="0" err="1">
                <a:solidFill>
                  <a:schemeClr val="accent2"/>
                </a:solidFill>
              </a:rPr>
              <a:t>посигушка</a:t>
            </a:r>
            <a:r>
              <a:rPr lang="ru-RU" altLang="ru-RU" sz="1200" b="1" dirty="0">
                <a:solidFill>
                  <a:schemeClr val="accent2"/>
                </a:solidFill>
              </a:rPr>
              <a:t>» об трех зеленок</a:t>
            </a:r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>
            <a:off x="7740352" y="2349046"/>
            <a:ext cx="142875" cy="347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96878"/>
            <a:ext cx="28082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3203575" y="6165850"/>
            <a:ext cx="237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accent2"/>
                </a:solidFill>
              </a:rPr>
              <a:t>«дурочка» об трех зеленых</a:t>
            </a:r>
          </a:p>
        </p:txBody>
      </p:sp>
      <p:sp>
        <p:nvSpPr>
          <p:cNvPr id="8202" name="Line 25"/>
          <p:cNvSpPr>
            <a:spLocks noChangeShapeType="1"/>
          </p:cNvSpPr>
          <p:nvPr/>
        </p:nvSpPr>
        <p:spPr bwMode="auto">
          <a:xfrm flipV="1">
            <a:off x="3419475" y="580548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29" y="2696878"/>
            <a:ext cx="2623403" cy="28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764704"/>
            <a:ext cx="8137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4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825F50"/>
                </a:solidFill>
              </a:rPr>
              <a:t>Поневу «об одной зеленки» повседневно носили пожилые женщины 70-80 лет. То есть, чем больше старилась женщина, тем меньше зеленых полос было на </a:t>
            </a:r>
            <a:r>
              <a:rPr lang="ru-RU" altLang="ru-RU" dirty="0" smtClean="0">
                <a:solidFill>
                  <a:srgbClr val="825F50"/>
                </a:solidFill>
              </a:rPr>
              <a:t>понёве</a:t>
            </a:r>
            <a:r>
              <a:rPr lang="ru-RU" altLang="ru-RU" dirty="0">
                <a:solidFill>
                  <a:srgbClr val="825F50"/>
                </a:solidFill>
              </a:rPr>
              <a:t>.</a:t>
            </a: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916113"/>
            <a:ext cx="39798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2433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11560" y="395387"/>
            <a:ext cx="80648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825F50"/>
                </a:solidFill>
              </a:rPr>
              <a:t>Пожилые женщины носили поневу по праздникам. Она называлась «старушечьи полосы»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1905</TotalTime>
  <Words>898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Роговатовская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Pc0</cp:lastModifiedBy>
  <cp:revision>79</cp:revision>
  <dcterms:created xsi:type="dcterms:W3CDTF">2008-12-03T12:35:11Z</dcterms:created>
  <dcterms:modified xsi:type="dcterms:W3CDTF">2017-03-14T08:10:27Z</dcterms:modified>
</cp:coreProperties>
</file>