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59" r:id="rId6"/>
    <p:sldId id="266" r:id="rId7"/>
    <p:sldId id="265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66CCFF"/>
    <a:srgbClr val="99FFC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57" d="100"/>
          <a:sy n="57" d="100"/>
        </p:scale>
        <p:origin x="-141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C3C88-F421-4535-BF37-3D71594A691A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28E16-0D25-41B9-863F-74157DF93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8E16-0D25-41B9-863F-74157DF9394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8E16-0D25-41B9-863F-74157DF939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8C12-8135-493F-BA81-F3352C272584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6D6E-A22D-43C3-872E-892D0D2F3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&#1045;&#1083;&#1077;&#1085;&#1072;%20&#1052;&#1072;&#1095;&#1080;&#1083;&#1100;&#1089;&#1082;&#1072;&#1103;\&#1056;&#1072;&#1073;&#1086;&#1095;&#1080;&#1081;%20&#1089;&#1090;&#1086;&#1083;\&#1050;&#1072;&#1090;&#1080;&#1085;&#1072;\Television%20Programmes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5143536" cy="164307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Популярные телевизионные программы</a:t>
            </a:r>
            <a:endParaRPr lang="ru-RU" sz="54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My Documents\Мои рисунки\596010-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14620"/>
            <a:ext cx="5072066" cy="4000528"/>
          </a:xfrm>
          <a:prstGeom prst="rect">
            <a:avLst/>
          </a:prstGeom>
          <a:noFill/>
        </p:spPr>
      </p:pic>
      <p:pic>
        <p:nvPicPr>
          <p:cNvPr id="1028" name="Picture 4" descr="d:\My Documents\Мои рисунки\0205_1918_sc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71480"/>
            <a:ext cx="4000496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Conclusion</a:t>
            </a:r>
            <a:r>
              <a:rPr lang="en-US" sz="7200" b="1" dirty="0" smtClean="0"/>
              <a:t> 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latin typeface="Arial Black" pitchFamily="34" charset="0"/>
              </a:rPr>
              <a:t>Please, finish these sentences: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>
                <a:latin typeface="Britannic Bold" pitchFamily="34" charset="0"/>
              </a:rPr>
              <a:t>TV keeps us…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>
                <a:latin typeface="Britannic Bold" pitchFamily="34" charset="0"/>
              </a:rPr>
              <a:t>Our life would be… without…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>
                <a:latin typeface="Britannic Bold" pitchFamily="34" charset="0"/>
              </a:rPr>
              <a:t>It’s impossible to live…</a:t>
            </a:r>
          </a:p>
          <a:p>
            <a:pPr>
              <a:buFont typeface="Wingdings" pitchFamily="2" charset="2"/>
              <a:buChar char="ü"/>
            </a:pPr>
            <a:r>
              <a:rPr lang="en-US" b="1" i="1" dirty="0" smtClean="0">
                <a:latin typeface="Britannic Bold" pitchFamily="34" charset="0"/>
              </a:rPr>
              <a:t>To my mind there are more … than …</a:t>
            </a:r>
            <a:endParaRPr lang="ru-RU" b="1" i="1" dirty="0"/>
          </a:p>
        </p:txBody>
      </p:sp>
      <p:pic>
        <p:nvPicPr>
          <p:cNvPr id="5124" name="Picture 4" descr="d:\My Documents\Мои рисунки\200006211430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929198"/>
            <a:ext cx="2425696" cy="16430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125" name="Picture 5" descr="d:\My Documents\Мои рисунки\20040127221907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5000636"/>
            <a:ext cx="2286016" cy="17142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6" name="Picture 6" descr="d:\My Documents\Мои рисунки\2001010922145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357430"/>
            <a:ext cx="2357454" cy="1643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127" name="Picture 7" descr="d:\My Documents\Мои рисунки\picture[2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0"/>
            <a:ext cx="2071670" cy="1547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Picture 8" descr="d:\My Documents\Мои рисунки\20030908204622[1]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333607">
            <a:off x="357158" y="5072074"/>
            <a:ext cx="1785950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pic>
        <p:nvPicPr>
          <p:cNvPr id="5129" name="Picture 9" descr="d:\My Documents\Мои рисунки\116411871888294[1]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142852"/>
            <a:ext cx="1905000" cy="14097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Задачи урока: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Arial Black" pitchFamily="34" charset="0"/>
              </a:rPr>
              <a:t>- совершенствовать навыки чтения и говорения по теме;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- совершенствовать навыки монологической речи по теме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( презентации учащихся);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- развивать умение извлекать информацию из предложенного материала;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00"/>
                </a:solidFill>
                <a:latin typeface="Berlin Sans FB Demi" pitchFamily="34" charset="0"/>
              </a:rPr>
              <a:t>Television is a reflection of the world</a:t>
            </a:r>
            <a:endParaRPr lang="ru-RU" sz="4800" b="1" dirty="0">
              <a:solidFill>
                <a:srgbClr val="000000"/>
              </a:solidFill>
            </a:endParaRPr>
          </a:p>
        </p:txBody>
      </p:sp>
      <p:pic>
        <p:nvPicPr>
          <p:cNvPr id="6" name="Содержимое 5" descr="20070221135813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-1200000">
            <a:off x="473970" y="1486470"/>
            <a:ext cx="2850403" cy="2289867"/>
          </a:xfrm>
        </p:spPr>
      </p:pic>
      <p:pic>
        <p:nvPicPr>
          <p:cNvPr id="2050" name="Picture 2" descr="d:\My Documents\Мои рисунки\61598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38" y="2643158"/>
            <a:ext cx="3500462" cy="4214842"/>
          </a:xfrm>
          <a:prstGeom prst="rect">
            <a:avLst/>
          </a:prstGeom>
          <a:noFill/>
        </p:spPr>
      </p:pic>
      <p:pic>
        <p:nvPicPr>
          <p:cNvPr id="2051" name="Picture 3" descr="d:\My Documents\Мои рисунки\PR2008101319594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4071942"/>
            <a:ext cx="3214710" cy="2479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My Documents\Мои рисунки\fmt_53_umniki_i_umnitsyi_4.p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810"/>
            <a:ext cx="4143372" cy="378619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75" name="Picture 3" descr="d:\My Documents\Мои рисунки\1164982939.27407_15233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714616"/>
            <a:ext cx="5429256" cy="414338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76" name="Picture 4" descr="d:\My Documents\Мои рисунки\2002031116290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0"/>
            <a:ext cx="3071802" cy="271462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77" name="Picture 5" descr="d:\My Documents\Мои рисунки\2008021517422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4727">
            <a:off x="2071670" y="0"/>
            <a:ext cx="4000528" cy="307176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Содержимое 3" descr="8[1]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43108" cy="3286100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sto MT" pitchFamily="18" charset="0"/>
              </a:rPr>
              <a:t>Make up the word combinations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1. to have interesting</a:t>
            </a:r>
          </a:p>
          <a:p>
            <a:r>
              <a:rPr lang="en-US" sz="3600" b="1" dirty="0" smtClean="0"/>
              <a:t>2. to show life</a:t>
            </a:r>
          </a:p>
          <a:p>
            <a:r>
              <a:rPr lang="en-US" sz="3600" b="1" dirty="0" smtClean="0"/>
              <a:t>3. to miss</a:t>
            </a:r>
          </a:p>
          <a:p>
            <a:r>
              <a:rPr lang="en-US" sz="3600" b="1" dirty="0" smtClean="0"/>
              <a:t>4. to be a mixture</a:t>
            </a:r>
          </a:p>
          <a:p>
            <a:r>
              <a:rPr lang="en-US" sz="3600" b="1" dirty="0" smtClean="0"/>
              <a:t>5. the rest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7752" y="1500174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a) as it is</a:t>
            </a:r>
          </a:p>
          <a:p>
            <a:r>
              <a:rPr lang="en-US" sz="3600" b="1" i="1" dirty="0" smtClean="0"/>
              <a:t>b) of various </a:t>
            </a:r>
            <a:r>
              <a:rPr lang="en-US" sz="3600" b="1" i="1" dirty="0" err="1" smtClean="0"/>
              <a:t>programmes</a:t>
            </a:r>
            <a:endParaRPr lang="en-US" sz="3600" b="1" i="1" dirty="0" smtClean="0"/>
          </a:p>
          <a:p>
            <a:r>
              <a:rPr lang="en-US" sz="3600" b="1" i="1" dirty="0" smtClean="0"/>
              <a:t>c) of the world </a:t>
            </a:r>
          </a:p>
          <a:p>
            <a:r>
              <a:rPr lang="en-US" sz="3600" b="1" i="1" dirty="0" smtClean="0"/>
              <a:t>d) a </a:t>
            </a:r>
            <a:r>
              <a:rPr lang="en-US" sz="3600" b="1" i="1" dirty="0" err="1" smtClean="0"/>
              <a:t>programme</a:t>
            </a:r>
            <a:endParaRPr lang="en-US" sz="3600" b="1" i="1" dirty="0" smtClean="0"/>
          </a:p>
          <a:p>
            <a:r>
              <a:rPr lang="en-US" sz="3600" b="1" i="1" dirty="0" smtClean="0"/>
              <a:t>e) story lines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571736" y="2428868"/>
            <a:ext cx="2571768" cy="2000264"/>
          </a:xfrm>
          <a:prstGeom prst="straightConnector1">
            <a:avLst/>
          </a:prstGeom>
          <a:ln w="698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357554" y="1857364"/>
            <a:ext cx="1571636" cy="1357322"/>
          </a:xfrm>
          <a:prstGeom prst="straightConnector1">
            <a:avLst/>
          </a:prstGeom>
          <a:ln w="698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43174" y="3857628"/>
            <a:ext cx="2357454" cy="428628"/>
          </a:xfrm>
          <a:prstGeom prst="straightConnector1">
            <a:avLst/>
          </a:prstGeom>
          <a:ln w="698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3500430" y="3071810"/>
            <a:ext cx="2071702" cy="928694"/>
          </a:xfrm>
          <a:prstGeom prst="straightConnector1">
            <a:avLst/>
          </a:prstGeom>
          <a:ln w="698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714612" y="3786190"/>
            <a:ext cx="2286016" cy="1428760"/>
          </a:xfrm>
          <a:prstGeom prst="straightConnector1">
            <a:avLst/>
          </a:prstGeom>
          <a:ln w="698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 up your own examples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5700" b="1" dirty="0" smtClean="0"/>
              <a:t>to have interesting story lines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5700" b="1" dirty="0" smtClean="0"/>
              <a:t> to show life as it is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5700" b="1" dirty="0" smtClean="0"/>
              <a:t>to miss a </a:t>
            </a:r>
            <a:r>
              <a:rPr lang="en-US" sz="5700" b="1" dirty="0" err="1" smtClean="0"/>
              <a:t>programme</a:t>
            </a:r>
            <a:endParaRPr lang="en-US" sz="5700" b="1" dirty="0" smtClean="0"/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5700" b="1" dirty="0" smtClean="0"/>
              <a:t>to be a mixture of various </a:t>
            </a:r>
            <a:r>
              <a:rPr lang="en-US" sz="5700" b="1" dirty="0" err="1" smtClean="0"/>
              <a:t>programmes</a:t>
            </a:r>
            <a:endParaRPr lang="en-US" sz="5700" b="1" dirty="0" smtClean="0"/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5700" b="1" dirty="0" smtClean="0"/>
              <a:t>the rest of the world </a:t>
            </a:r>
          </a:p>
          <a:p>
            <a:pPr marL="514350" indent="-514350">
              <a:buAutoNum type="arabicPeriod"/>
            </a:pPr>
            <a:endParaRPr lang="en-US" b="1" i="1" dirty="0" smtClean="0"/>
          </a:p>
          <a:p>
            <a:pPr marL="514350" indent="-514350">
              <a:buAutoNum type="arabicPeriod"/>
            </a:pPr>
            <a:endParaRPr lang="en-US" b="1" i="1" dirty="0" smtClean="0"/>
          </a:p>
          <a:p>
            <a:pPr marL="514350" indent="-514350">
              <a:buAutoNum type="arabicPeriod"/>
            </a:pPr>
            <a:endParaRPr lang="en-US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4" y="180402"/>
            <a:ext cx="87154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B050"/>
                </a:solidFill>
              </a:rPr>
              <a:t>Interested, favourite, hobby, advertisements, entertainment, shown, the news, fond, informative, commercial, radio, informed, television, magazines.</a:t>
            </a:r>
          </a:p>
          <a:p>
            <a:endParaRPr lang="en-US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My friend’s </a:t>
            </a:r>
            <a:r>
              <a:rPr lang="ru-RU" sz="2400" b="1" dirty="0" smtClean="0"/>
              <a:t>_______________</a:t>
            </a:r>
            <a:r>
              <a:rPr lang="en-US" sz="2400" b="1" dirty="0" smtClean="0"/>
              <a:t> is listening to the</a:t>
            </a:r>
            <a:r>
              <a:rPr lang="ru-RU" sz="2400" b="1" dirty="0" smtClean="0"/>
              <a:t> ______________</a:t>
            </a:r>
            <a:r>
              <a:rPr lang="en-US" sz="2400" b="1" dirty="0" smtClean="0"/>
              <a:t>  . He likes to listen to the </a:t>
            </a:r>
            <a:r>
              <a:rPr lang="ru-RU" sz="2400" b="1" dirty="0" smtClean="0"/>
              <a:t>__________________ </a:t>
            </a:r>
            <a:r>
              <a:rPr lang="en-US" sz="2400" b="1" dirty="0" smtClean="0"/>
              <a:t>radio stations.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My mother is </a:t>
            </a:r>
            <a:r>
              <a:rPr lang="ru-RU" sz="2400" b="1" dirty="0" smtClean="0"/>
              <a:t>________________</a:t>
            </a:r>
            <a:r>
              <a:rPr lang="en-US" sz="2400" b="1" dirty="0" smtClean="0"/>
              <a:t> of reading </a:t>
            </a:r>
            <a:r>
              <a:rPr lang="ru-RU" sz="2400" b="1" dirty="0" smtClean="0"/>
              <a:t>_______________</a:t>
            </a:r>
            <a:r>
              <a:rPr lang="en-US" sz="2400" b="1" dirty="0" smtClean="0"/>
              <a:t> for women. She thinks they are very </a:t>
            </a:r>
            <a:r>
              <a:rPr lang="ru-RU" sz="2400" b="1" dirty="0" smtClean="0"/>
              <a:t>________________</a:t>
            </a:r>
            <a:r>
              <a:rPr lang="en-US" sz="2400" b="1" dirty="0" smtClean="0"/>
              <a:t> . Besides, there are many </a:t>
            </a:r>
            <a:r>
              <a:rPr lang="ru-RU" sz="2400" b="1" dirty="0" smtClean="0"/>
              <a:t>_____________</a:t>
            </a:r>
            <a:r>
              <a:rPr lang="en-US" sz="2400" b="1" dirty="0" smtClean="0"/>
              <a:t> in them.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My father’s </a:t>
            </a:r>
            <a:r>
              <a:rPr lang="ru-RU" sz="2400" b="1" dirty="0" smtClean="0"/>
              <a:t>________________</a:t>
            </a:r>
            <a:r>
              <a:rPr lang="en-US" sz="2400" b="1" dirty="0" smtClean="0"/>
              <a:t> TV programme is </a:t>
            </a:r>
            <a:r>
              <a:rPr lang="ru-RU" sz="2400" b="1" dirty="0" smtClean="0"/>
              <a:t>_________________</a:t>
            </a:r>
            <a:r>
              <a:rPr lang="en-US" sz="2400" b="1" dirty="0" smtClean="0"/>
              <a:t>  . It keeps him </a:t>
            </a:r>
            <a:r>
              <a:rPr lang="ru-RU" sz="2400" b="1" dirty="0" smtClean="0"/>
              <a:t>_________________</a:t>
            </a:r>
            <a:r>
              <a:rPr lang="en-US" sz="2400" b="1" dirty="0" smtClean="0"/>
              <a:t> about the rest of the world. This programme is </a:t>
            </a:r>
            <a:r>
              <a:rPr lang="ru-RU" sz="2400" b="1" dirty="0" smtClean="0"/>
              <a:t>________________</a:t>
            </a:r>
            <a:r>
              <a:rPr lang="en-US" sz="2400" b="1" dirty="0" smtClean="0"/>
              <a:t> every three hours.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-197683"/>
            <a:ext cx="87154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My friend’s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</a:t>
            </a:r>
            <a:r>
              <a:rPr lang="en-US" sz="2400" b="1" u="sng" dirty="0" smtClean="0">
                <a:solidFill>
                  <a:srgbClr val="FF0000"/>
                </a:solidFill>
              </a:rPr>
              <a:t>hobby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s listening to the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radio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. He likes to listen </a:t>
            </a:r>
            <a:r>
              <a:rPr lang="en-US" sz="2400" b="1" dirty="0" err="1" smtClean="0">
                <a:solidFill>
                  <a:schemeClr val="bg1">
                    <a:lumMod val="85000"/>
                  </a:schemeClr>
                </a:solidFill>
              </a:rPr>
              <a:t>t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commercial</a:t>
            </a:r>
            <a:r>
              <a:rPr lang="en-US" sz="2400" b="1" u="sng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radio stations.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My mother is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fond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of reading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magazines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. She thinks they are very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           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informative  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. Besides, there are many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advertisements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in them.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My     father’s   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favourite</a:t>
            </a:r>
            <a:r>
              <a:rPr lang="en-US" sz="2400" b="1" u="sng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TV programme is  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                                   </a:t>
            </a:r>
            <a:endParaRPr lang="en-US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400" b="1" u="sng" dirty="0" smtClean="0">
                <a:solidFill>
                  <a:srgbClr val="FF0000"/>
                </a:solidFill>
              </a:rPr>
              <a:t>     </a:t>
            </a:r>
            <a:r>
              <a:rPr lang="en-US" sz="2400" b="1" u="sng" dirty="0" smtClean="0">
                <a:solidFill>
                  <a:srgbClr val="FF0000"/>
                </a:solidFill>
              </a:rPr>
              <a:t>the news 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It keeps him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informed   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about the rest of the world. This programme is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</a:rPr>
              <a:t>             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shown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every three hours. </a:t>
            </a:r>
            <a:endParaRPr lang="ru-RU" sz="24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Are these sentences true or false?</a:t>
            </a:r>
          </a:p>
        </p:txBody>
      </p:sp>
      <p:pic>
        <p:nvPicPr>
          <p:cNvPr id="4098" name="Picture 2" descr="d:\My Documents\Мои рисунки\bbc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786190"/>
            <a:ext cx="4318000" cy="2918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d:\My Documents\Мои рисунки\20070110-itv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7518">
            <a:off x="5857494" y="1471564"/>
            <a:ext cx="2998614" cy="21925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d:\My Documents\Мои рисунки\b402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27316">
            <a:off x="270879" y="1859113"/>
            <a:ext cx="3429056" cy="2428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Presentations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8358246" cy="1752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5400" b="1" dirty="0" smtClean="0">
                <a:solidFill>
                  <a:srgbClr val="000000"/>
                </a:solidFill>
              </a:rPr>
              <a:t>1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5400" b="1" dirty="0" smtClean="0">
                <a:solidFill>
                  <a:srgbClr val="000000"/>
                </a:solidFill>
              </a:rPr>
              <a:t>group “Television:</a:t>
            </a:r>
            <a:r>
              <a:rPr lang="ru-RU" sz="5400" b="1" dirty="0" smtClean="0">
                <a:solidFill>
                  <a:srgbClr val="000000"/>
                </a:solidFill>
              </a:rPr>
              <a:t>  </a:t>
            </a:r>
            <a:r>
              <a:rPr lang="en-US" sz="5400" b="1" dirty="0" smtClean="0">
                <a:solidFill>
                  <a:srgbClr val="000000"/>
                </a:solidFill>
              </a:rPr>
              <a:t> </a:t>
            </a:r>
            <a:r>
              <a:rPr lang="ru-RU" sz="5400" b="1" dirty="0" smtClean="0">
                <a:solidFill>
                  <a:srgbClr val="000000"/>
                </a:solidFill>
              </a:rPr>
              <a:t>                 </a:t>
            </a:r>
            <a:r>
              <a:rPr lang="en-US" sz="5400" b="1" dirty="0" smtClean="0">
                <a:solidFill>
                  <a:srgbClr val="000000"/>
                </a:solidFill>
              </a:rPr>
              <a:t>for and against”.</a:t>
            </a:r>
          </a:p>
          <a:p>
            <a:pPr algn="l">
              <a:buFont typeface="Wingdings" pitchFamily="2" charset="2"/>
              <a:buChar char="Ø"/>
            </a:pPr>
            <a:r>
              <a:rPr lang="en-US" sz="5400" b="1" dirty="0" smtClean="0">
                <a:solidFill>
                  <a:srgbClr val="000000"/>
                </a:solidFill>
              </a:rPr>
              <a:t>2 group “Television </a:t>
            </a:r>
            <a:r>
              <a:rPr lang="ru-RU" sz="5400" b="1" dirty="0" smtClean="0">
                <a:solidFill>
                  <a:srgbClr val="000000"/>
                </a:solidFill>
              </a:rPr>
              <a:t>    </a:t>
            </a:r>
            <a:r>
              <a:rPr lang="en-US" sz="5400" b="1" dirty="0" smtClean="0">
                <a:solidFill>
                  <a:srgbClr val="000000"/>
                </a:solidFill>
              </a:rPr>
              <a:t>programmes</a:t>
            </a:r>
            <a:r>
              <a:rPr lang="en-US" sz="4000" b="1" dirty="0" smtClean="0">
                <a:solidFill>
                  <a:srgbClr val="000000"/>
                </a:solidFill>
              </a:rPr>
              <a:t>”.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4" name="Управляющая кнопка: фильм 3">
            <a:hlinkClick r:id="rId2" action="ppaction://hlinkpres?slideindex=1&amp;slidetitle=Слайд 1" highlightClick="1"/>
          </p:cNvPr>
          <p:cNvSpPr/>
          <p:nvPr/>
        </p:nvSpPr>
        <p:spPr>
          <a:xfrm>
            <a:off x="7429520" y="2857496"/>
            <a:ext cx="1285884" cy="714380"/>
          </a:xfrm>
          <a:prstGeom prst="actionButtonMovi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321</TotalTime>
  <Words>359</Words>
  <Application>Microsoft Office PowerPoint</Application>
  <PresentationFormat>Экран (4:3)</PresentationFormat>
  <Paragraphs>51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Популярные телевизионные программы</vt:lpstr>
      <vt:lpstr>Задачи урока:</vt:lpstr>
      <vt:lpstr>Television is a reflection of the world</vt:lpstr>
      <vt:lpstr>Слайд 4</vt:lpstr>
      <vt:lpstr>Make up the word combinations</vt:lpstr>
      <vt:lpstr>Make up your own examples</vt:lpstr>
      <vt:lpstr>Слайд 7</vt:lpstr>
      <vt:lpstr>Are these sentences true or false?</vt:lpstr>
      <vt:lpstr>Presentations</vt:lpstr>
      <vt:lpstr>Conclusion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Television in  Our Life</dc:title>
  <dc:creator>Пользователь</dc:creator>
  <cp:lastModifiedBy>Windows User</cp:lastModifiedBy>
  <cp:revision>42</cp:revision>
  <dcterms:created xsi:type="dcterms:W3CDTF">2009-02-15T10:16:42Z</dcterms:created>
  <dcterms:modified xsi:type="dcterms:W3CDTF">2019-11-11T18:47:45Z</dcterms:modified>
</cp:coreProperties>
</file>