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3296399665344859E-2"/>
          <c:y val="0.12309204039637896"/>
          <c:w val="0.96749768970693484"/>
          <c:h val="0.74353879761541919"/>
        </c:manualLayout>
      </c:layout>
      <c:pie3DChart>
        <c:varyColors val="1"/>
        <c:ser>
          <c:idx val="0"/>
          <c:order val="0"/>
          <c:tx>
            <c:strRef>
              <c:f>Лист1!$B$1</c:f>
              <c:strCache>
                <c:ptCount val="1"/>
                <c:pt idx="0">
                  <c:v>Статистика</c:v>
                </c:pt>
              </c:strCache>
            </c:strRef>
          </c:tx>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dPt>
            <c:idx val="5"/>
            <c:bubble3D val="0"/>
            <c:spPr>
              <a:solidFill>
                <a:schemeClr val="accent6"/>
              </a:solidFill>
              <a:ln w="25400">
                <a:solidFill>
                  <a:schemeClr val="lt1"/>
                </a:solidFill>
              </a:ln>
              <a:effectLst/>
              <a:sp3d contourW="25400">
                <a:contourClr>
                  <a:schemeClr val="lt1"/>
                </a:contourClr>
              </a:sp3d>
            </c:spPr>
          </c:dPt>
          <c:dPt>
            <c:idx val="6"/>
            <c:bubble3D val="0"/>
            <c:spPr>
              <a:solidFill>
                <a:schemeClr val="accent1">
                  <a:lumMod val="60000"/>
                </a:schemeClr>
              </a:solidFill>
              <a:ln w="25400">
                <a:solidFill>
                  <a:schemeClr val="lt1"/>
                </a:solidFill>
              </a:ln>
              <a:effectLst/>
              <a:sp3d contourW="25400">
                <a:contourClr>
                  <a:schemeClr val="lt1"/>
                </a:contourClr>
              </a:sp3d>
            </c:spPr>
          </c:dPt>
          <c:dPt>
            <c:idx val="7"/>
            <c:bubble3D val="0"/>
            <c:spPr>
              <a:solidFill>
                <a:schemeClr val="accent2">
                  <a:lumMod val="60000"/>
                </a:schemeClr>
              </a:solidFill>
              <a:ln w="25400">
                <a:solidFill>
                  <a:schemeClr val="lt1"/>
                </a:solidFill>
              </a:ln>
              <a:effectLst/>
              <a:sp3d contourW="25400">
                <a:contourClr>
                  <a:schemeClr val="lt1"/>
                </a:contourClr>
              </a:sp3d>
            </c:spPr>
          </c:dPt>
          <c:dPt>
            <c:idx val="8"/>
            <c:bubble3D val="0"/>
            <c:spPr>
              <a:solidFill>
                <a:schemeClr val="accent3">
                  <a:lumMod val="60000"/>
                </a:schemeClr>
              </a:solidFill>
              <a:ln w="25400">
                <a:solidFill>
                  <a:schemeClr val="lt1"/>
                </a:solidFill>
              </a:ln>
              <a:effectLst/>
              <a:sp3d contourW="25400">
                <a:contourClr>
                  <a:schemeClr val="lt1"/>
                </a:contourClr>
              </a:sp3d>
            </c:spPr>
          </c:dPt>
          <c:dPt>
            <c:idx val="9"/>
            <c:bubble3D val="0"/>
            <c:spPr>
              <a:solidFill>
                <a:schemeClr val="accent4">
                  <a:lumMod val="60000"/>
                </a:schemeClr>
              </a:solidFill>
              <a:ln w="25400">
                <a:solidFill>
                  <a:schemeClr val="lt1"/>
                </a:solidFill>
              </a:ln>
              <a:effectLst/>
              <a:sp3d contourW="25400">
                <a:contourClr>
                  <a:schemeClr val="lt1"/>
                </a:contourClr>
              </a:sp3d>
            </c:spPr>
          </c:dPt>
          <c:cat>
            <c:strRef>
              <c:f>Лист1!$A$2:$A$11</c:f>
              <c:strCache>
                <c:ptCount val="10"/>
                <c:pt idx="0">
                  <c:v>Футбол</c:v>
                </c:pt>
                <c:pt idx="1">
                  <c:v>Волейбол</c:v>
                </c:pt>
                <c:pt idx="2">
                  <c:v>Плавание</c:v>
                </c:pt>
                <c:pt idx="3">
                  <c:v>Легкая атлетика</c:v>
                </c:pt>
                <c:pt idx="4">
                  <c:v>Баскетбол</c:v>
                </c:pt>
                <c:pt idx="5">
                  <c:v>Фитнес-аэробика</c:v>
                </c:pt>
                <c:pt idx="6">
                  <c:v>Лыжные гонки</c:v>
                </c:pt>
                <c:pt idx="7">
                  <c:v>Настольный теннис</c:v>
                </c:pt>
                <c:pt idx="8">
                  <c:v>Шахматы</c:v>
                </c:pt>
                <c:pt idx="9">
                  <c:v>Хоккей</c:v>
                </c:pt>
              </c:strCache>
            </c:strRef>
          </c:cat>
          <c:val>
            <c:numRef>
              <c:f>Лист1!$B$2:$B$11</c:f>
              <c:numCache>
                <c:formatCode>General</c:formatCode>
                <c:ptCount val="10"/>
                <c:pt idx="0">
                  <c:v>3099968</c:v>
                </c:pt>
                <c:pt idx="1">
                  <c:v>2316135</c:v>
                </c:pt>
                <c:pt idx="2">
                  <c:v>1916140</c:v>
                </c:pt>
                <c:pt idx="3">
                  <c:v>1752138</c:v>
                </c:pt>
                <c:pt idx="4">
                  <c:v>1700908</c:v>
                </c:pt>
                <c:pt idx="5">
                  <c:v>1500657</c:v>
                </c:pt>
                <c:pt idx="6">
                  <c:v>1000567</c:v>
                </c:pt>
                <c:pt idx="7">
                  <c:v>850978</c:v>
                </c:pt>
                <c:pt idx="8">
                  <c:v>700000</c:v>
                </c:pt>
                <c:pt idx="9">
                  <c:v>500000</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34861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2736112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0770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341786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71267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2094100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2656577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1716430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173015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5776A32-8568-412C-9806-27A120354728}" type="datetimeFigureOut">
              <a:rPr lang="ru-RU" smtClean="0"/>
              <a:t>25.12.2020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797213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776A32-8568-412C-9806-27A120354728}" type="datetimeFigureOut">
              <a:rPr lang="ru-RU" smtClean="0"/>
              <a:t>25.12.2020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56745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5776A32-8568-412C-9806-27A120354728}" type="datetimeFigureOut">
              <a:rPr lang="ru-RU" smtClean="0"/>
              <a:t>25.12.2020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254328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5776A32-8568-412C-9806-27A120354728}" type="datetimeFigureOut">
              <a:rPr lang="ru-RU" smtClean="0"/>
              <a:t>25.12.2020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389248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76A32-8568-412C-9806-27A120354728}" type="datetimeFigureOut">
              <a:rPr lang="ru-RU" smtClean="0"/>
              <a:t>25.12.2020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120602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776A32-8568-412C-9806-27A120354728}" type="datetimeFigureOut">
              <a:rPr lang="ru-RU" smtClean="0"/>
              <a:t>25.12.2020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271759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5776A32-8568-412C-9806-27A120354728}" type="datetimeFigureOut">
              <a:rPr lang="ru-RU" smtClean="0"/>
              <a:t>25.12.2020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D7078BF-5858-455E-98D8-8F17747063AA}" type="slidenum">
              <a:rPr lang="ru-RU" smtClean="0"/>
              <a:t>‹#›</a:t>
            </a:fld>
            <a:endParaRPr lang="ru-RU"/>
          </a:p>
        </p:txBody>
      </p:sp>
    </p:spTree>
    <p:extLst>
      <p:ext uri="{BB962C8B-B14F-4D97-AF65-F5344CB8AC3E}">
        <p14:creationId xmlns:p14="http://schemas.microsoft.com/office/powerpoint/2010/main" val="427085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776A32-8568-412C-9806-27A120354728}" type="datetimeFigureOut">
              <a:rPr lang="ru-RU" smtClean="0"/>
              <a:t>25.12.2020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D7078BF-5858-455E-98D8-8F17747063AA}" type="slidenum">
              <a:rPr lang="ru-RU" smtClean="0"/>
              <a:t>‹#›</a:t>
            </a:fld>
            <a:endParaRPr lang="ru-RU"/>
          </a:p>
        </p:txBody>
      </p:sp>
    </p:spTree>
    <p:extLst>
      <p:ext uri="{BB962C8B-B14F-4D97-AF65-F5344CB8AC3E}">
        <p14:creationId xmlns:p14="http://schemas.microsoft.com/office/powerpoint/2010/main" val="1507987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популярные виды спорта в России</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87349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Фитнес-аэробика</a:t>
            </a:r>
            <a:endParaRPr lang="ru-RU" dirty="0"/>
          </a:p>
        </p:txBody>
      </p:sp>
      <p:sp>
        <p:nvSpPr>
          <p:cNvPr id="3" name="Объект 2"/>
          <p:cNvSpPr>
            <a:spLocks noGrp="1"/>
          </p:cNvSpPr>
          <p:nvPr>
            <p:ph idx="1"/>
          </p:nvPr>
        </p:nvSpPr>
        <p:spPr>
          <a:xfrm>
            <a:off x="677334" y="1353765"/>
            <a:ext cx="8596668" cy="3880773"/>
          </a:xfrm>
        </p:spPr>
        <p:txBody>
          <a:bodyPr/>
          <a:lstStyle/>
          <a:p>
            <a:r>
              <a:rPr lang="ru-RU" dirty="0"/>
              <a:t>Фитнес-аэробика — вид спорта, официально зарегистрированный во Всероссийском Реестре Видов Спорта (ВРВС). Это один из самых молодых видов спорта, быстро завоевавший популярность во всем мире. Это массовый, эстетически увлекательный и поистине зрелищный командный вид спорта, собравший все лучшее из теории и практики оздоровительной и спортивной аэробики. Своеобразие фитнес-аэробики определяется органичным соединением спорта и искусства, единством движений и музыки. Фитнес-аэробика — достаточно сложный в координационном и физическом отношении вид спорта. Соревновательные комбинации отличаются быстрым темпом, резкой сменой положения тела, позиций.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0777" y="4177553"/>
            <a:ext cx="4876800" cy="2592480"/>
          </a:xfrm>
          <a:prstGeom prst="rect">
            <a:avLst/>
          </a:prstGeom>
        </p:spPr>
      </p:pic>
    </p:spTree>
    <p:extLst>
      <p:ext uri="{BB962C8B-B14F-4D97-AF65-F5344CB8AC3E}">
        <p14:creationId xmlns:p14="http://schemas.microsoft.com/office/powerpoint/2010/main" val="390537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Лыжные гонки</a:t>
            </a:r>
            <a:endParaRPr lang="ru-RU" dirty="0"/>
          </a:p>
        </p:txBody>
      </p:sp>
      <p:sp>
        <p:nvSpPr>
          <p:cNvPr id="3" name="Объект 2"/>
          <p:cNvSpPr>
            <a:spLocks noGrp="1"/>
          </p:cNvSpPr>
          <p:nvPr>
            <p:ph idx="1"/>
          </p:nvPr>
        </p:nvSpPr>
        <p:spPr>
          <a:xfrm>
            <a:off x="677334" y="1270000"/>
            <a:ext cx="8596668" cy="3880773"/>
          </a:xfrm>
        </p:spPr>
        <p:txBody>
          <a:bodyPr/>
          <a:lstStyle/>
          <a:p>
            <a:r>
              <a:rPr lang="ru-RU" dirty="0" err="1"/>
              <a:t>Лы́жные</a:t>
            </a:r>
            <a:r>
              <a:rPr lang="ru-RU" dirty="0"/>
              <a:t> гонки — циклический зимний вид спорта, в котором соревнуются по времени прохождения дистанции по специально подготовленной снежной трассе с использованием беговых лыж и лыжных палок. Официальные соревнования проводят на дистанциях длиной от 800 м до 70 км. Лыжные гонки входят в программу Зимних Олимпийских игр с 1924 года.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8023" y="2819120"/>
            <a:ext cx="4876800" cy="3209925"/>
          </a:xfrm>
          <a:prstGeom prst="rect">
            <a:avLst/>
          </a:prstGeom>
        </p:spPr>
      </p:pic>
    </p:spTree>
    <p:extLst>
      <p:ext uri="{BB962C8B-B14F-4D97-AF65-F5344CB8AC3E}">
        <p14:creationId xmlns:p14="http://schemas.microsoft.com/office/powerpoint/2010/main" val="19552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Настольный теннис</a:t>
            </a:r>
            <a:endParaRPr lang="ru-RU" dirty="0"/>
          </a:p>
        </p:txBody>
      </p:sp>
      <p:sp>
        <p:nvSpPr>
          <p:cNvPr id="3" name="Объект 2"/>
          <p:cNvSpPr>
            <a:spLocks noGrp="1"/>
          </p:cNvSpPr>
          <p:nvPr>
            <p:ph idx="1"/>
          </p:nvPr>
        </p:nvSpPr>
        <p:spPr>
          <a:xfrm>
            <a:off x="677334" y="1362730"/>
            <a:ext cx="8596668" cy="3880773"/>
          </a:xfrm>
        </p:spPr>
        <p:txBody>
          <a:bodyPr/>
          <a:lstStyle/>
          <a:p>
            <a:r>
              <a:rPr lang="ru-RU" dirty="0"/>
              <a:t>Настольный теннис — олимпийский вид спорта, спортивная игра с мячом, в которой используют специальные ракетки и игровой стол, разграниченный сеткой пополам. Игра может проходить между двумя соперниками или двумя парами соперников. Задачей игроков является удерживать мяч в игре при помощи ракеток — каждый игрок после одного отскока мяча на своей половине стола должен отправить мяч на половину стола соперника. Очко начисляется игроку или паре игроков, когда соперник не может вернуть мяч в соответствии с правилами. Каждая партия продолжается до 11 очков, матч состоит из нечётного количества партий, и играется на большинство побед в партиях.</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365" y="4213412"/>
            <a:ext cx="4099112" cy="2492188"/>
          </a:xfrm>
          <a:prstGeom prst="rect">
            <a:avLst/>
          </a:prstGeom>
        </p:spPr>
      </p:pic>
    </p:spTree>
    <p:extLst>
      <p:ext uri="{BB962C8B-B14F-4D97-AF65-F5344CB8AC3E}">
        <p14:creationId xmlns:p14="http://schemas.microsoft.com/office/powerpoint/2010/main" val="264685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Шахматы</a:t>
            </a:r>
            <a:endParaRPr lang="ru-RU" dirty="0"/>
          </a:p>
        </p:txBody>
      </p:sp>
      <p:sp>
        <p:nvSpPr>
          <p:cNvPr id="3" name="Объект 2"/>
          <p:cNvSpPr>
            <a:spLocks noGrp="1"/>
          </p:cNvSpPr>
          <p:nvPr>
            <p:ph idx="1"/>
          </p:nvPr>
        </p:nvSpPr>
        <p:spPr>
          <a:xfrm>
            <a:off x="677334" y="1425484"/>
            <a:ext cx="8596668" cy="3880773"/>
          </a:xfrm>
        </p:spPr>
        <p:txBody>
          <a:bodyPr/>
          <a:lstStyle/>
          <a:p>
            <a:r>
              <a:rPr lang="ru-RU" dirty="0" err="1" smtClean="0"/>
              <a:t>Ша́хматы</a:t>
            </a:r>
            <a:r>
              <a:rPr lang="ru-RU" dirty="0" smtClean="0"/>
              <a:t> — </a:t>
            </a:r>
            <a:r>
              <a:rPr lang="ru-RU" dirty="0"/>
              <a:t>настольная логическая игра со специальными фигурами на 64-клеточной доске для двух соперников, сочетающая в себе элементы искусства (в том числе в части шахматной композиции), науки и </a:t>
            </a:r>
            <a:r>
              <a:rPr lang="ru-RU" dirty="0" smtClean="0"/>
              <a:t>спорта.</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268" y="2424393"/>
            <a:ext cx="4876800" cy="3371850"/>
          </a:xfrm>
          <a:prstGeom prst="rect">
            <a:avLst/>
          </a:prstGeom>
        </p:spPr>
      </p:pic>
    </p:spTree>
    <p:extLst>
      <p:ext uri="{BB962C8B-B14F-4D97-AF65-F5344CB8AC3E}">
        <p14:creationId xmlns:p14="http://schemas.microsoft.com/office/powerpoint/2010/main" val="1780061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Хоккей</a:t>
            </a:r>
            <a:endParaRPr lang="ru-RU" dirty="0"/>
          </a:p>
        </p:txBody>
      </p:sp>
      <p:sp>
        <p:nvSpPr>
          <p:cNvPr id="3" name="Объект 2"/>
          <p:cNvSpPr>
            <a:spLocks noGrp="1"/>
          </p:cNvSpPr>
          <p:nvPr>
            <p:ph idx="1"/>
          </p:nvPr>
        </p:nvSpPr>
        <p:spPr>
          <a:xfrm>
            <a:off x="677334" y="1270000"/>
            <a:ext cx="8596668" cy="3880773"/>
          </a:xfrm>
        </p:spPr>
        <p:txBody>
          <a:bodyPr/>
          <a:lstStyle/>
          <a:p>
            <a:r>
              <a:rPr lang="ru-RU" dirty="0" err="1"/>
              <a:t>Хокке́й</a:t>
            </a:r>
            <a:r>
              <a:rPr lang="ru-RU" dirty="0"/>
              <a:t> (англ. </a:t>
            </a:r>
            <a:r>
              <a:rPr lang="ru-RU" dirty="0" err="1"/>
              <a:t>hockey</a:t>
            </a:r>
            <a:r>
              <a:rPr lang="ru-RU" dirty="0"/>
              <a:t>) — вид спорта, семейство игр на ледовой, тартановой, пластиковой, деревянной или травяной площадке, в котором две команды стараются поразить (мячом или шайбой) цель — ворота противника, используя клюшки. В каждой команде есть один вратарь, который защищает ворота своей команды, и несколько полевых игроков. Существует много видов хоккея, такие как хоккей с шайбой, хоккей с мячом, хоккей на траве и другие.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5363" y="3433482"/>
            <a:ext cx="7454153" cy="3009900"/>
          </a:xfrm>
          <a:prstGeom prst="rect">
            <a:avLst/>
          </a:prstGeom>
        </p:spPr>
      </p:pic>
    </p:spTree>
    <p:extLst>
      <p:ext uri="{BB962C8B-B14F-4D97-AF65-F5344CB8AC3E}">
        <p14:creationId xmlns:p14="http://schemas.microsoft.com/office/powerpoint/2010/main" val="373509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Статистика</a:t>
            </a:r>
            <a:endParaRPr lang="ru-RU" dirty="0"/>
          </a:p>
        </p:txBody>
      </p:sp>
      <p:sp>
        <p:nvSpPr>
          <p:cNvPr id="3" name="Объект 2"/>
          <p:cNvSpPr>
            <a:spLocks noGrp="1"/>
          </p:cNvSpPr>
          <p:nvPr>
            <p:ph idx="1"/>
          </p:nvPr>
        </p:nvSpPr>
        <p:spPr/>
        <p:txBody>
          <a:bodyPr/>
          <a:lstStyle/>
          <a:p>
            <a:r>
              <a:rPr lang="ru-RU" dirty="0" smtClean="0"/>
              <a:t>Оценивая статистику, найденную мною в интернет, можно сделать вывод, что самый популярный вид спорта в России – это футбол, ведь им занимаются свыше 3 099 967 человек.</a:t>
            </a:r>
          </a:p>
          <a:p>
            <a:endParaRPr lang="ru-RU" dirty="0"/>
          </a:p>
          <a:p>
            <a:r>
              <a:rPr lang="ru-RU" dirty="0" smtClean="0"/>
              <a:t>                                                         Статистика на следующем слайде</a:t>
            </a: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870" y="3361765"/>
            <a:ext cx="3738283" cy="2362939"/>
          </a:xfrm>
          <a:prstGeom prst="rect">
            <a:avLst/>
          </a:prstGeom>
        </p:spPr>
      </p:pic>
    </p:spTree>
    <p:extLst>
      <p:ext uri="{BB962C8B-B14F-4D97-AF65-F5344CB8AC3E}">
        <p14:creationId xmlns:p14="http://schemas.microsoft.com/office/powerpoint/2010/main" val="2795013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Цифровые значения</a:t>
            </a:r>
            <a:endParaRPr lang="ru-RU" dirty="0"/>
          </a:p>
        </p:txBody>
      </p:sp>
      <p:sp>
        <p:nvSpPr>
          <p:cNvPr id="3" name="Объект 2"/>
          <p:cNvSpPr>
            <a:spLocks noGrp="1"/>
          </p:cNvSpPr>
          <p:nvPr>
            <p:ph idx="1"/>
          </p:nvPr>
        </p:nvSpPr>
        <p:spPr>
          <a:xfrm>
            <a:off x="677334" y="1532965"/>
            <a:ext cx="8596668" cy="4508397"/>
          </a:xfrm>
        </p:spPr>
        <p:txBody>
          <a:bodyPr>
            <a:normAutofit/>
          </a:bodyPr>
          <a:lstStyle/>
          <a:p>
            <a:r>
              <a:rPr lang="ru-RU" dirty="0" smtClean="0"/>
              <a:t>Футбол - </a:t>
            </a:r>
            <a:r>
              <a:rPr lang="ru-RU" dirty="0"/>
              <a:t>3 099 </a:t>
            </a:r>
            <a:r>
              <a:rPr lang="ru-RU" dirty="0" smtClean="0"/>
              <a:t>967</a:t>
            </a:r>
          </a:p>
          <a:p>
            <a:r>
              <a:rPr lang="ru-RU" dirty="0" smtClean="0"/>
              <a:t>Волейбол – 2 316 135</a:t>
            </a:r>
          </a:p>
          <a:p>
            <a:r>
              <a:rPr lang="ru-RU" dirty="0" smtClean="0"/>
              <a:t>Плавание 1 916 143</a:t>
            </a:r>
          </a:p>
          <a:p>
            <a:r>
              <a:rPr lang="ru-RU" dirty="0" smtClean="0"/>
              <a:t>Легкая атлетика 1 752 138</a:t>
            </a:r>
          </a:p>
          <a:p>
            <a:r>
              <a:rPr lang="ru-RU" dirty="0" smtClean="0"/>
              <a:t>Баскетбол 1 700 908</a:t>
            </a:r>
          </a:p>
          <a:p>
            <a:r>
              <a:rPr lang="ru-RU" dirty="0" smtClean="0"/>
              <a:t>Фитнес-аэробика – 1 549 879</a:t>
            </a:r>
          </a:p>
          <a:p>
            <a:r>
              <a:rPr lang="ru-RU" dirty="0" smtClean="0"/>
              <a:t>Лыжные гонки – 1 354 562</a:t>
            </a:r>
          </a:p>
          <a:p>
            <a:r>
              <a:rPr lang="ru-RU" dirty="0" smtClean="0"/>
              <a:t>Настольный теннис – 890 342</a:t>
            </a:r>
          </a:p>
          <a:p>
            <a:r>
              <a:rPr lang="ru-RU" dirty="0" smtClean="0"/>
              <a:t>Шахматы – 809 765</a:t>
            </a:r>
          </a:p>
          <a:p>
            <a:r>
              <a:rPr lang="ru-RU" dirty="0" smtClean="0"/>
              <a:t>Хоккей – 654 789</a:t>
            </a:r>
            <a:endParaRPr lang="ru-RU" dirty="0"/>
          </a:p>
        </p:txBody>
      </p:sp>
    </p:spTree>
    <p:extLst>
      <p:ext uri="{BB962C8B-B14F-4D97-AF65-F5344CB8AC3E}">
        <p14:creationId xmlns:p14="http://schemas.microsoft.com/office/powerpoint/2010/main" val="639959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graphicFrame>
        <p:nvGraphicFramePr>
          <p:cNvPr id="37" name="Объект 36"/>
          <p:cNvGraphicFramePr>
            <a:graphicFrameLocks noGrp="1"/>
          </p:cNvGraphicFramePr>
          <p:nvPr>
            <p:ph idx="1"/>
            <p:extLst>
              <p:ext uri="{D42A27DB-BD31-4B8C-83A1-F6EECF244321}">
                <p14:modId xmlns:p14="http://schemas.microsoft.com/office/powerpoint/2010/main" val="4248724653"/>
              </p:ext>
            </p:extLst>
          </p:nvPr>
        </p:nvGraphicFramePr>
        <p:xfrm>
          <a:off x="677862" y="466166"/>
          <a:ext cx="9739125" cy="5575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109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Футбол </a:t>
            </a:r>
            <a:br>
              <a:rPr lang="ru-RU" dirty="0" smtClean="0"/>
            </a:br>
            <a:endParaRPr lang="ru-RU" dirty="0"/>
          </a:p>
        </p:txBody>
      </p:sp>
      <p:sp>
        <p:nvSpPr>
          <p:cNvPr id="3" name="Объект 2"/>
          <p:cNvSpPr>
            <a:spLocks noGrp="1"/>
          </p:cNvSpPr>
          <p:nvPr>
            <p:ph idx="1"/>
          </p:nvPr>
        </p:nvSpPr>
        <p:spPr>
          <a:xfrm>
            <a:off x="677334" y="1192306"/>
            <a:ext cx="8596668" cy="4508397"/>
          </a:xfrm>
        </p:spPr>
        <p:txBody>
          <a:bodyPr/>
          <a:lstStyle/>
          <a:p>
            <a:r>
              <a:rPr lang="ru-RU" dirty="0" err="1"/>
              <a:t>Футбо́л</a:t>
            </a:r>
            <a:r>
              <a:rPr lang="ru-RU" dirty="0"/>
              <a:t> (англ. </a:t>
            </a:r>
            <a:r>
              <a:rPr lang="ru-RU" dirty="0" err="1"/>
              <a:t>football</a:t>
            </a:r>
            <a:r>
              <a:rPr lang="ru-RU" dirty="0"/>
              <a:t> от </a:t>
            </a:r>
            <a:r>
              <a:rPr lang="ru-RU" dirty="0" err="1"/>
              <a:t>foot</a:t>
            </a:r>
            <a:r>
              <a:rPr lang="ru-RU" dirty="0"/>
              <a:t> «ступня» + </a:t>
            </a:r>
            <a:r>
              <a:rPr lang="ru-RU" dirty="0" err="1"/>
              <a:t>ball</a:t>
            </a:r>
            <a:r>
              <a:rPr lang="ru-RU" dirty="0"/>
              <a:t> «мяч») — командный вид спорта, в котором целью является забить мяч в ворота соперника ногами или другими частями тела (кроме рук) большее количество раз, чем команда соперника. В настоящее время самый популярный и массовый вид спорта в </a:t>
            </a:r>
            <a:r>
              <a:rPr lang="ru-RU" dirty="0" smtClean="0"/>
              <a:t>мире.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329" y="2662788"/>
            <a:ext cx="7896785" cy="3799915"/>
          </a:xfrm>
          <a:prstGeom prst="rect">
            <a:avLst/>
          </a:prstGeom>
        </p:spPr>
      </p:pic>
    </p:spTree>
    <p:extLst>
      <p:ext uri="{BB962C8B-B14F-4D97-AF65-F5344CB8AC3E}">
        <p14:creationId xmlns:p14="http://schemas.microsoft.com/office/powerpoint/2010/main" val="186648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Волейбол</a:t>
            </a:r>
            <a:endParaRPr lang="ru-RU" dirty="0"/>
          </a:p>
        </p:txBody>
      </p:sp>
      <p:sp>
        <p:nvSpPr>
          <p:cNvPr id="3" name="Объект 2"/>
          <p:cNvSpPr>
            <a:spLocks noGrp="1"/>
          </p:cNvSpPr>
          <p:nvPr>
            <p:ph idx="1"/>
          </p:nvPr>
        </p:nvSpPr>
        <p:spPr>
          <a:xfrm>
            <a:off x="677333" y="1270001"/>
            <a:ext cx="8735607" cy="3248212"/>
          </a:xfrm>
        </p:spPr>
        <p:txBody>
          <a:bodyPr>
            <a:normAutofit fontScale="92500" lnSpcReduction="20000"/>
          </a:bodyPr>
          <a:lstStyle/>
          <a:p>
            <a:r>
              <a:rPr lang="ru-RU" dirty="0" err="1"/>
              <a:t>Волейбо́л</a:t>
            </a:r>
            <a:r>
              <a:rPr lang="ru-RU" dirty="0"/>
              <a:t> (англ. </a:t>
            </a:r>
            <a:r>
              <a:rPr lang="ru-RU" dirty="0" err="1"/>
              <a:t>volleyball</a:t>
            </a:r>
            <a:r>
              <a:rPr lang="ru-RU" dirty="0"/>
              <a:t> от </a:t>
            </a:r>
            <a:r>
              <a:rPr lang="ru-RU" dirty="0" err="1"/>
              <a:t>volley</a:t>
            </a:r>
            <a:r>
              <a:rPr lang="ru-RU" dirty="0"/>
              <a:t> — «удар с лёту» и </a:t>
            </a:r>
            <a:r>
              <a:rPr lang="ru-RU" dirty="0" err="1"/>
              <a:t>ball</a:t>
            </a:r>
            <a:r>
              <a:rPr lang="ru-RU" dirty="0"/>
              <a:t> — «мяч») — вид спорта, командная спортивная игра, в процессе которой две команды соревнуются на специальной площадке, разделённой сеткой, стремясь направить мяч на сторону соперника таким образом, чтобы он приземлился на площадке противника (добить до пола), либо чтобы игрок защищающейся команды допустил ошибку. При этом для организации атаки игрокам одной команды разрешается не более трёх касаний мяча подряд (в дополнение к касанию на блоке</a:t>
            </a:r>
            <a:r>
              <a:rPr lang="ru-RU" dirty="0" smtClean="0"/>
              <a:t>).</a:t>
            </a:r>
            <a:endParaRPr lang="ru-RU" dirty="0"/>
          </a:p>
          <a:p>
            <a:r>
              <a:rPr lang="ru-RU" dirty="0"/>
              <a:t>Волейбол — неконтактный, комбинационный вид спорта, где каждый игрок имеет строгую специализацию на площадке. Важнейшими качествами для игроков в волейбол являются прыгучесть для возможности высоко подняться над сеткой, реакция, координация, физическая сила для эффективного произведения атакующих ударов.</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5788" y="4150659"/>
            <a:ext cx="4258235" cy="2296646"/>
          </a:xfrm>
          <a:prstGeom prst="rect">
            <a:avLst/>
          </a:prstGeom>
        </p:spPr>
      </p:pic>
    </p:spTree>
    <p:extLst>
      <p:ext uri="{BB962C8B-B14F-4D97-AF65-F5344CB8AC3E}">
        <p14:creationId xmlns:p14="http://schemas.microsoft.com/office/powerpoint/2010/main" val="340041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Плавание</a:t>
            </a:r>
            <a:endParaRPr lang="ru-RU" dirty="0"/>
          </a:p>
        </p:txBody>
      </p:sp>
      <p:sp>
        <p:nvSpPr>
          <p:cNvPr id="3" name="Объект 2"/>
          <p:cNvSpPr>
            <a:spLocks noGrp="1"/>
          </p:cNvSpPr>
          <p:nvPr>
            <p:ph idx="1"/>
          </p:nvPr>
        </p:nvSpPr>
        <p:spPr>
          <a:xfrm>
            <a:off x="596652" y="1270000"/>
            <a:ext cx="8596668" cy="3880773"/>
          </a:xfrm>
        </p:spPr>
        <p:txBody>
          <a:bodyPr/>
          <a:lstStyle/>
          <a:p>
            <a:r>
              <a:rPr lang="ru-RU" dirty="0" err="1"/>
              <a:t>Пла́вание</a:t>
            </a:r>
            <a:r>
              <a:rPr lang="ru-RU" dirty="0"/>
              <a:t> — вид спорта или спортивная дисциплина, заключающаяся в преодолении вплавь за наименьшее время различных </a:t>
            </a:r>
            <a:r>
              <a:rPr lang="ru-RU" dirty="0" smtClean="0"/>
              <a:t>дистанций. </a:t>
            </a:r>
            <a:r>
              <a:rPr lang="ru-RU" dirty="0"/>
              <a:t>При этом в подводном положении по действующим ныне правилам разрешается проплыть не более 15 м после старта или поворота (в плавании брассом подобное ограничение сформулировано по-другому); скоростные виды подводного плавания относятся не к плаванию, а к подводному спорту.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906" y="3290048"/>
            <a:ext cx="6745450" cy="3281082"/>
          </a:xfrm>
          <a:prstGeom prst="rect">
            <a:avLst/>
          </a:prstGeom>
        </p:spPr>
      </p:pic>
    </p:spTree>
    <p:extLst>
      <p:ext uri="{BB962C8B-B14F-4D97-AF65-F5344CB8AC3E}">
        <p14:creationId xmlns:p14="http://schemas.microsoft.com/office/powerpoint/2010/main" val="678742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Легкая атлетика</a:t>
            </a:r>
            <a:endParaRPr lang="ru-RU" dirty="0"/>
          </a:p>
        </p:txBody>
      </p:sp>
      <p:sp>
        <p:nvSpPr>
          <p:cNvPr id="3" name="Объект 2"/>
          <p:cNvSpPr>
            <a:spLocks noGrp="1"/>
          </p:cNvSpPr>
          <p:nvPr>
            <p:ph idx="1"/>
          </p:nvPr>
        </p:nvSpPr>
        <p:spPr>
          <a:xfrm>
            <a:off x="677334" y="1270000"/>
            <a:ext cx="8596668" cy="3880773"/>
          </a:xfrm>
        </p:spPr>
        <p:txBody>
          <a:bodyPr/>
          <a:lstStyle/>
          <a:p>
            <a:r>
              <a:rPr lang="ru-RU" dirty="0"/>
              <a:t>Лёгкая </a:t>
            </a:r>
            <a:r>
              <a:rPr lang="ru-RU" dirty="0" err="1"/>
              <a:t>атле́тика</a:t>
            </a:r>
            <a:r>
              <a:rPr lang="ru-RU" dirty="0"/>
              <a:t> — олимпийский вид спорта, включающий бег, ходьбу, прыжки и метания. Объединяет следующие дисциплины: беговые виды, спортивную ходьбу, технические виды (прыжки и метания), многоборья, пробеги (бег по шоссе) и кроссы (бег по пересечённой местности). Один из основных и наиболее массовых видов спорта.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2777" y="2882153"/>
            <a:ext cx="4876800" cy="2743200"/>
          </a:xfrm>
          <a:prstGeom prst="rect">
            <a:avLst/>
          </a:prstGeom>
        </p:spPr>
      </p:pic>
    </p:spTree>
    <p:extLst>
      <p:ext uri="{BB962C8B-B14F-4D97-AF65-F5344CB8AC3E}">
        <p14:creationId xmlns:p14="http://schemas.microsoft.com/office/powerpoint/2010/main" val="401269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Баскетбол</a:t>
            </a:r>
            <a:endParaRPr lang="ru-RU" dirty="0"/>
          </a:p>
        </p:txBody>
      </p:sp>
      <p:sp>
        <p:nvSpPr>
          <p:cNvPr id="3" name="Объект 2"/>
          <p:cNvSpPr>
            <a:spLocks noGrp="1"/>
          </p:cNvSpPr>
          <p:nvPr>
            <p:ph idx="1"/>
          </p:nvPr>
        </p:nvSpPr>
        <p:spPr>
          <a:xfrm>
            <a:off x="587687" y="1192401"/>
            <a:ext cx="6449607" cy="5100823"/>
          </a:xfrm>
        </p:spPr>
        <p:txBody>
          <a:bodyPr>
            <a:normAutofit/>
          </a:bodyPr>
          <a:lstStyle/>
          <a:p>
            <a:r>
              <a:rPr lang="ru-RU" dirty="0" err="1"/>
              <a:t>Баскетбо́л</a:t>
            </a:r>
            <a:r>
              <a:rPr lang="ru-RU" dirty="0"/>
              <a:t> (англ. </a:t>
            </a:r>
            <a:r>
              <a:rPr lang="ru-RU" dirty="0" err="1"/>
              <a:t>basket</a:t>
            </a:r>
            <a:r>
              <a:rPr lang="ru-RU" dirty="0"/>
              <a:t> «корзина» + </a:t>
            </a:r>
            <a:r>
              <a:rPr lang="ru-RU" dirty="0" err="1"/>
              <a:t>ball</a:t>
            </a:r>
            <a:r>
              <a:rPr lang="ru-RU" dirty="0"/>
              <a:t> «мяч») — спортивная командная игра с мячом, в которой мяч забрасывают руками в корзину (кольцо) соперника</a:t>
            </a:r>
            <a:r>
              <a:rPr lang="ru-RU" dirty="0" smtClean="0"/>
              <a:t>.</a:t>
            </a:r>
            <a:endParaRPr lang="ru-RU" dirty="0"/>
          </a:p>
          <a:p>
            <a:r>
              <a:rPr lang="ru-RU" dirty="0"/>
              <a:t>В баскетбол играют две команды, каждая из которых состоит из пяти полевых игроков (замены не ограничены). Цель каждой команды — забросить мяч в кольцо с сеткой (корзину) соперника и помешать другой команде завладеть мячом и забросить его в свою корзину. Корзина находится на высоте 3,05 м от паркета (10 футов). За мяч, заброшенный с ближней и средней дистанций, засчитывается два очка, с дальней (из-за </a:t>
            </a:r>
            <a:r>
              <a:rPr lang="ru-RU" dirty="0" err="1"/>
              <a:t>трёхочковой</a:t>
            </a:r>
            <a:r>
              <a:rPr lang="ru-RU" dirty="0"/>
              <a:t> линии) — три очка; штрафной бросок оценивается в одно очко. Стандартный размер баскетбольной площадки — 28 м в длину и 15 м — в ширину. Баскетбол — один из самых популярных видов спорта в </a:t>
            </a:r>
            <a:r>
              <a:rPr lang="ru-RU" dirty="0" smtClean="0"/>
              <a:t>мире.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940" y="1823959"/>
            <a:ext cx="5065059" cy="3694176"/>
          </a:xfrm>
          <a:prstGeom prst="rect">
            <a:avLst/>
          </a:prstGeom>
        </p:spPr>
      </p:pic>
    </p:spTree>
    <p:extLst>
      <p:ext uri="{BB962C8B-B14F-4D97-AF65-F5344CB8AC3E}">
        <p14:creationId xmlns:p14="http://schemas.microsoft.com/office/powerpoint/2010/main" val="2331022419"/>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TotalTime>
  <Words>933</Words>
  <Application>Microsoft Office PowerPoint</Application>
  <PresentationFormat>Произвольный</PresentationFormat>
  <Paragraphs>39</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Грань</vt:lpstr>
      <vt:lpstr>Самые популярные виды спорта в России</vt:lpstr>
      <vt:lpstr>Статистика</vt:lpstr>
      <vt:lpstr>Цифровые значения</vt:lpstr>
      <vt:lpstr>Презентация PowerPoint</vt:lpstr>
      <vt:lpstr>Футбол  </vt:lpstr>
      <vt:lpstr>Волейбол</vt:lpstr>
      <vt:lpstr>Плавание</vt:lpstr>
      <vt:lpstr>Легкая атлетика</vt:lpstr>
      <vt:lpstr>Баскетбол</vt:lpstr>
      <vt:lpstr>Фитнес-аэробика</vt:lpstr>
      <vt:lpstr>Лыжные гонки</vt:lpstr>
      <vt:lpstr>Настольный теннис</vt:lpstr>
      <vt:lpstr>Шахматы</vt:lpstr>
      <vt:lpstr>Хоккей</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популярные виды спорта в России</dc:title>
  <dc:creator>Аделя</dc:creator>
  <cp:lastModifiedBy>Учитель</cp:lastModifiedBy>
  <cp:revision>7</cp:revision>
  <dcterms:created xsi:type="dcterms:W3CDTF">2020-12-20T17:46:40Z</dcterms:created>
  <dcterms:modified xsi:type="dcterms:W3CDTF">2020-12-25T10:38:17Z</dcterms:modified>
</cp:coreProperties>
</file>