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8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73" r:id="rId14"/>
    <p:sldId id="260" r:id="rId15"/>
    <p:sldId id="277" r:id="rId16"/>
    <p:sldId id="275" r:id="rId17"/>
    <p:sldId id="280" r:id="rId18"/>
    <p:sldId id="281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0" autoAdjust="0"/>
    <p:restoredTop sz="94660"/>
  </p:normalViewPr>
  <p:slideViewPr>
    <p:cSldViewPr>
      <p:cViewPr varScale="1">
        <p:scale>
          <a:sx n="78" d="100"/>
          <a:sy n="78" d="100"/>
        </p:scale>
        <p:origin x="67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202BFC-0D42-11B1-BB8A-DBB3A387D0F8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E5E810A-7840-160B-12B8-9069EF3387A1}"/>
              </a:ext>
            </a:extLst>
          </p:cNvPr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345F3C-EA38-7755-A3A9-CE33DC80EBAB}"/>
              </a:ext>
            </a:extLst>
          </p:cNvPr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27">
            <a:extLst>
              <a:ext uri="{FF2B5EF4-FFF2-40B4-BE49-F238E27FC236}">
                <a16:creationId xmlns:a16="http://schemas.microsoft.com/office/drawing/2014/main" id="{691AA0F7-2D56-D510-65B5-797BF6C6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17D18C-18FB-4A0C-80CF-6F99EE57768E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16">
            <a:extLst>
              <a:ext uri="{FF2B5EF4-FFF2-40B4-BE49-F238E27FC236}">
                <a16:creationId xmlns:a16="http://schemas.microsoft.com/office/drawing/2014/main" id="{AD53B96A-0FDF-0ADF-0EEA-E068D664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>
            <a:extLst>
              <a:ext uri="{FF2B5EF4-FFF2-40B4-BE49-F238E27FC236}">
                <a16:creationId xmlns:a16="http://schemas.microsoft.com/office/drawing/2014/main" id="{2E833BC6-899F-02D5-C152-22360ABA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FA85E2-F87E-4205-8EEF-B8C966B625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77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90F03A7C-D1AA-E1A1-0055-FCFEDFA4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AFEC-AD32-457A-943B-53DBA30FC13D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79A5F01D-D199-6DCA-68C2-DDC6C362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0F66D00C-0112-8D26-06BE-268F29DD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F5A77-201F-4564-814F-CF538F81BD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964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0FD94A-A053-CB73-E8EE-CE974D40937C}"/>
              </a:ext>
            </a:extLst>
          </p:cNvPr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70ECE9-7E78-FDA1-B716-F2FCFB11B92E}"/>
              </a:ext>
            </a:extLst>
          </p:cNvPr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400ECD-6FED-6111-8BB8-3E0DE16FD15D}"/>
              </a:ext>
            </a:extLst>
          </p:cNvPr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7BFA7EAC-5E78-5784-3BFE-F7140E23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3D26A-2CB6-4A53-97BF-1F646E678473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DFC5A66-CC53-1ED4-121C-E22E4ED6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D466241-C006-CD14-D5D5-AB790B57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54BE70F9-7430-4AA2-B67B-D8FC8D04C1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4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542D4AE9-D1BA-8E52-7DE2-99DD9FE0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6CE0-D455-428B-AB71-9FEFBE6B6B8D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4F861735-375D-6E7C-7B83-B4BA2063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8CB4AC43-8208-87D5-0295-14C12F86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BFC5-ABBE-4872-A6A1-6F427BB260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73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93EF5B-83A9-8981-5978-5ACE086571C0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DAEBF7-0917-CE18-B301-04E5DCB4790F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9C46093-2049-2DEF-4DE3-D2FFB00217CA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>
            <a:extLst>
              <a:ext uri="{FF2B5EF4-FFF2-40B4-BE49-F238E27FC236}">
                <a16:creationId xmlns:a16="http://schemas.microsoft.com/office/drawing/2014/main" id="{756B2C80-AE39-8F4F-23BB-E346C093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7988-B9E9-4D68-8701-6A1CF0CD87C9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8" name="Номер слайда 12">
            <a:extLst>
              <a:ext uri="{FF2B5EF4-FFF2-40B4-BE49-F238E27FC236}">
                <a16:creationId xmlns:a16="http://schemas.microsoft.com/office/drawing/2014/main" id="{06EE5BCD-1F2B-7849-60C0-DA315A051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C1BFC13-144F-4998-A01F-1167B6ED1FF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13">
            <a:extLst>
              <a:ext uri="{FF2B5EF4-FFF2-40B4-BE49-F238E27FC236}">
                <a16:creationId xmlns:a16="http://schemas.microsoft.com/office/drawing/2014/main" id="{8A6C7BC5-3164-E888-EEE3-CA134FB6C1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5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Дата 7">
            <a:extLst>
              <a:ext uri="{FF2B5EF4-FFF2-40B4-BE49-F238E27FC236}">
                <a16:creationId xmlns:a16="http://schemas.microsoft.com/office/drawing/2014/main" id="{56D79350-ECD5-61F4-995B-8D378F31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F3AD97-9758-4B3E-AEAC-31354ED53B5E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омер слайда 9">
            <a:extLst>
              <a:ext uri="{FF2B5EF4-FFF2-40B4-BE49-F238E27FC236}">
                <a16:creationId xmlns:a16="http://schemas.microsoft.com/office/drawing/2014/main" id="{C5C67265-4C13-6470-F6F9-B417C307D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F01D89-F4DE-4FC3-B101-2C9145FB5A8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11">
            <a:extLst>
              <a:ext uri="{FF2B5EF4-FFF2-40B4-BE49-F238E27FC236}">
                <a16:creationId xmlns:a16="http://schemas.microsoft.com/office/drawing/2014/main" id="{81495E91-0E68-D352-7CF7-B170F9B26D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2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id="{3E68D4FA-5CEA-0AE9-A1A4-3DE5B459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1C1F60-C72D-4B30-A022-AF27955DD119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омер слайда 11">
            <a:extLst>
              <a:ext uri="{FF2B5EF4-FFF2-40B4-BE49-F238E27FC236}">
                <a16:creationId xmlns:a16="http://schemas.microsoft.com/office/drawing/2014/main" id="{A3D2D485-96E2-14A8-3C91-EFBD9ECCC8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F7719F-CB4A-4100-AF8B-1A25A1F1E68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13">
            <a:extLst>
              <a:ext uri="{FF2B5EF4-FFF2-40B4-BE49-F238E27FC236}">
                <a16:creationId xmlns:a16="http://schemas.microsoft.com/office/drawing/2014/main" id="{6F8E7423-5BBC-BB74-145C-B39DE68FB9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1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D7946633-9166-2473-455C-D5C42AAF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E4FF-6A64-44DB-B0C7-5081D66394E1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5DF7ABCA-4E05-95C1-6B5A-C2F83E62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AB3DD4AD-896D-D4DC-22BC-B08D0D65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F6CD-0184-4D08-9AFB-239FDDB170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09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ABFC71-B7DD-8605-6BC0-76A26677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16B6-16E6-4D2C-AA31-D1FDD29B8E26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298335-EC85-88EC-0BE2-116753BF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E010B6-3A83-DCC9-B23A-AE82B7C0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39CEFB-D76A-4A7C-9140-3E748A2AB4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86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383A47A3-D8D7-B91F-0AB4-6CE8DBDA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99A4-697C-45AB-AD11-DB480B2A3AB2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5CDAB114-ECF7-1946-3120-AF7D8B83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4A847A30-2350-0144-260B-6CEFF359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113A5-FE9F-4A32-9E20-1925223890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258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B37202-0DB5-E3DA-94A0-D34A9B8B65CE}"/>
              </a:ext>
            </a:extLst>
          </p:cNvPr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C404852-2F07-E5C0-2687-8693E92369B0}"/>
              </a:ext>
            </a:extLst>
          </p:cNvPr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E744628-6BAF-397C-31FF-20D7D7D36D6E}"/>
              </a:ext>
            </a:extLst>
          </p:cNvPr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71737BB-7E1D-93FD-3666-07F0D2654288}"/>
              </a:ext>
            </a:extLst>
          </p:cNvPr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>
            <a:extLst>
              <a:ext uri="{FF2B5EF4-FFF2-40B4-BE49-F238E27FC236}">
                <a16:creationId xmlns:a16="http://schemas.microsoft.com/office/drawing/2014/main" id="{5B2DE0BA-AA2D-53BE-EE00-CCC2792D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FABEC2-489D-438B-96C8-B719BFD95EA6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10" name="Номер слайда 12">
            <a:extLst>
              <a:ext uri="{FF2B5EF4-FFF2-40B4-BE49-F238E27FC236}">
                <a16:creationId xmlns:a16="http://schemas.microsoft.com/office/drawing/2014/main" id="{11F912B0-4611-75C7-3148-FEA6BAA0D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128F81AA-C2DC-4CFD-B7EE-E56C49498A4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Нижний колонтитул 13">
            <a:extLst>
              <a:ext uri="{FF2B5EF4-FFF2-40B4-BE49-F238E27FC236}">
                <a16:creationId xmlns:a16="http://schemas.microsoft.com/office/drawing/2014/main" id="{8167BD9E-DE19-7CE0-CA2F-EF47E0E5B8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6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>
            <a:extLst>
              <a:ext uri="{FF2B5EF4-FFF2-40B4-BE49-F238E27FC236}">
                <a16:creationId xmlns:a16="http://schemas.microsoft.com/office/drawing/2014/main" id="{B29C5C3F-1405-B2A1-4A00-B15597A261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>
            <a:extLst>
              <a:ext uri="{FF2B5EF4-FFF2-40B4-BE49-F238E27FC236}">
                <a16:creationId xmlns:a16="http://schemas.microsoft.com/office/drawing/2014/main" id="{66645D35-A0C5-6BAD-B2E6-B231500D00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53E90042-6533-EE1E-5972-98CB56E28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E8A7EB-6723-4FCF-9B46-9BBD2F86D0C9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FFC0ED-32E4-CD77-99B3-F3CA0A14C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84EE661-D595-4D78-AB46-BC6AB616601C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2DC0FE-3399-DDCA-67DE-9A2395B24BBB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F0EE22F-0558-7D46-8107-2A2C3C6F3659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F94C9DD8-1AC2-C667-4883-6010C3FD2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B2202DE-814B-43B1-9598-4F0725C3A0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>
            <a:extLst>
              <a:ext uri="{FF2B5EF4-FFF2-40B4-BE49-F238E27FC236}">
                <a16:creationId xmlns:a16="http://schemas.microsoft.com/office/drawing/2014/main" id="{9BB2C0EE-35D5-3455-A9CC-FBE1A3FD2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9635" y="2877815"/>
            <a:ext cx="9392593" cy="110237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alt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строчку для темы!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A2C1B6DE-B230-A8D5-D192-04A2845F78C6}"/>
              </a:ext>
            </a:extLst>
          </p:cNvPr>
          <p:cNvSpPr txBox="1">
            <a:spLocks/>
          </p:cNvSpPr>
          <p:nvPr/>
        </p:nvSpPr>
        <p:spPr bwMode="auto">
          <a:xfrm>
            <a:off x="1232161" y="764704"/>
            <a:ext cx="9648303" cy="110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Двадцатое декабря.</a:t>
            </a:r>
          </a:p>
          <a:p>
            <a:pPr algn="ctr"/>
            <a:r>
              <a:rPr lang="ru-RU" altLang="ru-RU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Наша задача – хорошо учиться.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E226DA6-121F-28F4-63B3-D940BD6E09BA}"/>
              </a:ext>
            </a:extLst>
          </p:cNvPr>
          <p:cNvSpPr txBox="1">
            <a:spLocks/>
          </p:cNvSpPr>
          <p:nvPr/>
        </p:nvSpPr>
        <p:spPr bwMode="auto">
          <a:xfrm>
            <a:off x="635840" y="3085946"/>
            <a:ext cx="1123324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dirty="0"/>
              <a:t>Наша </a:t>
            </a:r>
            <a:r>
              <a:rPr lang="ru-RU" sz="6000" u="sng" dirty="0"/>
              <a:t>задача</a:t>
            </a:r>
            <a:r>
              <a:rPr lang="ru-RU" sz="6000" dirty="0"/>
              <a:t> – хорошо </a:t>
            </a:r>
            <a:r>
              <a:rPr lang="ru-RU" sz="6000" u="dbl" dirty="0"/>
              <a:t>учиться</a:t>
            </a:r>
            <a:r>
              <a:rPr lang="ru-RU" sz="6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A08D5-8932-790C-D9A1-1D4644CBAE61}"/>
              </a:ext>
            </a:extLst>
          </p:cNvPr>
          <p:cNvSpPr txBox="1"/>
          <p:nvPr/>
        </p:nvSpPr>
        <p:spPr>
          <a:xfrm>
            <a:off x="2972782" y="2606646"/>
            <a:ext cx="18722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Сущ.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2A394-7BBB-8CB0-F370-41507A40856A}"/>
              </a:ext>
            </a:extLst>
          </p:cNvPr>
          <p:cNvSpPr txBox="1"/>
          <p:nvPr/>
        </p:nvSpPr>
        <p:spPr>
          <a:xfrm>
            <a:off x="8696338" y="2842356"/>
            <a:ext cx="17230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Инф.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27ACE67-0513-71D1-8F02-F959C5449035}"/>
              </a:ext>
            </a:extLst>
          </p:cNvPr>
          <p:cNvSpPr txBox="1">
            <a:spLocks/>
          </p:cNvSpPr>
          <p:nvPr/>
        </p:nvSpPr>
        <p:spPr bwMode="auto">
          <a:xfrm>
            <a:off x="191344" y="4294554"/>
            <a:ext cx="11881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35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500" u="sng" dirty="0"/>
              <a:t>ТИРЕ между подлежащим и сказуемым  ставится, если: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500" b="1" dirty="0">
                <a:solidFill>
                  <a:srgbClr val="FF0000"/>
                </a:solidFill>
              </a:rPr>
              <a:t>4. </a:t>
            </a:r>
            <a:r>
              <a:rPr lang="ru-RU" sz="3500" dirty="0"/>
              <a:t>Подлежащее выражено </a:t>
            </a:r>
            <a:r>
              <a:rPr lang="ru-RU" sz="3500" b="1" dirty="0"/>
              <a:t>сущ</a:t>
            </a:r>
            <a:r>
              <a:rPr lang="ru-RU" sz="3500" dirty="0"/>
              <a:t>., а сказуемое – </a:t>
            </a:r>
            <a:r>
              <a:rPr lang="ru-RU" sz="3500" b="1" dirty="0"/>
              <a:t>инфинитивом</a:t>
            </a:r>
            <a:r>
              <a:rPr lang="ru-RU" sz="3500" dirty="0"/>
              <a:t>.</a:t>
            </a:r>
            <a:endParaRPr lang="ru-RU" sz="3500" b="1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1E6296-C4EF-E860-A29E-35B49377C67F}"/>
              </a:ext>
            </a:extLst>
          </p:cNvPr>
          <p:cNvGrpSpPr/>
          <p:nvPr/>
        </p:nvGrpSpPr>
        <p:grpSpPr>
          <a:xfrm>
            <a:off x="8112224" y="1603601"/>
            <a:ext cx="3866688" cy="1301384"/>
            <a:chOff x="7372520" y="1760322"/>
            <a:chExt cx="4154720" cy="1301384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C6D98CAE-CDE5-F462-9851-8F587CA19A9F}"/>
                </a:ext>
              </a:extLst>
            </p:cNvPr>
            <p:cNvGrpSpPr/>
            <p:nvPr/>
          </p:nvGrpSpPr>
          <p:grpSpPr>
            <a:xfrm>
              <a:off x="7372520" y="1760322"/>
              <a:ext cx="4154720" cy="1301384"/>
              <a:chOff x="7372520" y="1760322"/>
              <a:chExt cx="4154720" cy="1301384"/>
            </a:xfrm>
          </p:grpSpPr>
          <p:sp>
            <p:nvSpPr>
              <p:cNvPr id="19" name="Прямоугольник: скругленные углы 18">
                <a:extLst>
                  <a:ext uri="{FF2B5EF4-FFF2-40B4-BE49-F238E27FC236}">
                    <a16:creationId xmlns:a16="http://schemas.microsoft.com/office/drawing/2014/main" id="{F39D706D-EDC8-B7D4-3B97-77D7C1D0A5E2}"/>
                  </a:ext>
                </a:extLst>
              </p:cNvPr>
              <p:cNvSpPr/>
              <p:nvPr/>
            </p:nvSpPr>
            <p:spPr>
              <a:xfrm>
                <a:off x="7372520" y="1772816"/>
                <a:ext cx="4154720" cy="12888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ACED12A1-E60F-7BBE-F376-754320B2D34D}"/>
                  </a:ext>
                </a:extLst>
              </p:cNvPr>
              <p:cNvGrpSpPr/>
              <p:nvPr/>
            </p:nvGrpSpPr>
            <p:grpSpPr>
              <a:xfrm>
                <a:off x="7564685" y="1760322"/>
                <a:ext cx="3957337" cy="1153968"/>
                <a:chOff x="2024064" y="1808307"/>
                <a:chExt cx="3957337" cy="1153968"/>
              </a:xfrm>
            </p:grpSpPr>
            <p:cxnSp>
              <p:nvCxnSpPr>
                <p:cNvPr id="12" name="Прямая соединительная линия 11">
                  <a:extLst>
                    <a:ext uri="{FF2B5EF4-FFF2-40B4-BE49-F238E27FC236}">
                      <a16:creationId xmlns:a16="http://schemas.microsoft.com/office/drawing/2014/main" id="{26E011B1-5FB2-60E3-2038-660A8882559A}"/>
                    </a:ext>
                  </a:extLst>
                </p:cNvPr>
                <p:cNvCxnSpPr/>
                <p:nvPr/>
              </p:nvCxnSpPr>
              <p:spPr>
                <a:xfrm>
                  <a:off x="2452689" y="2714625"/>
                  <a:ext cx="1285875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>
                  <a:extLst>
                    <a:ext uri="{FF2B5EF4-FFF2-40B4-BE49-F238E27FC236}">
                      <a16:creationId xmlns:a16="http://schemas.microsoft.com/office/drawing/2014/main" id="{1B700FA1-3DF6-BB43-A3E6-CC3024D9B12C}"/>
                    </a:ext>
                  </a:extLst>
                </p:cNvPr>
                <p:cNvCxnSpPr/>
                <p:nvPr/>
              </p:nvCxnSpPr>
              <p:spPr>
                <a:xfrm>
                  <a:off x="4381500" y="2786064"/>
                  <a:ext cx="1214438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AEBB2F0-A4D3-75B2-826D-3C02AF43F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24064" y="2500313"/>
                  <a:ext cx="642937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400" b="1" dirty="0">
                      <a:latin typeface="Calibri" panose="020F0502020204030204" pitchFamily="34" charset="0"/>
                    </a:rPr>
                    <a:t>4)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F0E909D-5E35-787F-B4FF-E7E513B11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26502" y="2245067"/>
                  <a:ext cx="162115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Сущ.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C438175-2118-6112-3681-1FD0813CAE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0064" y="2245067"/>
                  <a:ext cx="1671337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Инфинитив</a:t>
                  </a:r>
                  <a:endPara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" name="Прямая соединительная линия 16">
                  <a:extLst>
                    <a:ext uri="{FF2B5EF4-FFF2-40B4-BE49-F238E27FC236}">
                      <a16:creationId xmlns:a16="http://schemas.microsoft.com/office/drawing/2014/main" id="{E930A980-97FA-9E20-90D3-023A49FD8B3E}"/>
                    </a:ext>
                  </a:extLst>
                </p:cNvPr>
                <p:cNvCxnSpPr/>
                <p:nvPr/>
              </p:nvCxnSpPr>
              <p:spPr>
                <a:xfrm>
                  <a:off x="3952875" y="2643189"/>
                  <a:ext cx="285750" cy="158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68">
                  <a:extLst>
                    <a:ext uri="{FF2B5EF4-FFF2-40B4-BE49-F238E27FC236}">
                      <a16:creationId xmlns:a16="http://schemas.microsoft.com/office/drawing/2014/main" id="{59EE0AB7-BB49-09E9-AFED-7DF018E233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59740" y="1808307"/>
                  <a:ext cx="128587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 dirty="0">
                      <a:solidFill>
                        <a:srgbClr val="1F05B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это</a:t>
                  </a:r>
                </a:p>
              </p:txBody>
            </p:sp>
          </p:grp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4550B2-1D44-65A5-DDC0-D87B3BA81AA2}"/>
                </a:ext>
              </a:extLst>
            </p:cNvPr>
            <p:cNvCxnSpPr/>
            <p:nvPr/>
          </p:nvCxnSpPr>
          <p:spPr>
            <a:xfrm>
              <a:off x="9922121" y="2820310"/>
              <a:ext cx="1214438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436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Ходить по земле босиком – это удовольствие.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E226DA6-121F-28F4-63B3-D940BD6E09BA}"/>
              </a:ext>
            </a:extLst>
          </p:cNvPr>
          <p:cNvSpPr txBox="1">
            <a:spLocks/>
          </p:cNvSpPr>
          <p:nvPr/>
        </p:nvSpPr>
        <p:spPr bwMode="auto">
          <a:xfrm>
            <a:off x="731547" y="2390524"/>
            <a:ext cx="1123324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u="sng" dirty="0"/>
              <a:t>Ходить</a:t>
            </a:r>
            <a:r>
              <a:rPr lang="ru-RU" sz="6000" dirty="0"/>
              <a:t> по земле босиком – это </a:t>
            </a:r>
            <a:r>
              <a:rPr lang="ru-RU" sz="6000" u="dbl" dirty="0"/>
              <a:t>удовольствие</a:t>
            </a:r>
            <a:r>
              <a:rPr lang="ru-RU" sz="6000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A08D5-8932-790C-D9A1-1D4644CBAE61}"/>
              </a:ext>
            </a:extLst>
          </p:cNvPr>
          <p:cNvSpPr txBox="1"/>
          <p:nvPr/>
        </p:nvSpPr>
        <p:spPr>
          <a:xfrm>
            <a:off x="3143672" y="3012484"/>
            <a:ext cx="18722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Сущ.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2A394-7BBB-8CB0-F370-41507A40856A}"/>
              </a:ext>
            </a:extLst>
          </p:cNvPr>
          <p:cNvSpPr txBox="1"/>
          <p:nvPr/>
        </p:nvSpPr>
        <p:spPr>
          <a:xfrm>
            <a:off x="1249194" y="2043911"/>
            <a:ext cx="17230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Инф.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27ACE67-0513-71D1-8F02-F959C5449035}"/>
              </a:ext>
            </a:extLst>
          </p:cNvPr>
          <p:cNvSpPr txBox="1">
            <a:spLocks/>
          </p:cNvSpPr>
          <p:nvPr/>
        </p:nvSpPr>
        <p:spPr bwMode="auto">
          <a:xfrm>
            <a:off x="191344" y="4294554"/>
            <a:ext cx="11881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35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500" u="sng" dirty="0"/>
              <a:t>ТИРЕ между подлежащим и сказуемым  ставится, если: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500" b="1" dirty="0">
                <a:solidFill>
                  <a:srgbClr val="FF0000"/>
                </a:solidFill>
              </a:rPr>
              <a:t>5. </a:t>
            </a:r>
            <a:r>
              <a:rPr lang="ru-RU" sz="3500" dirty="0"/>
              <a:t>Подлежащее выражено </a:t>
            </a:r>
            <a:r>
              <a:rPr lang="ru-RU" sz="3500" b="1" dirty="0"/>
              <a:t>инфинитивом</a:t>
            </a:r>
            <a:r>
              <a:rPr lang="ru-RU" sz="3500" dirty="0"/>
              <a:t>, а сказуемое – </a:t>
            </a:r>
            <a:r>
              <a:rPr lang="ru-RU" sz="3500" b="1" dirty="0"/>
              <a:t>сущ</a:t>
            </a:r>
            <a:r>
              <a:rPr lang="ru-RU" sz="3500" dirty="0"/>
              <a:t>.</a:t>
            </a:r>
            <a:endParaRPr lang="ru-RU" sz="3500" b="1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1E6296-C4EF-E860-A29E-35B49377C67F}"/>
              </a:ext>
            </a:extLst>
          </p:cNvPr>
          <p:cNvGrpSpPr/>
          <p:nvPr/>
        </p:nvGrpSpPr>
        <p:grpSpPr>
          <a:xfrm>
            <a:off x="7320136" y="3387548"/>
            <a:ext cx="3866688" cy="1301384"/>
            <a:chOff x="7372520" y="1760322"/>
            <a:chExt cx="4154720" cy="1301384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C6D98CAE-CDE5-F462-9851-8F587CA19A9F}"/>
                </a:ext>
              </a:extLst>
            </p:cNvPr>
            <p:cNvGrpSpPr/>
            <p:nvPr/>
          </p:nvGrpSpPr>
          <p:grpSpPr>
            <a:xfrm>
              <a:off x="7372520" y="1760322"/>
              <a:ext cx="4154720" cy="1301384"/>
              <a:chOff x="7372520" y="1760322"/>
              <a:chExt cx="4154720" cy="1301384"/>
            </a:xfrm>
          </p:grpSpPr>
          <p:sp>
            <p:nvSpPr>
              <p:cNvPr id="19" name="Прямоугольник: скругленные углы 18">
                <a:extLst>
                  <a:ext uri="{FF2B5EF4-FFF2-40B4-BE49-F238E27FC236}">
                    <a16:creationId xmlns:a16="http://schemas.microsoft.com/office/drawing/2014/main" id="{F39D706D-EDC8-B7D4-3B97-77D7C1D0A5E2}"/>
                  </a:ext>
                </a:extLst>
              </p:cNvPr>
              <p:cNvSpPr/>
              <p:nvPr/>
            </p:nvSpPr>
            <p:spPr>
              <a:xfrm>
                <a:off x="7372520" y="1772816"/>
                <a:ext cx="4154720" cy="12888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ACED12A1-E60F-7BBE-F376-754320B2D34D}"/>
                  </a:ext>
                </a:extLst>
              </p:cNvPr>
              <p:cNvGrpSpPr/>
              <p:nvPr/>
            </p:nvGrpSpPr>
            <p:grpSpPr>
              <a:xfrm>
                <a:off x="7564685" y="1760322"/>
                <a:ext cx="3957337" cy="1153968"/>
                <a:chOff x="2024064" y="1808307"/>
                <a:chExt cx="3957337" cy="1153968"/>
              </a:xfrm>
            </p:grpSpPr>
            <p:cxnSp>
              <p:nvCxnSpPr>
                <p:cNvPr id="12" name="Прямая соединительная линия 11">
                  <a:extLst>
                    <a:ext uri="{FF2B5EF4-FFF2-40B4-BE49-F238E27FC236}">
                      <a16:creationId xmlns:a16="http://schemas.microsoft.com/office/drawing/2014/main" id="{26E011B1-5FB2-60E3-2038-660A8882559A}"/>
                    </a:ext>
                  </a:extLst>
                </p:cNvPr>
                <p:cNvCxnSpPr/>
                <p:nvPr/>
              </p:nvCxnSpPr>
              <p:spPr>
                <a:xfrm>
                  <a:off x="2452689" y="2714625"/>
                  <a:ext cx="1285875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>
                  <a:extLst>
                    <a:ext uri="{FF2B5EF4-FFF2-40B4-BE49-F238E27FC236}">
                      <a16:creationId xmlns:a16="http://schemas.microsoft.com/office/drawing/2014/main" id="{1B700FA1-3DF6-BB43-A3E6-CC3024D9B12C}"/>
                    </a:ext>
                  </a:extLst>
                </p:cNvPr>
                <p:cNvCxnSpPr/>
                <p:nvPr/>
              </p:nvCxnSpPr>
              <p:spPr>
                <a:xfrm>
                  <a:off x="4381500" y="2786064"/>
                  <a:ext cx="1214438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AEBB2F0-A4D3-75B2-826D-3C02AF43F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24064" y="2500313"/>
                  <a:ext cx="642937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400" b="1" dirty="0">
                      <a:latin typeface="Calibri" panose="020F0502020204030204" pitchFamily="34" charset="0"/>
                    </a:rPr>
                    <a:t>5)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F0E909D-5E35-787F-B4FF-E7E513B11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21035" y="2205800"/>
                  <a:ext cx="1749183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Инфинитив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C438175-2118-6112-3681-1FD0813CAE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0064" y="2245067"/>
                  <a:ext cx="1671337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Сущ.</a:t>
                  </a:r>
                  <a:endPara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" name="Прямая соединительная линия 16">
                  <a:extLst>
                    <a:ext uri="{FF2B5EF4-FFF2-40B4-BE49-F238E27FC236}">
                      <a16:creationId xmlns:a16="http://schemas.microsoft.com/office/drawing/2014/main" id="{E930A980-97FA-9E20-90D3-023A49FD8B3E}"/>
                    </a:ext>
                  </a:extLst>
                </p:cNvPr>
                <p:cNvCxnSpPr/>
                <p:nvPr/>
              </p:nvCxnSpPr>
              <p:spPr>
                <a:xfrm>
                  <a:off x="3952875" y="2643189"/>
                  <a:ext cx="285750" cy="158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68">
                  <a:extLst>
                    <a:ext uri="{FF2B5EF4-FFF2-40B4-BE49-F238E27FC236}">
                      <a16:creationId xmlns:a16="http://schemas.microsoft.com/office/drawing/2014/main" id="{59EE0AB7-BB49-09E9-AFED-7DF018E233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59740" y="1808307"/>
                  <a:ext cx="128587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 dirty="0">
                      <a:solidFill>
                        <a:srgbClr val="1F05B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это</a:t>
                  </a:r>
                </a:p>
              </p:txBody>
            </p:sp>
          </p:grp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4550B2-1D44-65A5-DDC0-D87B3BA81AA2}"/>
                </a:ext>
              </a:extLst>
            </p:cNvPr>
            <p:cNvCxnSpPr/>
            <p:nvPr/>
          </p:nvCxnSpPr>
          <p:spPr>
            <a:xfrm>
              <a:off x="9922121" y="2820310"/>
              <a:ext cx="1214438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02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5256584" cy="2304256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Старость не радость.</a:t>
            </a:r>
          </a:p>
          <a:p>
            <a:pPr marL="0" indent="0">
              <a:buNone/>
            </a:pPr>
            <a:r>
              <a:rPr lang="ru-RU" sz="4400" dirty="0"/>
              <a:t>Пруд как зеркало.</a:t>
            </a:r>
          </a:p>
          <a:p>
            <a:pPr marL="0" indent="0">
              <a:buNone/>
            </a:pPr>
            <a:r>
              <a:rPr lang="ru-RU" sz="4400" dirty="0"/>
              <a:t>Он врач.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A46A2-A3A6-4262-6580-ABD1048BEC19}"/>
              </a:ext>
            </a:extLst>
          </p:cNvPr>
          <p:cNvSpPr txBox="1"/>
          <p:nvPr/>
        </p:nvSpPr>
        <p:spPr>
          <a:xfrm>
            <a:off x="6456040" y="1772816"/>
            <a:ext cx="428694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Тире исчезло. Почему? 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75BCBD3-F1CC-82D3-F013-0700E2E5A45A}"/>
              </a:ext>
            </a:extLst>
          </p:cNvPr>
          <p:cNvSpPr/>
          <p:nvPr/>
        </p:nvSpPr>
        <p:spPr>
          <a:xfrm>
            <a:off x="2771148" y="1556792"/>
            <a:ext cx="804571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58F959F-2A0F-78A0-4BC8-82C65C333329}"/>
              </a:ext>
            </a:extLst>
          </p:cNvPr>
          <p:cNvSpPr/>
          <p:nvPr/>
        </p:nvSpPr>
        <p:spPr>
          <a:xfrm>
            <a:off x="1847528" y="2276872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40F4D479-094B-B2E2-6D6B-4298E12BEDF2}"/>
              </a:ext>
            </a:extLst>
          </p:cNvPr>
          <p:cNvSpPr/>
          <p:nvPr/>
        </p:nvSpPr>
        <p:spPr>
          <a:xfrm>
            <a:off x="479376" y="3050591"/>
            <a:ext cx="93610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06F37BAB-574C-F957-0241-9C5EA3ADFDF0}"/>
              </a:ext>
            </a:extLst>
          </p:cNvPr>
          <p:cNvSpPr txBox="1">
            <a:spLocks/>
          </p:cNvSpPr>
          <p:nvPr/>
        </p:nvSpPr>
        <p:spPr bwMode="auto">
          <a:xfrm>
            <a:off x="155340" y="3842679"/>
            <a:ext cx="12036660" cy="28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sz="35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sz="3500" u="sng" dirty="0"/>
              <a:t>ТИРЕ между подлежащим и сказуемым  </a:t>
            </a:r>
            <a:r>
              <a:rPr lang="ru-RU" sz="3500" b="1" u="sng" dirty="0">
                <a:solidFill>
                  <a:srgbClr val="FF0000"/>
                </a:solidFill>
              </a:rPr>
              <a:t>НЕ</a:t>
            </a:r>
            <a:r>
              <a:rPr lang="ru-RU" sz="3500" u="sng" dirty="0"/>
              <a:t> ставится, если: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b="1" dirty="0">
                <a:solidFill>
                  <a:srgbClr val="FF0000"/>
                </a:solidFill>
              </a:rPr>
              <a:t>1. </a:t>
            </a:r>
            <a:r>
              <a:rPr lang="ru-RU" sz="3500" dirty="0"/>
              <a:t>Между подл. и сказ., выраженными </a:t>
            </a:r>
            <a:r>
              <a:rPr lang="ru-RU" sz="3500" b="1" dirty="0">
                <a:solidFill>
                  <a:srgbClr val="7030A0"/>
                </a:solidFill>
              </a:rPr>
              <a:t>сущ</a:t>
            </a:r>
            <a:r>
              <a:rPr lang="ru-RU" sz="3500" dirty="0"/>
              <a:t>., есть </a:t>
            </a:r>
            <a:r>
              <a:rPr lang="ru-RU" sz="3500" b="1" dirty="0">
                <a:solidFill>
                  <a:srgbClr val="FF0000"/>
                </a:solidFill>
              </a:rPr>
              <a:t>частица НЕ</a:t>
            </a:r>
            <a:r>
              <a:rPr lang="ru-RU" sz="35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b="1" dirty="0">
                <a:solidFill>
                  <a:srgbClr val="FF0000"/>
                </a:solidFill>
              </a:rPr>
              <a:t>2. </a:t>
            </a:r>
            <a:r>
              <a:rPr lang="ru-RU" sz="3500" dirty="0"/>
              <a:t>Между подл. и сказ. есть слова </a:t>
            </a:r>
            <a:r>
              <a:rPr lang="ru-RU" sz="3500" b="1" dirty="0">
                <a:solidFill>
                  <a:srgbClr val="FF0000"/>
                </a:solidFill>
              </a:rPr>
              <a:t>КАК, СЛОВНО, БУДТО, ЕСТЬ.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b="1" dirty="0">
                <a:solidFill>
                  <a:srgbClr val="FF0000"/>
                </a:solidFill>
              </a:rPr>
              <a:t>3. </a:t>
            </a:r>
            <a:r>
              <a:rPr lang="ru-RU" sz="3500" dirty="0"/>
              <a:t>Если подлежащее выражено </a:t>
            </a:r>
            <a:r>
              <a:rPr lang="ru-RU" sz="3500" b="1" dirty="0">
                <a:solidFill>
                  <a:srgbClr val="FF0000"/>
                </a:solidFill>
              </a:rPr>
              <a:t>личным местоимением</a:t>
            </a:r>
            <a:r>
              <a:rPr lang="ru-RU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1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658D3-2F86-D312-7A48-57D73596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06" y="188640"/>
            <a:ext cx="11521280" cy="9906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Тренируемся! 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поставите, а где не поставите тире? 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479C76B-C1DC-CA1C-863E-B2B9B3089B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5360" y="1600201"/>
            <a:ext cx="11233248" cy="4853135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Клюква  последняя ягода сентября.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Плохой товарищ не подмога.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Друга любить  себя не щадить.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Осенние деревья словно букеты цветов.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Летний дождик  одно удовольствие. 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Весна в мае прекрасна.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0A349-6A6F-BD6E-6B7D-200D62388C41}"/>
              </a:ext>
            </a:extLst>
          </p:cNvPr>
          <p:cNvSpPr txBox="1"/>
          <p:nvPr/>
        </p:nvSpPr>
        <p:spPr>
          <a:xfrm>
            <a:off x="2927648" y="1268760"/>
            <a:ext cx="6717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9DFABC2-E5C7-7407-4B29-6EED1D8E3E5A}"/>
              </a:ext>
            </a:extLst>
          </p:cNvPr>
          <p:cNvCxnSpPr/>
          <p:nvPr/>
        </p:nvCxnSpPr>
        <p:spPr>
          <a:xfrm>
            <a:off x="983432" y="2276872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C5A0E47-6E55-A129-E8DD-D90AC0F5D8B8}"/>
              </a:ext>
            </a:extLst>
          </p:cNvPr>
          <p:cNvGrpSpPr/>
          <p:nvPr/>
        </p:nvGrpSpPr>
        <p:grpSpPr>
          <a:xfrm>
            <a:off x="6067685" y="2276872"/>
            <a:ext cx="1396467" cy="144720"/>
            <a:chOff x="6067685" y="2276872"/>
            <a:chExt cx="1396467" cy="144720"/>
          </a:xfrm>
        </p:grpSpPr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7103F49F-00B9-DAF9-D2C7-B22FB258C2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71E76D13-CEF5-DB95-5C53-CFFE9CC6E8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8EE703A-7A78-F8CC-E73B-E36437BC72CF}"/>
              </a:ext>
            </a:extLst>
          </p:cNvPr>
          <p:cNvCxnSpPr>
            <a:cxnSpLocks/>
          </p:cNvCxnSpPr>
          <p:nvPr/>
        </p:nvCxnSpPr>
        <p:spPr>
          <a:xfrm>
            <a:off x="2999656" y="3140968"/>
            <a:ext cx="21602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FA2093E-794C-72CF-E424-5C6DE1F04728}"/>
              </a:ext>
            </a:extLst>
          </p:cNvPr>
          <p:cNvGrpSpPr/>
          <p:nvPr/>
        </p:nvGrpSpPr>
        <p:grpSpPr>
          <a:xfrm>
            <a:off x="6107872" y="3050040"/>
            <a:ext cx="2076360" cy="183790"/>
            <a:chOff x="6067685" y="2276872"/>
            <a:chExt cx="1396467" cy="144720"/>
          </a:xfrm>
        </p:grpSpPr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A71990E6-5655-6C99-6D54-979FB57D26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DCBFDCA8-3EC8-43D5-5845-A3141508BF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Овал 16">
            <a:extLst>
              <a:ext uri="{FF2B5EF4-FFF2-40B4-BE49-F238E27FC236}">
                <a16:creationId xmlns:a16="http://schemas.microsoft.com/office/drawing/2014/main" id="{F7BC4CC9-8D30-0AFA-EB96-0E055A33CE9B}"/>
              </a:ext>
            </a:extLst>
          </p:cNvPr>
          <p:cNvSpPr/>
          <p:nvPr/>
        </p:nvSpPr>
        <p:spPr>
          <a:xfrm>
            <a:off x="5250125" y="2420888"/>
            <a:ext cx="804571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DE9B38-F491-996E-BA48-5AEEE60A19B3}"/>
              </a:ext>
            </a:extLst>
          </p:cNvPr>
          <p:cNvSpPr txBox="1"/>
          <p:nvPr/>
        </p:nvSpPr>
        <p:spPr>
          <a:xfrm>
            <a:off x="4439816" y="2818488"/>
            <a:ext cx="671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7200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B108318-73D8-48A1-09D2-369A5ED85143}"/>
              </a:ext>
            </a:extLst>
          </p:cNvPr>
          <p:cNvCxnSpPr/>
          <p:nvPr/>
        </p:nvCxnSpPr>
        <p:spPr>
          <a:xfrm>
            <a:off x="2627276" y="3861048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5B665813-E217-33F7-AEE3-3926F5905630}"/>
              </a:ext>
            </a:extLst>
          </p:cNvPr>
          <p:cNvGrpSpPr/>
          <p:nvPr/>
        </p:nvGrpSpPr>
        <p:grpSpPr>
          <a:xfrm>
            <a:off x="6011652" y="3821537"/>
            <a:ext cx="2664296" cy="90107"/>
            <a:chOff x="6067685" y="2276872"/>
            <a:chExt cx="1396467" cy="144720"/>
          </a:xfrm>
        </p:grpSpPr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B90BF7D4-E084-0252-6C2E-D19C371411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A7703AE0-7C32-F938-B41C-62676D79A5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D4646A0-D352-B83A-1F42-91713EEBC8F5}"/>
              </a:ext>
            </a:extLst>
          </p:cNvPr>
          <p:cNvCxnSpPr/>
          <p:nvPr/>
        </p:nvCxnSpPr>
        <p:spPr>
          <a:xfrm>
            <a:off x="3305909" y="4653136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211D2612-92D4-C05C-F7DD-EBB750425954}"/>
              </a:ext>
            </a:extLst>
          </p:cNvPr>
          <p:cNvGrpSpPr/>
          <p:nvPr/>
        </p:nvGrpSpPr>
        <p:grpSpPr>
          <a:xfrm>
            <a:off x="7285221" y="4627361"/>
            <a:ext cx="1798021" cy="168039"/>
            <a:chOff x="6067685" y="2276872"/>
            <a:chExt cx="1396467" cy="144720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CA54E613-9FCA-A5A9-9E7C-4CFA26200C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DD5DC0FB-36FA-C90B-33C3-57201F20DF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Овал 26">
            <a:extLst>
              <a:ext uri="{FF2B5EF4-FFF2-40B4-BE49-F238E27FC236}">
                <a16:creationId xmlns:a16="http://schemas.microsoft.com/office/drawing/2014/main" id="{2FBC4ED9-E0CE-BB91-0276-B6C0ABBAF77C}"/>
              </a:ext>
            </a:extLst>
          </p:cNvPr>
          <p:cNvSpPr/>
          <p:nvPr/>
        </p:nvSpPr>
        <p:spPr>
          <a:xfrm>
            <a:off x="5322783" y="4018817"/>
            <a:ext cx="1853337" cy="6309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37B769-9732-9D1E-B8AC-606B6BF5BEE5}"/>
              </a:ext>
            </a:extLst>
          </p:cNvPr>
          <p:cNvSpPr txBox="1"/>
          <p:nvPr/>
        </p:nvSpPr>
        <p:spPr>
          <a:xfrm>
            <a:off x="4799855" y="4390243"/>
            <a:ext cx="671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7200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174E19A-2FFA-8D95-841F-E76477DEF4AD}"/>
              </a:ext>
            </a:extLst>
          </p:cNvPr>
          <p:cNvCxnSpPr/>
          <p:nvPr/>
        </p:nvCxnSpPr>
        <p:spPr>
          <a:xfrm>
            <a:off x="2999656" y="5373216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500E47C7-1922-3AC3-14F3-4DD84DAD5DE8}"/>
              </a:ext>
            </a:extLst>
          </p:cNvPr>
          <p:cNvGrpSpPr/>
          <p:nvPr/>
        </p:nvGrpSpPr>
        <p:grpSpPr>
          <a:xfrm>
            <a:off x="6431534" y="5349545"/>
            <a:ext cx="3624906" cy="159940"/>
            <a:chOff x="6067685" y="2276872"/>
            <a:chExt cx="1396467" cy="144720"/>
          </a:xfrm>
        </p:grpSpPr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A70154CB-939E-3CAC-B485-D19A6D3D75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02BAE911-E472-1A97-A898-65210F3810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AE6E482-4996-0043-AF54-A8E534E551B0}"/>
              </a:ext>
            </a:extLst>
          </p:cNvPr>
          <p:cNvCxnSpPr>
            <a:cxnSpLocks/>
          </p:cNvCxnSpPr>
          <p:nvPr/>
        </p:nvCxnSpPr>
        <p:spPr>
          <a:xfrm>
            <a:off x="983432" y="6165304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18C17E07-580C-7024-34A3-5104FBB9BECF}"/>
              </a:ext>
            </a:extLst>
          </p:cNvPr>
          <p:cNvGrpSpPr/>
          <p:nvPr/>
        </p:nvGrpSpPr>
        <p:grpSpPr>
          <a:xfrm>
            <a:off x="4081805" y="6129325"/>
            <a:ext cx="2662267" cy="110828"/>
            <a:chOff x="6067685" y="2276872"/>
            <a:chExt cx="1396467" cy="144720"/>
          </a:xfrm>
        </p:grpSpPr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414C1FBF-0EBA-30A3-8A5D-9B2629CD59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D4574F20-DF07-4B26-7A60-E2CFEB0401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8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>
            <a:extLst>
              <a:ext uri="{FF2B5EF4-FFF2-40B4-BE49-F238E27FC236}">
                <a16:creationId xmlns:a16="http://schemas.microsoft.com/office/drawing/2014/main" id="{E52FBA73-A38E-30F7-93E6-886E9479A6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9336" y="357188"/>
            <a:ext cx="11809312" cy="6500812"/>
          </a:xfrm>
        </p:spPr>
        <p:txBody>
          <a:bodyPr/>
          <a:lstStyle/>
          <a:p>
            <a:pPr indent="0" algn="ctr"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 текст, вставьте пропущенные знаки препинания. Подчеркните грамматическую основу предложения.</a:t>
            </a:r>
          </a:p>
          <a:p>
            <a:pPr indent="342900">
              <a:buNone/>
            </a:pP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buNone/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   огромный твёрдый шар. Она вращается вокруг Солнца.  Большую часть её поверхности занимают океаны моря озёра и реки. Земля   единственная планета Солнечной системы, где есть воздух.</a:t>
            </a:r>
          </a:p>
          <a:p>
            <a:pPr indent="342900"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3ED0D66B-B0C3-9ECC-FC08-205F49CAC886}"/>
              </a:ext>
            </a:extLst>
          </p:cNvPr>
          <p:cNvCxnSpPr/>
          <p:nvPr/>
        </p:nvCxnSpPr>
        <p:spPr>
          <a:xfrm>
            <a:off x="767408" y="2708920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555B027-BD03-3DDC-DA75-C8C7E13C8485}"/>
              </a:ext>
            </a:extLst>
          </p:cNvPr>
          <p:cNvGrpSpPr/>
          <p:nvPr/>
        </p:nvGrpSpPr>
        <p:grpSpPr>
          <a:xfrm>
            <a:off x="8976320" y="2724373"/>
            <a:ext cx="1396467" cy="144720"/>
            <a:chOff x="6067685" y="2276872"/>
            <a:chExt cx="1396467" cy="144720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E6D1805B-EFB2-98C5-793B-1C7C2E459D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013F35E6-F3F8-177E-F772-54EAD59385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41D1976-A81A-3DC8-5C49-EA9AD59680A9}"/>
              </a:ext>
            </a:extLst>
          </p:cNvPr>
          <p:cNvSpPr txBox="1"/>
          <p:nvPr/>
        </p:nvSpPr>
        <p:spPr>
          <a:xfrm>
            <a:off x="2817818" y="1700808"/>
            <a:ext cx="6717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17C069E-D6D5-A383-48E3-202221FB3C77}"/>
              </a:ext>
            </a:extLst>
          </p:cNvPr>
          <p:cNvCxnSpPr>
            <a:cxnSpLocks/>
          </p:cNvCxnSpPr>
          <p:nvPr/>
        </p:nvCxnSpPr>
        <p:spPr>
          <a:xfrm flipV="1">
            <a:off x="10704512" y="2708920"/>
            <a:ext cx="1224136" cy="154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0A2CFE73-7679-D179-B373-D30DFE3F785F}"/>
              </a:ext>
            </a:extLst>
          </p:cNvPr>
          <p:cNvGrpSpPr/>
          <p:nvPr/>
        </p:nvGrpSpPr>
        <p:grpSpPr>
          <a:xfrm>
            <a:off x="407368" y="3462874"/>
            <a:ext cx="3168352" cy="110140"/>
            <a:chOff x="6067685" y="2276872"/>
            <a:chExt cx="1396467" cy="144720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20DFFCCA-5B8B-F3A7-E776-F7EDB07723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6C870D2B-EB10-C355-72FB-04E02BA52A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3706D52-AECC-8101-3B21-884E76EE3001}"/>
              </a:ext>
            </a:extLst>
          </p:cNvPr>
          <p:cNvCxnSpPr>
            <a:cxnSpLocks/>
          </p:cNvCxnSpPr>
          <p:nvPr/>
        </p:nvCxnSpPr>
        <p:spPr>
          <a:xfrm>
            <a:off x="9840416" y="4236541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D841F54-8C65-7732-C69F-C4D81AFCE8B8}"/>
              </a:ext>
            </a:extLst>
          </p:cNvPr>
          <p:cNvCxnSpPr>
            <a:cxnSpLocks/>
          </p:cNvCxnSpPr>
          <p:nvPr/>
        </p:nvCxnSpPr>
        <p:spPr>
          <a:xfrm>
            <a:off x="507172" y="5013176"/>
            <a:ext cx="1412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623B756-0532-3295-D640-4F0A6E561B0F}"/>
              </a:ext>
            </a:extLst>
          </p:cNvPr>
          <p:cNvCxnSpPr>
            <a:cxnSpLocks/>
          </p:cNvCxnSpPr>
          <p:nvPr/>
        </p:nvCxnSpPr>
        <p:spPr>
          <a:xfrm>
            <a:off x="2153379" y="5013176"/>
            <a:ext cx="1412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CB78CE9-C743-279B-9FDD-702D99B6C600}"/>
              </a:ext>
            </a:extLst>
          </p:cNvPr>
          <p:cNvCxnSpPr>
            <a:cxnSpLocks/>
          </p:cNvCxnSpPr>
          <p:nvPr/>
        </p:nvCxnSpPr>
        <p:spPr>
          <a:xfrm>
            <a:off x="4295800" y="4961291"/>
            <a:ext cx="1412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09A1335-AC86-5CA4-B508-B2FA5ECDB07B}"/>
              </a:ext>
            </a:extLst>
          </p:cNvPr>
          <p:cNvSpPr txBox="1"/>
          <p:nvPr/>
        </p:nvSpPr>
        <p:spPr>
          <a:xfrm>
            <a:off x="11759083" y="3140968"/>
            <a:ext cx="6717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8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72C2EC-F0BD-BB9C-9E0E-F08D864CCEB8}"/>
              </a:ext>
            </a:extLst>
          </p:cNvPr>
          <p:cNvSpPr txBox="1"/>
          <p:nvPr/>
        </p:nvSpPr>
        <p:spPr>
          <a:xfrm>
            <a:off x="1799123" y="3837265"/>
            <a:ext cx="6717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8000" dirty="0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7777D6F1-849E-F0DE-2F0C-5D18D3D06716}"/>
              </a:ext>
            </a:extLst>
          </p:cNvPr>
          <p:cNvGrpSpPr/>
          <p:nvPr/>
        </p:nvGrpSpPr>
        <p:grpSpPr>
          <a:xfrm>
            <a:off x="6816080" y="4126400"/>
            <a:ext cx="2736304" cy="166695"/>
            <a:chOff x="6067685" y="2276872"/>
            <a:chExt cx="1396467" cy="144720"/>
          </a:xfrm>
        </p:grpSpPr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1B7D8902-4281-F866-D6C5-29B1323AF3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9286D909-96F3-4261-7979-15A3F5D5B4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5448A3B6-4F0D-8D17-3A32-6E4C1358AE26}"/>
              </a:ext>
            </a:extLst>
          </p:cNvPr>
          <p:cNvCxnSpPr>
            <a:cxnSpLocks/>
          </p:cNvCxnSpPr>
          <p:nvPr/>
        </p:nvCxnSpPr>
        <p:spPr>
          <a:xfrm>
            <a:off x="5951984" y="4961291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737298A-3F41-4447-1D21-F9BFD030F34A}"/>
              </a:ext>
            </a:extLst>
          </p:cNvPr>
          <p:cNvSpPr txBox="1"/>
          <p:nvPr/>
        </p:nvSpPr>
        <p:spPr>
          <a:xfrm>
            <a:off x="7541591" y="3837265"/>
            <a:ext cx="6717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dirty="0"/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EE647AFA-8C83-1589-A3F8-6756115AA1EA}"/>
              </a:ext>
            </a:extLst>
          </p:cNvPr>
          <p:cNvGrpSpPr/>
          <p:nvPr/>
        </p:nvGrpSpPr>
        <p:grpSpPr>
          <a:xfrm>
            <a:off x="507172" y="5704467"/>
            <a:ext cx="2310646" cy="110129"/>
            <a:chOff x="6067685" y="2276872"/>
            <a:chExt cx="1396467" cy="144720"/>
          </a:xfrm>
        </p:grpSpPr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07F7763F-68EE-B682-A3B5-8290AB09BE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B156FFE2-F069-90E4-A846-8E6F27ADE3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AA10D35-0EEF-4CC5-D67A-FD165B0013D6}"/>
              </a:ext>
            </a:extLst>
          </p:cNvPr>
          <p:cNvCxnSpPr>
            <a:cxnSpLocks/>
          </p:cNvCxnSpPr>
          <p:nvPr/>
        </p:nvCxnSpPr>
        <p:spPr>
          <a:xfrm>
            <a:off x="569203" y="6453336"/>
            <a:ext cx="17103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9D136708-24AB-B48F-D255-08FFD3A00726}"/>
              </a:ext>
            </a:extLst>
          </p:cNvPr>
          <p:cNvGrpSpPr/>
          <p:nvPr/>
        </p:nvGrpSpPr>
        <p:grpSpPr>
          <a:xfrm>
            <a:off x="10629309" y="5692941"/>
            <a:ext cx="1299339" cy="118439"/>
            <a:chOff x="6067685" y="2276872"/>
            <a:chExt cx="1396467" cy="144720"/>
          </a:xfrm>
        </p:grpSpPr>
        <p:cxnSp>
          <p:nvCxnSpPr>
            <p:cNvPr id="17408" name="Прямая соединительная линия 17407">
              <a:extLst>
                <a:ext uri="{FF2B5EF4-FFF2-40B4-BE49-F238E27FC236}">
                  <a16:creationId xmlns:a16="http://schemas.microsoft.com/office/drawing/2014/main" id="{90BCD1BF-5749-68CB-EA49-9114C4A4F2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946" y="2276872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09" name="Прямая соединительная линия 17408">
              <a:extLst>
                <a:ext uri="{FF2B5EF4-FFF2-40B4-BE49-F238E27FC236}">
                  <a16:creationId xmlns:a16="http://schemas.microsoft.com/office/drawing/2014/main" id="{3868C194-1550-CC77-3D85-851D564522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685" y="2420888"/>
              <a:ext cx="1385206" cy="7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C8004-F1E1-E53A-EE40-6F2856D9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ошибки в схемах.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2AA40E2-0EA6-3323-25E0-AC1CFDCE62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8839" y="1844824"/>
            <a:ext cx="11449272" cy="45259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1) [</a:t>
            </a:r>
            <a:r>
              <a:rPr lang="ru-RU" sz="5400" u="heavy" dirty="0">
                <a:latin typeface="Times New Roman" pitchFamily="18" charset="0"/>
                <a:cs typeface="Times New Roman" pitchFamily="18" charset="0"/>
              </a:rPr>
              <a:t>сущ. в И.п.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u="dbl" dirty="0">
                <a:latin typeface="Times New Roman" pitchFamily="18" charset="0"/>
                <a:cs typeface="Times New Roman" pitchFamily="18" charset="0"/>
              </a:rPr>
              <a:t>сущ. в В.п.]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2) [</a:t>
            </a:r>
            <a:r>
              <a:rPr lang="ru-RU" sz="5400" u="heavy" dirty="0" err="1">
                <a:latin typeface="Times New Roman" pitchFamily="18" charset="0"/>
                <a:cs typeface="Times New Roman" pitchFamily="18" charset="0"/>
              </a:rPr>
              <a:t>инфинит</a:t>
            </a:r>
            <a:r>
              <a:rPr lang="ru-RU" sz="5400" u="heavy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–   </a:t>
            </a:r>
            <a:r>
              <a:rPr lang="ru-RU" sz="5400" u="dbl" dirty="0">
                <a:latin typeface="Times New Roman" pitchFamily="18" charset="0"/>
                <a:cs typeface="Times New Roman" pitchFamily="18" charset="0"/>
              </a:rPr>
              <a:t>сущ. в И.п.]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3) [</a:t>
            </a:r>
            <a:r>
              <a:rPr lang="ru-RU" sz="5400" u="heavy" dirty="0">
                <a:latin typeface="Times New Roman" pitchFamily="18" charset="0"/>
                <a:cs typeface="Times New Roman" pitchFamily="18" charset="0"/>
              </a:rPr>
              <a:t>сущ. в И.п.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– будто </a:t>
            </a:r>
            <a:r>
              <a:rPr lang="ru-RU" sz="5400" u="dbl" dirty="0">
                <a:latin typeface="Times New Roman" pitchFamily="18" charset="0"/>
                <a:cs typeface="Times New Roman" pitchFamily="18" charset="0"/>
              </a:rPr>
              <a:t>сущ. в И.п.]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4) [</a:t>
            </a:r>
            <a:r>
              <a:rPr lang="ru-RU" sz="5400" u="heavy" dirty="0">
                <a:latin typeface="Times New Roman" pitchFamily="18" charset="0"/>
                <a:cs typeface="Times New Roman" pitchFamily="18" charset="0"/>
              </a:rPr>
              <a:t>сущ. в И.п.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  вот </a:t>
            </a:r>
            <a:r>
              <a:rPr lang="ru-RU" sz="5400" u="dbl" dirty="0">
                <a:latin typeface="Times New Roman" pitchFamily="18" charset="0"/>
                <a:cs typeface="Times New Roman" pitchFamily="18" charset="0"/>
              </a:rPr>
              <a:t>сущ. в И.п.]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7EEF09C-5A5D-969A-68AF-54AC55622C28}"/>
              </a:ext>
            </a:extLst>
          </p:cNvPr>
          <p:cNvCxnSpPr/>
          <p:nvPr/>
        </p:nvCxnSpPr>
        <p:spPr>
          <a:xfrm>
            <a:off x="7752184" y="1844824"/>
            <a:ext cx="1152128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4E61D76-DEDE-0F6F-B1BC-5C897AB4E0A9}"/>
              </a:ext>
            </a:extLst>
          </p:cNvPr>
          <p:cNvSpPr txBox="1"/>
          <p:nvPr/>
        </p:nvSpPr>
        <p:spPr>
          <a:xfrm>
            <a:off x="7953891" y="1412776"/>
            <a:ext cx="2304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Им.п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2A663E3-82CB-EA0E-D0B6-50A7B64A73C3}"/>
              </a:ext>
            </a:extLst>
          </p:cNvPr>
          <p:cNvCxnSpPr/>
          <p:nvPr/>
        </p:nvCxnSpPr>
        <p:spPr>
          <a:xfrm>
            <a:off x="4871864" y="3717032"/>
            <a:ext cx="1152128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393CDCB-00C8-3FB3-8B22-27D4C9B915FE}"/>
              </a:ext>
            </a:extLst>
          </p:cNvPr>
          <p:cNvCxnSpPr>
            <a:cxnSpLocks/>
          </p:cNvCxnSpPr>
          <p:nvPr/>
        </p:nvCxnSpPr>
        <p:spPr>
          <a:xfrm flipH="1">
            <a:off x="4867253" y="3640832"/>
            <a:ext cx="1287760" cy="10885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E4504FF-F6A6-88CC-96A8-6AB461EB5498}"/>
              </a:ext>
            </a:extLst>
          </p:cNvPr>
          <p:cNvSpPr txBox="1"/>
          <p:nvPr/>
        </p:nvSpPr>
        <p:spPr>
          <a:xfrm>
            <a:off x="5015880" y="4442065"/>
            <a:ext cx="86409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A9FA1-EC8D-1F35-BDDF-028C10D27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177940"/>
            <a:ext cx="10153128" cy="9906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Сформулируйте задание и выполните его: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A323125-19FE-BCA1-6B9B-918306F3E6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163" y="1219200"/>
            <a:ext cx="11712624" cy="542925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 Подсолнух - …</a:t>
            </a:r>
          </a:p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 Хорошая книга -….</a:t>
            </a:r>
          </a:p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Любовь к своей земле – вот …</a:t>
            </a:r>
          </a:p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Зимний лес – это …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44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Слова для справок:</a:t>
            </a:r>
            <a:r>
              <a:rPr lang="ru-RU" sz="4400" b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волшебная сказка; солнышко на ножке; ценнейшее качество человека; верный друг и хороший собеседник.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958352A9-B07F-B0BC-DA41-B06626B6F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Подведём итоги!</a:t>
            </a:r>
          </a:p>
        </p:txBody>
      </p:sp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12887D05-8B50-E4DC-5E2E-960FA080425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7408" y="1600200"/>
            <a:ext cx="10945216" cy="4495800"/>
          </a:xfrm>
        </p:spPr>
        <p:txBody>
          <a:bodyPr/>
          <a:lstStyle/>
          <a:p>
            <a:r>
              <a:rPr lang="ru-RU" alt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между подлежащим и сказуемым ставится тире?</a:t>
            </a:r>
          </a:p>
          <a:p>
            <a:r>
              <a:rPr lang="ru-RU" alt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между подлежащим и сказуемым тире </a:t>
            </a:r>
            <a:r>
              <a:rPr lang="ru-RU" alt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alt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ставится?</a:t>
            </a:r>
          </a:p>
          <a:p>
            <a:endParaRPr lang="ru-RU" altLang="ru-RU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C78D9D6D-16CB-D510-87A6-5D06AFAB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ru-RU" altLang="ru-RU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altLang="ru-RU" sz="6600" dirty="0"/>
          </a:p>
        </p:txBody>
      </p:sp>
      <p:sp>
        <p:nvSpPr>
          <p:cNvPr id="24579" name="Содержимое 2">
            <a:extLst>
              <a:ext uri="{FF2B5EF4-FFF2-40B4-BE49-F238E27FC236}">
                <a16:creationId xmlns:a16="http://schemas.microsoft.com/office/drawing/2014/main" id="{2E029AB3-B963-05C4-42F3-98DC5FA9B2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0827" y="1484784"/>
            <a:ext cx="11665296" cy="4495800"/>
          </a:xfrm>
        </p:spPr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Выучите правило постановки тире;</a:t>
            </a:r>
          </a:p>
          <a:p>
            <a:pPr algn="just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расставляя знаки препинания и подчеркивая грамматические основы. Подпишите, чем выражены подлежащее и сказуемое:</a:t>
            </a:r>
          </a:p>
          <a:p>
            <a:pPr marL="0" indent="0" algn="just"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Лоси очень умные и сильные животные.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 и могуч русский язык.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Чай пить не дрова рубить.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Пятью восемь сорок.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Рвать цветы вред для природы.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значит познавать новое.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девушки глаза будто вишни.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цель получить образование.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не воробей.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четверти я отличник.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A7B6FEE-D83A-F737-DF8C-A4344DDEA4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344" y="115889"/>
            <a:ext cx="11665296" cy="6408737"/>
          </a:xfrm>
        </p:spPr>
        <p:txBody>
          <a:bodyPr rtlCol="0">
            <a:normAutofit/>
          </a:bodyPr>
          <a:lstStyle/>
          <a:p>
            <a:pPr marL="320040" indent="342900" algn="ctr" fontAlgn="auto">
              <a:spcAft>
                <a:spcPts val="0"/>
              </a:spcAft>
              <a:buNone/>
              <a:defRPr/>
            </a:pP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Орфоразминка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342900" algn="ctr" fontAlgn="auto">
              <a:spcAft>
                <a:spcPts val="0"/>
              </a:spcAft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Списать слова, вставить пропущенные буквы: </a:t>
            </a:r>
          </a:p>
          <a:p>
            <a:pPr marL="320040" indent="342900" algn="ctr" fontAlgn="auto">
              <a:spcAft>
                <a:spcPts val="0"/>
              </a:spcAft>
              <a:buNone/>
              <a:defRPr/>
            </a:pP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….лека</a:t>
            </a: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Гиган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ский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Увид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шь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П….л….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тели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опушк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320040" indent="342900" fontAlgn="auto">
              <a:spcAft>
                <a:spcPts val="0"/>
              </a:spcAft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Ро….кая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доч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67C02-9AB1-A04F-7D2A-09CE3B5E6276}"/>
              </a:ext>
            </a:extLst>
          </p:cNvPr>
          <p:cNvSpPr txBox="1"/>
          <p:nvPr/>
        </p:nvSpPr>
        <p:spPr>
          <a:xfrm>
            <a:off x="5159896" y="1605876"/>
            <a:ext cx="6696744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</a:t>
            </a:r>
            <a:r>
              <a:rPr lang="ru-RU" alt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</a:p>
          <a:p>
            <a:pPr>
              <a:spcBef>
                <a:spcPts val="700"/>
              </a:spcBef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Гиган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ский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гиган</a:t>
            </a:r>
            <a:r>
              <a:rPr lang="ru-RU" alt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>
              <a:spcBef>
                <a:spcPts val="700"/>
              </a:spcBef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700"/>
              </a:spcBef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тели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</a:t>
            </a:r>
            <a:r>
              <a:rPr lang="ru-RU" alt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езд, пол</a:t>
            </a:r>
            <a:r>
              <a:rPr lang="ru-RU" alt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>
              <a:spcBef>
                <a:spcPts val="700"/>
              </a:spcBef>
            </a:pP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опушк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700"/>
              </a:spcBef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кая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доч</a:t>
            </a:r>
            <a:r>
              <a:rPr lang="ru-RU" altLang="ru-RU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робость, 3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700"/>
              </a:spcBef>
            </a:pP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>
            <a:extLst>
              <a:ext uri="{FF2B5EF4-FFF2-40B4-BE49-F238E27FC236}">
                <a16:creationId xmlns:a16="http://schemas.microsoft.com/office/drawing/2014/main" id="{120D9BEF-1C00-915C-8DA5-63FEEE53BA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9336" y="357189"/>
            <a:ext cx="11953327" cy="6169025"/>
          </a:xfrm>
        </p:spPr>
        <p:txBody>
          <a:bodyPr>
            <a:normAutofit lnSpcReduction="10000"/>
          </a:bodyPr>
          <a:lstStyle/>
          <a:p>
            <a:pPr marL="320040" indent="342900" algn="ctr" fontAlgn="auto">
              <a:spcAft>
                <a:spcPts val="0"/>
              </a:spcAft>
              <a:buNone/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Повторим!</a:t>
            </a:r>
          </a:p>
          <a:p>
            <a:pPr marL="320040" indent="342900" algn="ctr" fontAlgn="auto">
              <a:spcAft>
                <a:spcPts val="0"/>
              </a:spcAft>
              <a:buNone/>
              <a:defRPr/>
            </a:pP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1540" indent="-571500" algn="just" fontAlgn="auto">
              <a:spcAft>
                <a:spcPts val="0"/>
              </a:spcAft>
              <a:buClr>
                <a:srgbClr val="1F05BB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Что такое грамматическая основа предложения?</a:t>
            </a:r>
          </a:p>
          <a:p>
            <a:pPr marL="891540" indent="-571500" fontAlgn="auto">
              <a:spcAft>
                <a:spcPts val="0"/>
              </a:spcAft>
              <a:buClr>
                <a:srgbClr val="1F05BB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Что такое подлежащее?</a:t>
            </a:r>
          </a:p>
          <a:p>
            <a:pPr marL="891540" indent="-571500" algn="just" fontAlgn="auto">
              <a:spcAft>
                <a:spcPts val="0"/>
              </a:spcAft>
              <a:buClr>
                <a:srgbClr val="1F05BB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Какой частью речи может быть выражено подлежащее?</a:t>
            </a:r>
          </a:p>
          <a:p>
            <a:pPr marL="891540" indent="-571500" fontAlgn="auto">
              <a:spcAft>
                <a:spcPts val="0"/>
              </a:spcAft>
              <a:buClr>
                <a:srgbClr val="1F05BB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Что такое сказуемое?</a:t>
            </a:r>
          </a:p>
          <a:p>
            <a:pPr marL="891540" indent="-571500" algn="just" fontAlgn="auto">
              <a:spcAft>
                <a:spcPts val="0"/>
              </a:spcAft>
              <a:buClr>
                <a:srgbClr val="1F05BB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Какой частью речи может быть выражено сказуемое?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F4616-D69E-7048-904A-8EA970F9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28600"/>
            <a:ext cx="11305256" cy="9906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«Рассыпалось» предложение, составьте его из словосочетаний.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EA56FAA-E2EC-054F-810A-6BB2F7F5E1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2000250"/>
            <a:ext cx="11305256" cy="222083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стоит в лесу; в нём живёт; тесовый дом; весёлый гном. 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Добавьте в предложение союз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0040" indent="-32004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5C98FC6E-D234-5F9B-8111-ABDB96D2013A}"/>
              </a:ext>
            </a:extLst>
          </p:cNvPr>
          <p:cNvSpPr txBox="1">
            <a:spLocks/>
          </p:cNvSpPr>
          <p:nvPr/>
        </p:nvSpPr>
        <p:spPr bwMode="auto">
          <a:xfrm>
            <a:off x="549345" y="4408562"/>
            <a:ext cx="11305256" cy="2220838"/>
          </a:xfrm>
          <a:prstGeom prst="rect">
            <a:avLst/>
          </a:prstGeom>
          <a:solidFill>
            <a:schemeClr val="bg1"/>
          </a:solidFill>
          <a:ln w="10000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Стоит в лесу тесовый дом, а в нем живёт веселый гном. 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dbl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Стоит</a:t>
            </a: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 в лесу тесовый </a:t>
            </a:r>
            <a:r>
              <a:rPr lang="ru-RU" sz="3600" b="1" i="1" u="sng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, а в нем </a:t>
            </a:r>
            <a:r>
              <a:rPr lang="ru-RU" sz="3600" b="1" i="1" u="dbl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живёт</a:t>
            </a: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 веселый </a:t>
            </a:r>
            <a:r>
              <a:rPr lang="ru-RU" sz="3600" b="1" i="1" u="sng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гном</a:t>
            </a:r>
            <a:r>
              <a:rPr lang="ru-RU" sz="3600" b="1" i="1" dirty="0">
                <a:solidFill>
                  <a:srgbClr val="1F05BB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3888432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Лес – друг человека.</a:t>
            </a:r>
          </a:p>
          <a:p>
            <a:pPr marL="0" indent="0">
              <a:buNone/>
            </a:pPr>
            <a:r>
              <a:rPr lang="ru-RU" sz="4400" dirty="0"/>
              <a:t>Дважды два – четыре.</a:t>
            </a:r>
          </a:p>
          <a:p>
            <a:pPr marL="0" indent="0">
              <a:buNone/>
            </a:pPr>
            <a:r>
              <a:rPr lang="ru-RU" sz="4400" dirty="0"/>
              <a:t>Жить – родине служить.</a:t>
            </a:r>
          </a:p>
          <a:p>
            <a:pPr marL="0" indent="0">
              <a:buNone/>
            </a:pPr>
            <a:r>
              <a:rPr lang="ru-RU" sz="4400" dirty="0"/>
              <a:t>Наша задача – хорошо учиться.</a:t>
            </a:r>
          </a:p>
          <a:p>
            <a:pPr marL="0" indent="0" algn="just">
              <a:buNone/>
            </a:pPr>
            <a:r>
              <a:rPr lang="ru-RU" sz="4400" dirty="0"/>
              <a:t>Ходить по земле босиком – это удовольствие. </a:t>
            </a:r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7D3E4-89D6-1F55-AC64-3F2AC6C792C4}"/>
              </a:ext>
            </a:extLst>
          </p:cNvPr>
          <p:cNvSpPr txBox="1"/>
          <p:nvPr/>
        </p:nvSpPr>
        <p:spPr>
          <a:xfrm>
            <a:off x="584920" y="5445224"/>
            <a:ext cx="11119872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Посмотрите на предложения и догадайтесь, какова тема нашего занятия? </a:t>
            </a:r>
          </a:p>
        </p:txBody>
      </p:sp>
    </p:spTree>
    <p:extLst>
      <p:ext uri="{BB962C8B-B14F-4D97-AF65-F5344CB8AC3E}">
        <p14:creationId xmlns:p14="http://schemas.microsoft.com/office/powerpoint/2010/main" val="309041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>
            <a:extLst>
              <a:ext uri="{FF2B5EF4-FFF2-40B4-BE49-F238E27FC236}">
                <a16:creationId xmlns:a16="http://schemas.microsoft.com/office/drawing/2014/main" id="{9BB2C0EE-35D5-3455-A9CC-FBE1A3FD2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392" y="2638805"/>
            <a:ext cx="10945215" cy="237626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altLang="ru-RU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Тире между подлежащим и сказуемым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A2C1B6DE-B230-A8D5-D192-04A2845F78C6}"/>
              </a:ext>
            </a:extLst>
          </p:cNvPr>
          <p:cNvSpPr txBox="1">
            <a:spLocks/>
          </p:cNvSpPr>
          <p:nvPr/>
        </p:nvSpPr>
        <p:spPr bwMode="auto">
          <a:xfrm>
            <a:off x="1232161" y="764704"/>
            <a:ext cx="9648303" cy="110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Двадцатое декабря.</a:t>
            </a:r>
          </a:p>
          <a:p>
            <a:pPr algn="ctr"/>
            <a:r>
              <a:rPr lang="ru-RU" altLang="ru-RU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2945596915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Лес – друг человека. </a:t>
            </a:r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E226DA6-121F-28F4-63B3-D940BD6E09BA}"/>
              </a:ext>
            </a:extLst>
          </p:cNvPr>
          <p:cNvSpPr txBox="1">
            <a:spLocks/>
          </p:cNvSpPr>
          <p:nvPr/>
        </p:nvSpPr>
        <p:spPr bwMode="auto">
          <a:xfrm>
            <a:off x="2999656" y="3065712"/>
            <a:ext cx="81369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6000" u="sng" dirty="0"/>
              <a:t>Лес</a:t>
            </a:r>
            <a:r>
              <a:rPr lang="ru-RU" sz="6000" dirty="0"/>
              <a:t> – </a:t>
            </a:r>
            <a:r>
              <a:rPr lang="ru-RU" sz="6000" u="dbl" dirty="0"/>
              <a:t>друг</a:t>
            </a:r>
            <a:r>
              <a:rPr lang="ru-RU" sz="6000" dirty="0"/>
              <a:t> человека.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A08D5-8932-790C-D9A1-1D4644CBAE61}"/>
              </a:ext>
            </a:extLst>
          </p:cNvPr>
          <p:cNvSpPr txBox="1"/>
          <p:nvPr/>
        </p:nvSpPr>
        <p:spPr>
          <a:xfrm>
            <a:off x="2855640" y="2036087"/>
            <a:ext cx="18722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Сущ. </a:t>
            </a:r>
          </a:p>
          <a:p>
            <a:r>
              <a:rPr lang="ru-RU" sz="4400" dirty="0">
                <a:solidFill>
                  <a:srgbClr val="FF0000"/>
                </a:solidFill>
              </a:rPr>
              <a:t>в </a:t>
            </a:r>
            <a:r>
              <a:rPr lang="ru-RU" sz="4400" dirty="0" err="1">
                <a:solidFill>
                  <a:srgbClr val="FF0000"/>
                </a:solidFill>
              </a:rPr>
              <a:t>И.п</a:t>
            </a:r>
            <a:r>
              <a:rPr lang="ru-RU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2A394-7BBB-8CB0-F370-41507A40856A}"/>
              </a:ext>
            </a:extLst>
          </p:cNvPr>
          <p:cNvSpPr txBox="1"/>
          <p:nvPr/>
        </p:nvSpPr>
        <p:spPr>
          <a:xfrm>
            <a:off x="5015880" y="2044996"/>
            <a:ext cx="172300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Сущ.</a:t>
            </a:r>
          </a:p>
          <a:p>
            <a:r>
              <a:rPr lang="ru-RU" sz="4400" dirty="0">
                <a:solidFill>
                  <a:srgbClr val="FF0000"/>
                </a:solidFill>
              </a:rPr>
              <a:t>в </a:t>
            </a:r>
            <a:r>
              <a:rPr lang="ru-RU" sz="4400" dirty="0" err="1">
                <a:solidFill>
                  <a:srgbClr val="FF0000"/>
                </a:solidFill>
              </a:rPr>
              <a:t>И.п</a:t>
            </a:r>
            <a:r>
              <a:rPr lang="ru-RU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27ACE67-0513-71D1-8F02-F959C5449035}"/>
              </a:ext>
            </a:extLst>
          </p:cNvPr>
          <p:cNvSpPr txBox="1">
            <a:spLocks/>
          </p:cNvSpPr>
          <p:nvPr/>
        </p:nvSpPr>
        <p:spPr bwMode="auto">
          <a:xfrm>
            <a:off x="407368" y="4294554"/>
            <a:ext cx="1111987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u="sng" dirty="0"/>
              <a:t>ТИРЕ между подлежащим и сказуемым  ставится, если: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1. </a:t>
            </a:r>
            <a:r>
              <a:rPr lang="ru-RU" sz="3600" dirty="0"/>
              <a:t>Подлежащее и сказуемое выражены </a:t>
            </a:r>
            <a:r>
              <a:rPr lang="ru-RU" sz="3600" b="1" dirty="0"/>
              <a:t>сущ. в </a:t>
            </a:r>
            <a:r>
              <a:rPr lang="ru-RU" sz="3600" b="1" dirty="0" err="1"/>
              <a:t>Им.п</a:t>
            </a:r>
            <a:r>
              <a:rPr lang="ru-RU" sz="3600" b="1" dirty="0"/>
              <a:t>.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1E6296-C4EF-E860-A29E-35B49377C67F}"/>
              </a:ext>
            </a:extLst>
          </p:cNvPr>
          <p:cNvGrpSpPr/>
          <p:nvPr/>
        </p:nvGrpSpPr>
        <p:grpSpPr>
          <a:xfrm>
            <a:off x="7372520" y="1772816"/>
            <a:ext cx="4154720" cy="1288890"/>
            <a:chOff x="7372520" y="1772816"/>
            <a:chExt cx="4154720" cy="1288890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C6D98CAE-CDE5-F462-9851-8F587CA19A9F}"/>
                </a:ext>
              </a:extLst>
            </p:cNvPr>
            <p:cNvGrpSpPr/>
            <p:nvPr/>
          </p:nvGrpSpPr>
          <p:grpSpPr>
            <a:xfrm>
              <a:off x="7372520" y="1772816"/>
              <a:ext cx="4154720" cy="1288890"/>
              <a:chOff x="7372520" y="1772816"/>
              <a:chExt cx="4154720" cy="1288890"/>
            </a:xfrm>
          </p:grpSpPr>
          <p:sp>
            <p:nvSpPr>
              <p:cNvPr id="19" name="Прямоугольник: скругленные углы 18">
                <a:extLst>
                  <a:ext uri="{FF2B5EF4-FFF2-40B4-BE49-F238E27FC236}">
                    <a16:creationId xmlns:a16="http://schemas.microsoft.com/office/drawing/2014/main" id="{F39D706D-EDC8-B7D4-3B97-77D7C1D0A5E2}"/>
                  </a:ext>
                </a:extLst>
              </p:cNvPr>
              <p:cNvSpPr/>
              <p:nvPr/>
            </p:nvSpPr>
            <p:spPr>
              <a:xfrm>
                <a:off x="7372520" y="1772816"/>
                <a:ext cx="4154720" cy="12888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ACED12A1-E60F-7BBE-F376-754320B2D34D}"/>
                  </a:ext>
                </a:extLst>
              </p:cNvPr>
              <p:cNvGrpSpPr/>
              <p:nvPr/>
            </p:nvGrpSpPr>
            <p:grpSpPr>
              <a:xfrm>
                <a:off x="7564685" y="1880828"/>
                <a:ext cx="3571875" cy="1033462"/>
                <a:chOff x="2024064" y="1928813"/>
                <a:chExt cx="3571875" cy="1033462"/>
              </a:xfrm>
            </p:grpSpPr>
            <p:cxnSp>
              <p:nvCxnSpPr>
                <p:cNvPr id="12" name="Прямая соединительная линия 11">
                  <a:extLst>
                    <a:ext uri="{FF2B5EF4-FFF2-40B4-BE49-F238E27FC236}">
                      <a16:creationId xmlns:a16="http://schemas.microsoft.com/office/drawing/2014/main" id="{26E011B1-5FB2-60E3-2038-660A8882559A}"/>
                    </a:ext>
                  </a:extLst>
                </p:cNvPr>
                <p:cNvCxnSpPr/>
                <p:nvPr/>
              </p:nvCxnSpPr>
              <p:spPr>
                <a:xfrm>
                  <a:off x="2452689" y="2714625"/>
                  <a:ext cx="1285875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>
                  <a:extLst>
                    <a:ext uri="{FF2B5EF4-FFF2-40B4-BE49-F238E27FC236}">
                      <a16:creationId xmlns:a16="http://schemas.microsoft.com/office/drawing/2014/main" id="{1B700FA1-3DF6-BB43-A3E6-CC3024D9B12C}"/>
                    </a:ext>
                  </a:extLst>
                </p:cNvPr>
                <p:cNvCxnSpPr/>
                <p:nvPr/>
              </p:nvCxnSpPr>
              <p:spPr>
                <a:xfrm>
                  <a:off x="4381500" y="2786064"/>
                  <a:ext cx="1214438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AEBB2F0-A4D3-75B2-826D-3C02AF43F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24064" y="2500313"/>
                  <a:ext cx="642937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400" b="1" dirty="0">
                      <a:latin typeface="Calibri" panose="020F0502020204030204" pitchFamily="34" charset="0"/>
                    </a:rPr>
                    <a:t>1)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F0E909D-5E35-787F-B4FF-E7E513B11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52689" y="2286000"/>
                  <a:ext cx="1214437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существ.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C438175-2118-6112-3681-1FD0813CAE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0064" y="2286000"/>
                  <a:ext cx="128587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существ.</a:t>
                  </a:r>
                  <a:endPara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" name="Прямая соединительная линия 16">
                  <a:extLst>
                    <a:ext uri="{FF2B5EF4-FFF2-40B4-BE49-F238E27FC236}">
                      <a16:creationId xmlns:a16="http://schemas.microsoft.com/office/drawing/2014/main" id="{E930A980-97FA-9E20-90D3-023A49FD8B3E}"/>
                    </a:ext>
                  </a:extLst>
                </p:cNvPr>
                <p:cNvCxnSpPr/>
                <p:nvPr/>
              </p:nvCxnSpPr>
              <p:spPr>
                <a:xfrm>
                  <a:off x="3952875" y="2643189"/>
                  <a:ext cx="285750" cy="158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68">
                  <a:extLst>
                    <a:ext uri="{FF2B5EF4-FFF2-40B4-BE49-F238E27FC236}">
                      <a16:creationId xmlns:a16="http://schemas.microsoft.com/office/drawing/2014/main" id="{59EE0AB7-BB49-09E9-AFED-7DF018E233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52814" y="1928813"/>
                  <a:ext cx="128587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solidFill>
                        <a:srgbClr val="1F05B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вот, это</a:t>
                  </a:r>
                </a:p>
              </p:txBody>
            </p:sp>
          </p:grp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4550B2-1D44-65A5-DDC0-D87B3BA81AA2}"/>
                </a:ext>
              </a:extLst>
            </p:cNvPr>
            <p:cNvCxnSpPr/>
            <p:nvPr/>
          </p:nvCxnSpPr>
          <p:spPr>
            <a:xfrm>
              <a:off x="9922121" y="2820310"/>
              <a:ext cx="1214438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68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Дважды два – четыре. </a:t>
            </a:r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E226DA6-121F-28F4-63B3-D940BD6E09BA}"/>
              </a:ext>
            </a:extLst>
          </p:cNvPr>
          <p:cNvSpPr txBox="1">
            <a:spLocks/>
          </p:cNvSpPr>
          <p:nvPr/>
        </p:nvSpPr>
        <p:spPr bwMode="auto">
          <a:xfrm>
            <a:off x="2027548" y="3043882"/>
            <a:ext cx="81369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6000" u="sng" dirty="0"/>
              <a:t>Дважды два</a:t>
            </a:r>
            <a:r>
              <a:rPr lang="ru-RU" sz="6000" dirty="0"/>
              <a:t> – </a:t>
            </a:r>
            <a:r>
              <a:rPr lang="ru-RU" sz="6000" u="dbl" dirty="0"/>
              <a:t>четыре</a:t>
            </a:r>
            <a:r>
              <a:rPr lang="ru-RU" sz="6000" dirty="0"/>
              <a:t>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A08D5-8932-790C-D9A1-1D4644CBAE61}"/>
              </a:ext>
            </a:extLst>
          </p:cNvPr>
          <p:cNvSpPr txBox="1"/>
          <p:nvPr/>
        </p:nvSpPr>
        <p:spPr>
          <a:xfrm>
            <a:off x="3220050" y="2594366"/>
            <a:ext cx="18722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 err="1">
                <a:solidFill>
                  <a:srgbClr val="FF0000"/>
                </a:solidFill>
              </a:rPr>
              <a:t>Числ</a:t>
            </a:r>
            <a:r>
              <a:rPr lang="ru-RU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2A394-7BBB-8CB0-F370-41507A40856A}"/>
              </a:ext>
            </a:extLst>
          </p:cNvPr>
          <p:cNvSpPr txBox="1"/>
          <p:nvPr/>
        </p:nvSpPr>
        <p:spPr>
          <a:xfrm>
            <a:off x="7228504" y="2673767"/>
            <a:ext cx="17230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 err="1">
                <a:solidFill>
                  <a:srgbClr val="FF0000"/>
                </a:solidFill>
              </a:rPr>
              <a:t>Числ</a:t>
            </a:r>
            <a:r>
              <a:rPr lang="ru-RU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27ACE67-0513-71D1-8F02-F959C5449035}"/>
              </a:ext>
            </a:extLst>
          </p:cNvPr>
          <p:cNvSpPr txBox="1">
            <a:spLocks/>
          </p:cNvSpPr>
          <p:nvPr/>
        </p:nvSpPr>
        <p:spPr bwMode="auto">
          <a:xfrm>
            <a:off x="407368" y="4294554"/>
            <a:ext cx="113772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u="sng" dirty="0"/>
              <a:t>ТИРЕ между подлежащим и сказуемым  ставится, если: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2. </a:t>
            </a:r>
            <a:r>
              <a:rPr lang="ru-RU" sz="3600" dirty="0"/>
              <a:t>Подлежащее и сказуемое выражены </a:t>
            </a:r>
            <a:r>
              <a:rPr lang="ru-RU" sz="3600" b="1" dirty="0"/>
              <a:t>числительными.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1E6296-C4EF-E860-A29E-35B49377C67F}"/>
              </a:ext>
            </a:extLst>
          </p:cNvPr>
          <p:cNvGrpSpPr/>
          <p:nvPr/>
        </p:nvGrpSpPr>
        <p:grpSpPr>
          <a:xfrm>
            <a:off x="7824192" y="1616095"/>
            <a:ext cx="4154720" cy="1288890"/>
            <a:chOff x="7372520" y="1772816"/>
            <a:chExt cx="4154720" cy="1288890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C6D98CAE-CDE5-F462-9851-8F587CA19A9F}"/>
                </a:ext>
              </a:extLst>
            </p:cNvPr>
            <p:cNvGrpSpPr/>
            <p:nvPr/>
          </p:nvGrpSpPr>
          <p:grpSpPr>
            <a:xfrm>
              <a:off x="7372520" y="1772816"/>
              <a:ext cx="4154720" cy="1288890"/>
              <a:chOff x="7372520" y="1772816"/>
              <a:chExt cx="4154720" cy="1288890"/>
            </a:xfrm>
          </p:grpSpPr>
          <p:sp>
            <p:nvSpPr>
              <p:cNvPr id="19" name="Прямоугольник: скругленные углы 18">
                <a:extLst>
                  <a:ext uri="{FF2B5EF4-FFF2-40B4-BE49-F238E27FC236}">
                    <a16:creationId xmlns:a16="http://schemas.microsoft.com/office/drawing/2014/main" id="{F39D706D-EDC8-B7D4-3B97-77D7C1D0A5E2}"/>
                  </a:ext>
                </a:extLst>
              </p:cNvPr>
              <p:cNvSpPr/>
              <p:nvPr/>
            </p:nvSpPr>
            <p:spPr>
              <a:xfrm>
                <a:off x="7372520" y="1772816"/>
                <a:ext cx="4154720" cy="12888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ACED12A1-E60F-7BBE-F376-754320B2D34D}"/>
                  </a:ext>
                </a:extLst>
              </p:cNvPr>
              <p:cNvGrpSpPr/>
              <p:nvPr/>
            </p:nvGrpSpPr>
            <p:grpSpPr>
              <a:xfrm>
                <a:off x="7564685" y="1880828"/>
                <a:ext cx="3571875" cy="1033462"/>
                <a:chOff x="2024064" y="1928813"/>
                <a:chExt cx="3571875" cy="1033462"/>
              </a:xfrm>
            </p:grpSpPr>
            <p:cxnSp>
              <p:nvCxnSpPr>
                <p:cNvPr id="12" name="Прямая соединительная линия 11">
                  <a:extLst>
                    <a:ext uri="{FF2B5EF4-FFF2-40B4-BE49-F238E27FC236}">
                      <a16:creationId xmlns:a16="http://schemas.microsoft.com/office/drawing/2014/main" id="{26E011B1-5FB2-60E3-2038-660A8882559A}"/>
                    </a:ext>
                  </a:extLst>
                </p:cNvPr>
                <p:cNvCxnSpPr/>
                <p:nvPr/>
              </p:nvCxnSpPr>
              <p:spPr>
                <a:xfrm>
                  <a:off x="2452689" y="2714625"/>
                  <a:ext cx="1285875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>
                  <a:extLst>
                    <a:ext uri="{FF2B5EF4-FFF2-40B4-BE49-F238E27FC236}">
                      <a16:creationId xmlns:a16="http://schemas.microsoft.com/office/drawing/2014/main" id="{1B700FA1-3DF6-BB43-A3E6-CC3024D9B12C}"/>
                    </a:ext>
                  </a:extLst>
                </p:cNvPr>
                <p:cNvCxnSpPr/>
                <p:nvPr/>
              </p:nvCxnSpPr>
              <p:spPr>
                <a:xfrm>
                  <a:off x="4381500" y="2786064"/>
                  <a:ext cx="1214438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AEBB2F0-A4D3-75B2-826D-3C02AF43F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24064" y="2500313"/>
                  <a:ext cx="642937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400" b="1" dirty="0">
                      <a:latin typeface="Calibri" panose="020F0502020204030204" pitchFamily="34" charset="0"/>
                    </a:rPr>
                    <a:t>2)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F0E909D-5E35-787F-B4FF-E7E513B11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52689" y="2286000"/>
                  <a:ext cx="1214437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числит.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C438175-2118-6112-3681-1FD0813CAE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0064" y="2286000"/>
                  <a:ext cx="128587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числит.</a:t>
                  </a:r>
                  <a:endPara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" name="Прямая соединительная линия 16">
                  <a:extLst>
                    <a:ext uri="{FF2B5EF4-FFF2-40B4-BE49-F238E27FC236}">
                      <a16:creationId xmlns:a16="http://schemas.microsoft.com/office/drawing/2014/main" id="{E930A980-97FA-9E20-90D3-023A49FD8B3E}"/>
                    </a:ext>
                  </a:extLst>
                </p:cNvPr>
                <p:cNvCxnSpPr/>
                <p:nvPr/>
              </p:nvCxnSpPr>
              <p:spPr>
                <a:xfrm>
                  <a:off x="3952875" y="2643189"/>
                  <a:ext cx="285750" cy="158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68">
                  <a:extLst>
                    <a:ext uri="{FF2B5EF4-FFF2-40B4-BE49-F238E27FC236}">
                      <a16:creationId xmlns:a16="http://schemas.microsoft.com/office/drawing/2014/main" id="{59EE0AB7-BB49-09E9-AFED-7DF018E233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52814" y="1928813"/>
                  <a:ext cx="128587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solidFill>
                        <a:srgbClr val="1F05B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вот, это</a:t>
                  </a:r>
                </a:p>
              </p:txBody>
            </p:sp>
          </p:grp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4550B2-1D44-65A5-DDC0-D87B3BA81AA2}"/>
                </a:ext>
              </a:extLst>
            </p:cNvPr>
            <p:cNvCxnSpPr/>
            <p:nvPr/>
          </p:nvCxnSpPr>
          <p:spPr>
            <a:xfrm>
              <a:off x="9922121" y="2820310"/>
              <a:ext cx="1214438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57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2F5F0-11F0-25A1-5D7E-CB58CB41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Рассмотрим языковой 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21AA0-7CC2-EA1D-9A30-9DD8DA141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484784"/>
            <a:ext cx="1111987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Жить – родине служить. </a:t>
            </a:r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E226DA6-121F-28F4-63B3-D940BD6E09BA}"/>
              </a:ext>
            </a:extLst>
          </p:cNvPr>
          <p:cNvSpPr txBox="1">
            <a:spLocks/>
          </p:cNvSpPr>
          <p:nvPr/>
        </p:nvSpPr>
        <p:spPr bwMode="auto">
          <a:xfrm>
            <a:off x="2027548" y="3043882"/>
            <a:ext cx="81369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6000" u="sng" dirty="0"/>
              <a:t>Жить </a:t>
            </a:r>
            <a:r>
              <a:rPr lang="ru-RU" sz="6000" dirty="0"/>
              <a:t>– родине </a:t>
            </a:r>
            <a:r>
              <a:rPr lang="ru-RU" sz="6000" u="dbl" dirty="0"/>
              <a:t>служить</a:t>
            </a:r>
            <a:r>
              <a:rPr lang="ru-RU" sz="6000" dirty="0"/>
              <a:t>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A08D5-8932-790C-D9A1-1D4644CBAE61}"/>
              </a:ext>
            </a:extLst>
          </p:cNvPr>
          <p:cNvSpPr txBox="1"/>
          <p:nvPr/>
        </p:nvSpPr>
        <p:spPr>
          <a:xfrm>
            <a:off x="2207568" y="2585187"/>
            <a:ext cx="18722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Инф.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2A394-7BBB-8CB0-F370-41507A40856A}"/>
              </a:ext>
            </a:extLst>
          </p:cNvPr>
          <p:cNvSpPr txBox="1"/>
          <p:nvPr/>
        </p:nvSpPr>
        <p:spPr>
          <a:xfrm>
            <a:off x="7228504" y="2673767"/>
            <a:ext cx="17230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Инф.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27ACE67-0513-71D1-8F02-F959C5449035}"/>
              </a:ext>
            </a:extLst>
          </p:cNvPr>
          <p:cNvSpPr txBox="1">
            <a:spLocks/>
          </p:cNvSpPr>
          <p:nvPr/>
        </p:nvSpPr>
        <p:spPr bwMode="auto">
          <a:xfrm>
            <a:off x="407368" y="4294554"/>
            <a:ext cx="113772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Запись в справочнике: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u="sng" dirty="0"/>
              <a:t>ТИРЕ между подлежащим и сказуемым  ставится, если: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3. </a:t>
            </a:r>
            <a:r>
              <a:rPr lang="ru-RU" sz="3600" dirty="0"/>
              <a:t>Подлежащее и сказуемое выражены </a:t>
            </a:r>
            <a:r>
              <a:rPr lang="ru-RU" sz="3600" b="1" dirty="0"/>
              <a:t>инфинитивом.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1E6296-C4EF-E860-A29E-35B49377C67F}"/>
              </a:ext>
            </a:extLst>
          </p:cNvPr>
          <p:cNvGrpSpPr/>
          <p:nvPr/>
        </p:nvGrpSpPr>
        <p:grpSpPr>
          <a:xfrm>
            <a:off x="7824192" y="1611471"/>
            <a:ext cx="4154720" cy="1293514"/>
            <a:chOff x="7372520" y="1768192"/>
            <a:chExt cx="4154720" cy="1293514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C6D98CAE-CDE5-F462-9851-8F587CA19A9F}"/>
                </a:ext>
              </a:extLst>
            </p:cNvPr>
            <p:cNvGrpSpPr/>
            <p:nvPr/>
          </p:nvGrpSpPr>
          <p:grpSpPr>
            <a:xfrm>
              <a:off x="7372520" y="1768192"/>
              <a:ext cx="4154720" cy="1293514"/>
              <a:chOff x="7372520" y="1768192"/>
              <a:chExt cx="4154720" cy="1293514"/>
            </a:xfrm>
          </p:grpSpPr>
          <p:sp>
            <p:nvSpPr>
              <p:cNvPr id="19" name="Прямоугольник: скругленные углы 18">
                <a:extLst>
                  <a:ext uri="{FF2B5EF4-FFF2-40B4-BE49-F238E27FC236}">
                    <a16:creationId xmlns:a16="http://schemas.microsoft.com/office/drawing/2014/main" id="{F39D706D-EDC8-B7D4-3B97-77D7C1D0A5E2}"/>
                  </a:ext>
                </a:extLst>
              </p:cNvPr>
              <p:cNvSpPr/>
              <p:nvPr/>
            </p:nvSpPr>
            <p:spPr>
              <a:xfrm>
                <a:off x="7372520" y="1772816"/>
                <a:ext cx="4154720" cy="128889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ACED12A1-E60F-7BBE-F376-754320B2D34D}"/>
                  </a:ext>
                </a:extLst>
              </p:cNvPr>
              <p:cNvGrpSpPr/>
              <p:nvPr/>
            </p:nvGrpSpPr>
            <p:grpSpPr>
              <a:xfrm>
                <a:off x="7564685" y="1768192"/>
                <a:ext cx="3957337" cy="1146098"/>
                <a:chOff x="2024064" y="1816177"/>
                <a:chExt cx="3957337" cy="1146098"/>
              </a:xfrm>
            </p:grpSpPr>
            <p:cxnSp>
              <p:nvCxnSpPr>
                <p:cNvPr id="12" name="Прямая соединительная линия 11">
                  <a:extLst>
                    <a:ext uri="{FF2B5EF4-FFF2-40B4-BE49-F238E27FC236}">
                      <a16:creationId xmlns:a16="http://schemas.microsoft.com/office/drawing/2014/main" id="{26E011B1-5FB2-60E3-2038-660A8882559A}"/>
                    </a:ext>
                  </a:extLst>
                </p:cNvPr>
                <p:cNvCxnSpPr/>
                <p:nvPr/>
              </p:nvCxnSpPr>
              <p:spPr>
                <a:xfrm>
                  <a:off x="2452689" y="2714625"/>
                  <a:ext cx="1285875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>
                  <a:extLst>
                    <a:ext uri="{FF2B5EF4-FFF2-40B4-BE49-F238E27FC236}">
                      <a16:creationId xmlns:a16="http://schemas.microsoft.com/office/drawing/2014/main" id="{1B700FA1-3DF6-BB43-A3E6-CC3024D9B12C}"/>
                    </a:ext>
                  </a:extLst>
                </p:cNvPr>
                <p:cNvCxnSpPr/>
                <p:nvPr/>
              </p:nvCxnSpPr>
              <p:spPr>
                <a:xfrm>
                  <a:off x="4381500" y="2786064"/>
                  <a:ext cx="1214438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AEBB2F0-A4D3-75B2-826D-3C02AF43F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24064" y="2500313"/>
                  <a:ext cx="642937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400" b="1" dirty="0">
                      <a:latin typeface="Calibri" panose="020F0502020204030204" pitchFamily="34" charset="0"/>
                    </a:rPr>
                    <a:t>3)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F0E909D-5E35-787F-B4FF-E7E513B11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26502" y="2245067"/>
                  <a:ext cx="162115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Инфинитив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C438175-2118-6112-3681-1FD0813CAE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0064" y="2245067"/>
                  <a:ext cx="1671337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Инфинитив</a:t>
                  </a:r>
                  <a:endPara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" name="Прямая соединительная линия 16">
                  <a:extLst>
                    <a:ext uri="{FF2B5EF4-FFF2-40B4-BE49-F238E27FC236}">
                      <a16:creationId xmlns:a16="http://schemas.microsoft.com/office/drawing/2014/main" id="{E930A980-97FA-9E20-90D3-023A49FD8B3E}"/>
                    </a:ext>
                  </a:extLst>
                </p:cNvPr>
                <p:cNvCxnSpPr/>
                <p:nvPr/>
              </p:nvCxnSpPr>
              <p:spPr>
                <a:xfrm>
                  <a:off x="3952875" y="2643189"/>
                  <a:ext cx="285750" cy="158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68">
                  <a:extLst>
                    <a:ext uri="{FF2B5EF4-FFF2-40B4-BE49-F238E27FC236}">
                      <a16:creationId xmlns:a16="http://schemas.microsoft.com/office/drawing/2014/main" id="{59EE0AB7-BB49-09E9-AFED-7DF018E233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04069" y="1816177"/>
                  <a:ext cx="128587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 dirty="0">
                      <a:solidFill>
                        <a:srgbClr val="1F05B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значит</a:t>
                  </a:r>
                </a:p>
              </p:txBody>
            </p:sp>
          </p:grp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4550B2-1D44-65A5-DDC0-D87B3BA81AA2}"/>
                </a:ext>
              </a:extLst>
            </p:cNvPr>
            <p:cNvCxnSpPr/>
            <p:nvPr/>
          </p:nvCxnSpPr>
          <p:spPr>
            <a:xfrm>
              <a:off x="9922121" y="2820310"/>
              <a:ext cx="1214438" cy="1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858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431</TotalTime>
  <Words>905</Words>
  <Application>Microsoft Office PowerPoint</Application>
  <PresentationFormat>Широкоэкранный</PresentationFormat>
  <Paragraphs>150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Wingdings</vt:lpstr>
      <vt:lpstr>Wingdings 2</vt:lpstr>
      <vt:lpstr>Tw Cen MT</vt:lpstr>
      <vt:lpstr>Times New Roman</vt:lpstr>
      <vt:lpstr>Wingdings 3</vt:lpstr>
      <vt:lpstr>Обычная</vt:lpstr>
      <vt:lpstr>Презентация PowerPoint</vt:lpstr>
      <vt:lpstr>Презентация PowerPoint</vt:lpstr>
      <vt:lpstr>Презентация PowerPoint</vt:lpstr>
      <vt:lpstr>«Рассыпалось» предложение, составьте его из словосочетаний.</vt:lpstr>
      <vt:lpstr>Рассмотрим языковой материал</vt:lpstr>
      <vt:lpstr>Презентация PowerPoint</vt:lpstr>
      <vt:lpstr>Рассмотрим языковой материал</vt:lpstr>
      <vt:lpstr>Рассмотрим языковой материал</vt:lpstr>
      <vt:lpstr>Рассмотрим языковой материал</vt:lpstr>
      <vt:lpstr>Рассмотрим языковой материал</vt:lpstr>
      <vt:lpstr>Рассмотрим языковой материал</vt:lpstr>
      <vt:lpstr>Рассмотрим языковой материал</vt:lpstr>
      <vt:lpstr>Тренируемся!  Где поставите, а где не поставите тире? </vt:lpstr>
      <vt:lpstr>Презентация PowerPoint</vt:lpstr>
      <vt:lpstr> Найдите ошибки в схемах.</vt:lpstr>
      <vt:lpstr>Сформулируйте задание и выполните его:</vt:lpstr>
      <vt:lpstr>Подведём итоги!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Аннабель Северная</cp:lastModifiedBy>
  <cp:revision>68</cp:revision>
  <dcterms:created xsi:type="dcterms:W3CDTF">2010-10-18T14:53:29Z</dcterms:created>
  <dcterms:modified xsi:type="dcterms:W3CDTF">2022-12-19T17:46:32Z</dcterms:modified>
</cp:coreProperties>
</file>