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</p:sldMasterIdLst>
  <p:sldIdLst>
    <p:sldId id="256" r:id="rId3"/>
    <p:sldId id="298" r:id="rId4"/>
    <p:sldId id="299" r:id="rId5"/>
    <p:sldId id="30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9" r:id="rId17"/>
    <p:sldId id="270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4" r:id="rId29"/>
    <p:sldId id="282" r:id="rId30"/>
    <p:sldId id="283" r:id="rId31"/>
    <p:sldId id="285" r:id="rId32"/>
    <p:sldId id="287" r:id="rId33"/>
    <p:sldId id="288" r:id="rId34"/>
    <p:sldId id="290" r:id="rId35"/>
    <p:sldId id="291" r:id="rId36"/>
    <p:sldId id="292" r:id="rId37"/>
    <p:sldId id="294" r:id="rId38"/>
    <p:sldId id="293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110" d="100"/>
          <a:sy n="110" d="100"/>
        </p:scale>
        <p:origin x="165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23.12.2014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23.12.2014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23.12.2014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23.12.2014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file:///C:\Users\&#1057;&#1090;&#1072;&#1085;&#1080;&#1089;&#1083;&#1072;&#1074;&#1072;\Desktop\&#1082;&#1086;&#1085;&#1082;&#1091;&#1088;&#1089;\&#1084;&#1087;.avi" TargetMode="External"/><Relationship Id="rId1" Type="http://schemas.openxmlformats.org/officeDocument/2006/relationships/video" Target="file:///C:\Users\&#1057;&#1090;&#1072;&#1085;&#1080;&#1089;&#1083;&#1072;&#1074;&#1072;\Desktop\&#1082;&#1086;&#1085;&#1082;&#1091;&#1088;&#1089;\&#1084;&#1087;%20&#1085;&#1077;&#1090;.avi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36912"/>
            <a:ext cx="8077200" cy="2392288"/>
          </a:xfrm>
        </p:spPr>
        <p:txBody>
          <a:bodyPr>
            <a:normAutofit/>
          </a:bodyPr>
          <a:lstStyle/>
          <a:p>
            <a:r>
              <a:rPr lang="ru-RU" dirty="0" smtClean="0"/>
              <a:t>Тема урока : «Постоянные магниты. Магнитное поле Земли». </a:t>
            </a:r>
            <a:endParaRPr lang="ru-RU" dirty="0"/>
          </a:p>
        </p:txBody>
      </p:sp>
      <p:pic>
        <p:nvPicPr>
          <p:cNvPr id="1026" name="Picture 2" descr="C:\Users\Андрей\AppData\Local\Microsoft\Windows\Temporary Internet Files\Content.IE5\XX0WNGJL\MC90036177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76" y="476672"/>
            <a:ext cx="1773022" cy="184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дрей\AppData\Local\Microsoft\Windows\Temporary Internet Files\Content.IE5\SVSQ8RS1\MM910001100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426" y="5229200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дрей\AppData\Local\Microsoft\Windows\Temporary Internet Files\Content.IE5\XX0WNGJL\MC90034040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9276" y="5176758"/>
            <a:ext cx="1552484" cy="171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76672"/>
            <a:ext cx="3125341" cy="21168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19871" y="5346010"/>
            <a:ext cx="3546961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 smtClean="0"/>
              <a:t>Учитель физики </a:t>
            </a:r>
          </a:p>
          <a:p>
            <a:pPr algn="r"/>
            <a:r>
              <a:rPr lang="ru-RU" dirty="0" smtClean="0"/>
              <a:t>МБОУ СОШ № 27</a:t>
            </a:r>
          </a:p>
          <a:p>
            <a:pPr algn="r"/>
            <a:r>
              <a:rPr lang="ru-RU" dirty="0" smtClean="0"/>
              <a:t>Гусельникова Ольга Викторовна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3145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5575"/>
            <a:ext cx="8229600" cy="125253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000" dirty="0"/>
              <a:t/>
            </a:r>
            <a:br>
              <a:rPr lang="ru-RU" altLang="ru-RU" sz="4000" dirty="0"/>
            </a:br>
            <a:r>
              <a:rPr lang="ru-RU" altLang="ru-RU" sz="4000" dirty="0"/>
              <a:t/>
            </a:r>
            <a:br>
              <a:rPr lang="ru-RU" altLang="ru-RU" sz="4000" dirty="0"/>
            </a:br>
            <a:r>
              <a:rPr lang="ru-RU" altLang="ru-RU" sz="4000" dirty="0"/>
              <a:t/>
            </a:r>
            <a:br>
              <a:rPr lang="ru-RU" altLang="ru-RU" sz="4000" dirty="0"/>
            </a:br>
            <a:r>
              <a:rPr lang="ru-RU" altLang="ru-RU" sz="4000" dirty="0"/>
              <a:t/>
            </a:r>
            <a:br>
              <a:rPr lang="ru-RU" altLang="ru-RU" sz="4000" dirty="0"/>
            </a:br>
            <a:r>
              <a:rPr lang="ru-RU" altLang="ru-RU" sz="4000" dirty="0"/>
              <a:t/>
            </a:r>
            <a:br>
              <a:rPr lang="ru-RU" altLang="ru-RU" sz="4000" dirty="0"/>
            </a:br>
            <a:r>
              <a:rPr lang="ru-RU" altLang="ru-RU" sz="4000" dirty="0">
                <a:solidFill>
                  <a:srgbClr val="FFFF00"/>
                </a:solidFill>
              </a:rPr>
              <a:t/>
            </a:r>
            <a:br>
              <a:rPr lang="ru-RU" altLang="ru-RU" sz="4000" dirty="0">
                <a:solidFill>
                  <a:srgbClr val="FFFF00"/>
                </a:solidFill>
              </a:rPr>
            </a:br>
            <a:r>
              <a:rPr lang="ru-RU" altLang="ru-RU" sz="4000" dirty="0" smtClean="0">
                <a:solidFill>
                  <a:srgbClr val="FFFF00"/>
                </a:solidFill>
              </a:rPr>
              <a:t/>
            </a:r>
            <a:br>
              <a:rPr lang="ru-RU" altLang="ru-RU" sz="4000" dirty="0" smtClean="0">
                <a:solidFill>
                  <a:srgbClr val="FFFF00"/>
                </a:solidFill>
              </a:rPr>
            </a:br>
            <a:r>
              <a:rPr lang="ru-RU" altLang="ru-RU" sz="4000" dirty="0">
                <a:solidFill>
                  <a:srgbClr val="FFFF00"/>
                </a:solidFill>
              </a:rPr>
              <a:t/>
            </a:r>
            <a:br>
              <a:rPr lang="ru-RU" altLang="ru-RU" sz="4000" dirty="0">
                <a:solidFill>
                  <a:srgbClr val="FFFF00"/>
                </a:solidFill>
              </a:rPr>
            </a:br>
            <a:r>
              <a:rPr lang="ru-RU" altLang="ru-RU" sz="4000" dirty="0" smtClean="0">
                <a:solidFill>
                  <a:srgbClr val="FFFF00"/>
                </a:solidFill>
              </a:rPr>
              <a:t/>
            </a:r>
            <a:br>
              <a:rPr lang="ru-RU" altLang="ru-RU" sz="4000" dirty="0" smtClean="0">
                <a:solidFill>
                  <a:srgbClr val="FFFF00"/>
                </a:solidFill>
              </a:rPr>
            </a:br>
            <a:r>
              <a:rPr lang="ru-RU" altLang="ru-RU" sz="4000" dirty="0">
                <a:solidFill>
                  <a:srgbClr val="FFFF00"/>
                </a:solidFill>
              </a:rPr>
              <a:t/>
            </a:r>
            <a:br>
              <a:rPr lang="ru-RU" altLang="ru-RU" sz="4000" dirty="0">
                <a:solidFill>
                  <a:srgbClr val="FFFF00"/>
                </a:solidFill>
              </a:rPr>
            </a:br>
            <a:r>
              <a:rPr lang="ru-RU" altLang="ru-RU" sz="6000" b="1" dirty="0" smtClean="0">
                <a:solidFill>
                  <a:srgbClr val="FFFF00"/>
                </a:solidFill>
              </a:rPr>
              <a:t>6</a:t>
            </a:r>
            <a:r>
              <a:rPr lang="ru-RU" altLang="ru-RU" sz="4800" b="1" dirty="0" smtClean="0">
                <a:solidFill>
                  <a:srgbClr val="FFFF00"/>
                </a:solidFill>
              </a:rPr>
              <a:t>.</a:t>
            </a:r>
            <a:r>
              <a:rPr lang="ru-RU" altLang="ru-RU" sz="4800" b="1" dirty="0" smtClean="0"/>
              <a:t> </a:t>
            </a:r>
            <a:r>
              <a:rPr lang="ru-RU" altLang="ru-RU" sz="6000" b="1" dirty="0"/>
              <a:t>Катушка</a:t>
            </a:r>
            <a:r>
              <a:rPr lang="ru-RU" altLang="ru-RU" sz="4800" b="1" dirty="0"/>
              <a:t> с </a:t>
            </a:r>
            <a:br>
              <a:rPr lang="ru-RU" altLang="ru-RU" sz="4800" b="1" dirty="0"/>
            </a:br>
            <a:r>
              <a:rPr lang="ru-RU" altLang="ru-RU" sz="6000" b="1" dirty="0"/>
              <a:t>магнитным </a:t>
            </a:r>
            <a:br>
              <a:rPr lang="ru-RU" altLang="ru-RU" sz="6000" b="1" dirty="0"/>
            </a:br>
            <a:r>
              <a:rPr lang="ru-RU" altLang="ru-RU" sz="6000" b="1" dirty="0"/>
              <a:t>сердечником внутри называется</a:t>
            </a:r>
            <a:br>
              <a:rPr lang="ru-RU" altLang="ru-RU" sz="6000" b="1" dirty="0"/>
            </a:br>
            <a:r>
              <a:rPr lang="ru-RU" altLang="ru-RU" sz="6000" b="1" dirty="0"/>
              <a:t>…</a:t>
            </a:r>
            <a:r>
              <a:rPr lang="ru-RU" altLang="ru-RU" sz="6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587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5575"/>
            <a:ext cx="8229600" cy="125253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000" dirty="0"/>
              <a:t/>
            </a:r>
            <a:br>
              <a:rPr lang="ru-RU" altLang="ru-RU" sz="4000" dirty="0"/>
            </a:br>
            <a:r>
              <a:rPr lang="ru-RU" altLang="ru-RU" sz="4000" dirty="0"/>
              <a:t/>
            </a:r>
            <a:br>
              <a:rPr lang="ru-RU" altLang="ru-RU" sz="4000" dirty="0"/>
            </a:br>
            <a:r>
              <a:rPr lang="ru-RU" altLang="ru-RU" sz="4000" dirty="0"/>
              <a:t/>
            </a:r>
            <a:br>
              <a:rPr lang="ru-RU" altLang="ru-RU" sz="4000" dirty="0"/>
            </a:br>
            <a:r>
              <a:rPr lang="ru-RU" altLang="ru-RU" sz="4000" dirty="0"/>
              <a:t/>
            </a:r>
            <a:br>
              <a:rPr lang="ru-RU" altLang="ru-RU" sz="4000" dirty="0"/>
            </a:br>
            <a:r>
              <a:rPr lang="ru-RU" altLang="ru-RU" sz="4000" dirty="0"/>
              <a:t/>
            </a:r>
            <a:br>
              <a:rPr lang="ru-RU" altLang="ru-RU" sz="4000" dirty="0"/>
            </a:br>
            <a:r>
              <a:rPr lang="ru-RU" altLang="ru-RU" sz="4000" dirty="0"/>
              <a:t/>
            </a:r>
            <a:br>
              <a:rPr lang="ru-RU" altLang="ru-RU" sz="4000" dirty="0"/>
            </a:br>
            <a:r>
              <a:rPr lang="ru-RU" altLang="ru-RU" sz="4000" dirty="0">
                <a:solidFill>
                  <a:srgbClr val="FFFF00"/>
                </a:solidFill>
              </a:rPr>
              <a:t/>
            </a:r>
            <a:br>
              <a:rPr lang="ru-RU" altLang="ru-RU" sz="4000" dirty="0">
                <a:solidFill>
                  <a:srgbClr val="FFFF00"/>
                </a:solidFill>
              </a:rPr>
            </a:br>
            <a:r>
              <a:rPr lang="ru-RU" altLang="ru-RU" sz="6000" b="1" dirty="0" smtClean="0">
                <a:solidFill>
                  <a:srgbClr val="FFFF00"/>
                </a:solidFill>
              </a:rPr>
              <a:t>7.</a:t>
            </a:r>
            <a:r>
              <a:rPr lang="ru-RU" altLang="ru-RU" sz="6000" b="1" dirty="0" smtClean="0"/>
              <a:t> </a:t>
            </a:r>
            <a:r>
              <a:rPr lang="ru-RU" altLang="ru-RU" sz="6000" b="1" dirty="0"/>
              <a:t>Из каких материалов можно изготовить магнитную стрелку: медь, железо, стекло, дерево, сталь?</a:t>
            </a:r>
          </a:p>
        </p:txBody>
      </p:sp>
    </p:spTree>
    <p:extLst>
      <p:ext uri="{BB962C8B-B14F-4D97-AF65-F5344CB8AC3E}">
        <p14:creationId xmlns:p14="http://schemas.microsoft.com/office/powerpoint/2010/main" val="188044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 чем речь в стихотворении?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700" b="1" dirty="0"/>
              <a:t>Кусок железа с неизменной силой</a:t>
            </a:r>
            <a:br>
              <a:rPr lang="ru-RU" sz="3700" b="1" dirty="0"/>
            </a:br>
            <a:r>
              <a:rPr lang="ru-RU" sz="3700" b="1" dirty="0"/>
              <a:t>Другой кусок железа привлекает</a:t>
            </a:r>
            <a:br>
              <a:rPr lang="ru-RU" sz="3700" b="1" dirty="0"/>
            </a:br>
            <a:r>
              <a:rPr lang="ru-RU" sz="3700" b="1" dirty="0"/>
              <a:t>Но эту силу не покой бескрылый,</a:t>
            </a:r>
            <a:br>
              <a:rPr lang="ru-RU" sz="3700" b="1" dirty="0"/>
            </a:br>
            <a:r>
              <a:rPr lang="ru-RU" sz="3700" b="1" dirty="0"/>
              <a:t>Лишь неустанный опыт укрепляет</a:t>
            </a:r>
            <a:r>
              <a:rPr lang="ru-RU" sz="3700" b="1" dirty="0" smtClean="0"/>
              <a:t>.</a:t>
            </a:r>
          </a:p>
          <a:p>
            <a:pPr marL="118872" indent="0" algn="r">
              <a:lnSpc>
                <a:spcPct val="150000"/>
              </a:lnSpc>
              <a:buNone/>
            </a:pPr>
            <a:r>
              <a:rPr lang="ru-RU" sz="3700" b="1" dirty="0" smtClean="0"/>
              <a:t>И.Франко</a:t>
            </a:r>
            <a:endParaRPr lang="ru-RU" sz="3700" b="1" dirty="0"/>
          </a:p>
        </p:txBody>
      </p:sp>
    </p:spTree>
    <p:extLst>
      <p:ext uri="{BB962C8B-B14F-4D97-AF65-F5344CB8AC3E}">
        <p14:creationId xmlns:p14="http://schemas.microsoft.com/office/powerpoint/2010/main" val="4220569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9094" y="99292"/>
            <a:ext cx="8431330" cy="64260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Постоянные магниты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тела, которые длительное время сохраняют намагниченность.</a:t>
            </a:r>
          </a:p>
          <a:p>
            <a:pPr marL="0" indent="0">
              <a:buNone/>
            </a:pPr>
            <a:endParaRPr lang="ru-RU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2" y="2702041"/>
            <a:ext cx="1755775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504" y="4138463"/>
            <a:ext cx="31829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20"/>
          <p:cNvSpPr>
            <a:spLocks noChangeArrowheads="1"/>
          </p:cNvSpPr>
          <p:nvPr/>
        </p:nvSpPr>
        <p:spPr bwMode="auto">
          <a:xfrm>
            <a:off x="365488" y="1268760"/>
            <a:ext cx="842493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b="1" u="sng" dirty="0">
                <a:latin typeface="Times New Roman" pitchFamily="18" charset="0"/>
                <a:cs typeface="Times New Roman" pitchFamily="18" charset="0"/>
              </a:rPr>
              <a:t>Полюс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 - место магнита, где обнаруживается наиболее сильное действие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alt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029785"/>
            <a:ext cx="2000250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105481" y="4938223"/>
            <a:ext cx="342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Дугообразный магнит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4070726" y="4708064"/>
            <a:ext cx="2857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Полосовой магнит</a:t>
            </a:r>
          </a:p>
        </p:txBody>
      </p:sp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2733452" y="2743366"/>
            <a:ext cx="42148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ru-RU" sz="24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 – северный полюс магнита</a:t>
            </a:r>
          </a:p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4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 – южный полюс магнита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44578" y="4191934"/>
            <a:ext cx="4219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</a:t>
            </a:r>
            <a:endParaRPr lang="ru-RU" sz="2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39474" y="4099103"/>
            <a:ext cx="4219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</a:t>
            </a:r>
            <a:endParaRPr lang="ru-RU" sz="2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0713" y="4166371"/>
            <a:ext cx="3545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</a:t>
            </a:r>
            <a:endParaRPr lang="ru-RU" sz="2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36504" y="4099103"/>
            <a:ext cx="3545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</a:t>
            </a:r>
            <a:endParaRPr lang="ru-RU" sz="2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6956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404664"/>
            <a:ext cx="4038600" cy="5721499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Искусственные магниты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магниты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созданные человеком.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4139952" y="548680"/>
            <a:ext cx="4752528" cy="5616624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Природные (или естественные) магниты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куски магнитного железняка  (железной  руды). </a:t>
            </a:r>
          </a:p>
          <a:p>
            <a:endParaRPr lang="ru-RU" dirty="0"/>
          </a:p>
        </p:txBody>
      </p:sp>
      <p:pic>
        <p:nvPicPr>
          <p:cNvPr id="7" name="Рисунок 6" descr="39946177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20605" b="17261"/>
          <a:stretch/>
        </p:blipFill>
        <p:spPr>
          <a:xfrm>
            <a:off x="539552" y="2415061"/>
            <a:ext cx="2952328" cy="1163782"/>
          </a:xfrm>
          <a:prstGeom prst="rect">
            <a:avLst/>
          </a:prstGeom>
        </p:spPr>
      </p:pic>
      <p:pic>
        <p:nvPicPr>
          <p:cNvPr id="8" name="Рисунок 7" descr="Magniti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2996952"/>
            <a:ext cx="3333750" cy="33337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96023" y="4077072"/>
            <a:ext cx="289585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Их изготовляют из: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стали,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никеля,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кобальта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99669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92646" y="260648"/>
            <a:ext cx="8229600" cy="692696"/>
          </a:xfrm>
        </p:spPr>
        <p:txBody>
          <a:bodyPr/>
          <a:lstStyle/>
          <a:p>
            <a:r>
              <a:rPr lang="ru-RU" altLang="ru-RU" sz="2000" dirty="0">
                <a:latin typeface="Times New Roman" pitchFamily="18" charset="0"/>
              </a:rPr>
              <a:t/>
            </a:r>
            <a:br>
              <a:rPr lang="ru-RU" altLang="ru-RU" sz="2000" dirty="0">
                <a:latin typeface="Times New Roman" pitchFamily="18" charset="0"/>
              </a:rPr>
            </a:br>
            <a:r>
              <a:rPr lang="ru-RU" altLang="ru-RU" sz="3200" dirty="0">
                <a:solidFill>
                  <a:schemeClr val="tx1"/>
                </a:solidFill>
                <a:latin typeface="Times New Roman" pitchFamily="18" charset="0"/>
              </a:rPr>
              <a:t>Свойства постоянных магнитов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49430" y="908720"/>
            <a:ext cx="8243050" cy="5616624"/>
          </a:xfrm>
        </p:spPr>
        <p:txBody>
          <a:bodyPr/>
          <a:lstStyle/>
          <a:p>
            <a:endParaRPr lang="ru-RU" altLang="ru-RU" dirty="0" smtClean="0"/>
          </a:p>
          <a:p>
            <a:endParaRPr lang="ru-RU" altLang="ru-RU" dirty="0"/>
          </a:p>
          <a:p>
            <a:endParaRPr lang="ru-RU" altLang="ru-RU" dirty="0" smtClean="0"/>
          </a:p>
          <a:p>
            <a:endParaRPr lang="ru-RU" altLang="ru-RU" dirty="0"/>
          </a:p>
          <a:p>
            <a:endParaRPr lang="ru-RU" altLang="ru-RU" dirty="0" smtClean="0"/>
          </a:p>
          <a:p>
            <a:endParaRPr lang="ru-RU" altLang="ru-RU" dirty="0"/>
          </a:p>
          <a:p>
            <a:endParaRPr lang="ru-RU" altLang="ru-RU" dirty="0" smtClean="0"/>
          </a:p>
          <a:p>
            <a:endParaRPr lang="ru-RU" altLang="ru-RU" dirty="0"/>
          </a:p>
          <a:p>
            <a:endParaRPr lang="ru-RU" alt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магнит с одним полюсом невозможно. Если магнит разделить на две части, то каждая из них окажется магнитом с двумя полюсами.</a:t>
            </a:r>
          </a:p>
          <a:p>
            <a:endParaRPr lang="ru-RU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" t="23128" r="51196" b="43469"/>
          <a:stretch>
            <a:fillRect/>
          </a:stretch>
        </p:blipFill>
        <p:spPr>
          <a:xfrm>
            <a:off x="1331640" y="1096729"/>
            <a:ext cx="6551612" cy="2879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9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Чтобы узнать свойства магнитов , проведем  опыты.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7793037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№1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596069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4100" dirty="0">
                <a:solidFill>
                  <a:srgbClr val="FFFF00"/>
                </a:solidFill>
                <a:cs typeface="Times New Roman" pitchFamily="18" charset="0"/>
              </a:rPr>
              <a:t>Что произойдет с </a:t>
            </a:r>
            <a:r>
              <a:rPr lang="ru-RU" altLang="ru-RU" sz="4100" dirty="0" smtClean="0">
                <a:solidFill>
                  <a:srgbClr val="FFFF00"/>
                </a:solidFill>
                <a:cs typeface="Times New Roman" pitchFamily="18" charset="0"/>
              </a:rPr>
              <a:t>магнитами</a:t>
            </a:r>
            <a:r>
              <a:rPr lang="ru-RU" altLang="ru-RU" sz="4100" dirty="0">
                <a:solidFill>
                  <a:srgbClr val="FFFF00"/>
                </a:solidFill>
                <a:cs typeface="Times New Roman" pitchFamily="18" charset="0"/>
              </a:rPr>
              <a:t>?</a:t>
            </a:r>
            <a:endParaRPr lang="ru-RU" sz="4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3"/>
            <a:ext cx="8507288" cy="5564088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№2</a:t>
            </a:r>
            <a:endParaRPr lang="ru-RU" sz="4000" b="1" dirty="0"/>
          </a:p>
        </p:txBody>
      </p:sp>
      <p:pic>
        <p:nvPicPr>
          <p:cNvPr id="4" name="Picture 4" descr="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28775"/>
            <a:ext cx="7345362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375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⢠쾾〄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603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47248" cy="828328"/>
          </a:xfrm>
        </p:spPr>
        <p:txBody>
          <a:bodyPr>
            <a:normAutofit/>
          </a:bodyPr>
          <a:lstStyle/>
          <a:p>
            <a:r>
              <a:rPr lang="ru-RU" altLang="ru-RU" sz="4100" dirty="0">
                <a:solidFill>
                  <a:srgbClr val="FFFF00"/>
                </a:solidFill>
                <a:cs typeface="Times New Roman" pitchFamily="18" charset="0"/>
              </a:rPr>
              <a:t>Что произойдет с магнитами?</a:t>
            </a:r>
            <a:endParaRPr lang="ru-RU" sz="4100" dirty="0"/>
          </a:p>
        </p:txBody>
      </p:sp>
    </p:spTree>
    <p:extLst>
      <p:ext uri="{BB962C8B-B14F-4D97-AF65-F5344CB8AC3E}">
        <p14:creationId xmlns:p14="http://schemas.microsoft.com/office/powerpoint/2010/main" val="3159268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179512" y="476767"/>
            <a:ext cx="8712968" cy="658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 altLang="ru-RU" sz="2400" b="1" dirty="0" smtClean="0">
              <a:solidFill>
                <a:schemeClr val="bg1"/>
              </a:solidFill>
            </a:endParaRPr>
          </a:p>
          <a:p>
            <a:endParaRPr lang="ru-RU" altLang="ru-RU" sz="2400" b="1" dirty="0">
              <a:solidFill>
                <a:schemeClr val="bg1"/>
              </a:solidFill>
            </a:endParaRPr>
          </a:p>
          <a:p>
            <a:endParaRPr lang="ru-RU" altLang="ru-RU" sz="2400" b="1" dirty="0" smtClean="0">
              <a:solidFill>
                <a:schemeClr val="bg1"/>
              </a:solidFill>
            </a:endParaRPr>
          </a:p>
          <a:p>
            <a:r>
              <a:rPr lang="ru-RU" altLang="ru-RU" sz="2800" b="1" i="1" dirty="0" smtClean="0">
                <a:solidFill>
                  <a:schemeClr val="bg1"/>
                </a:solidFill>
              </a:rPr>
              <a:t>Оборудование</a:t>
            </a:r>
            <a:r>
              <a:rPr lang="ru-RU" altLang="ru-RU" sz="2800" b="1" i="1" dirty="0">
                <a:solidFill>
                  <a:schemeClr val="bg1"/>
                </a:solidFill>
              </a:rPr>
              <a:t>: металлические скрепки,</a:t>
            </a:r>
          </a:p>
          <a:p>
            <a:r>
              <a:rPr lang="ru-RU" altLang="ru-RU" sz="2800" b="1" i="1" dirty="0">
                <a:solidFill>
                  <a:schemeClr val="bg1"/>
                </a:solidFill>
              </a:rPr>
              <a:t> магниты.</a:t>
            </a:r>
          </a:p>
          <a:p>
            <a:r>
              <a:rPr lang="ru-RU" altLang="ru-RU" sz="2800" b="1" dirty="0" smtClean="0">
                <a:solidFill>
                  <a:schemeClr val="bg1"/>
                </a:solidFill>
              </a:rPr>
              <a:t>1</a:t>
            </a:r>
            <a:r>
              <a:rPr lang="ru-RU" altLang="ru-RU" sz="3000" b="1" dirty="0" smtClean="0">
                <a:solidFill>
                  <a:schemeClr val="bg1"/>
                </a:solidFill>
              </a:rPr>
              <a:t>. Возьмите магнит, поднесите скрепку точно</a:t>
            </a:r>
          </a:p>
          <a:p>
            <a:r>
              <a:rPr lang="ru-RU" altLang="ru-RU" sz="3000" b="1" dirty="0" smtClean="0">
                <a:solidFill>
                  <a:schemeClr val="bg1"/>
                </a:solidFill>
              </a:rPr>
              <a:t> к середине магнита, где проходит граница между</a:t>
            </a:r>
          </a:p>
          <a:p>
            <a:r>
              <a:rPr lang="ru-RU" altLang="ru-RU" sz="3000" b="1" dirty="0" smtClean="0">
                <a:solidFill>
                  <a:schemeClr val="bg1"/>
                </a:solidFill>
              </a:rPr>
              <a:t> красной и синей половинками. Притягивает ли </a:t>
            </a:r>
          </a:p>
          <a:p>
            <a:r>
              <a:rPr lang="ru-RU" altLang="ru-RU" sz="3000" b="1" dirty="0" smtClean="0">
                <a:solidFill>
                  <a:schemeClr val="bg1"/>
                </a:solidFill>
              </a:rPr>
              <a:t>магнит скрепку?</a:t>
            </a:r>
          </a:p>
          <a:p>
            <a:r>
              <a:rPr lang="ru-RU" altLang="ru-RU" sz="3000" b="1" dirty="0" smtClean="0">
                <a:solidFill>
                  <a:schemeClr val="bg1"/>
                </a:solidFill>
              </a:rPr>
              <a:t>2. Приближайте скрепки к разным местам магнита, </a:t>
            </a:r>
          </a:p>
          <a:p>
            <a:r>
              <a:rPr lang="ru-RU" altLang="ru-RU" sz="3000" b="1" dirty="0" smtClean="0">
                <a:solidFill>
                  <a:schemeClr val="bg1"/>
                </a:solidFill>
              </a:rPr>
              <a:t>начиная от середины и двигаясь к торцам.</a:t>
            </a:r>
          </a:p>
          <a:p>
            <a:r>
              <a:rPr lang="ru-RU" altLang="ru-RU" sz="3000" b="1" dirty="0" smtClean="0">
                <a:solidFill>
                  <a:schemeClr val="bg1"/>
                </a:solidFill>
              </a:rPr>
              <a:t> Какие места магнита обнаруживает наиболее </a:t>
            </a:r>
          </a:p>
          <a:p>
            <a:r>
              <a:rPr lang="ru-RU" altLang="ru-RU" sz="3000" b="1" dirty="0" smtClean="0">
                <a:solidFill>
                  <a:schemeClr val="bg1"/>
                </a:solidFill>
              </a:rPr>
              <a:t>сильное магнитное действие?</a:t>
            </a:r>
          </a:p>
          <a:p>
            <a:pPr eaLnBrk="0" hangingPunct="0"/>
            <a:endParaRPr lang="ru-RU" altLang="ru-RU" sz="2400" b="1" dirty="0"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7528"/>
          </a:xfrm>
        </p:spPr>
        <p:txBody>
          <a:bodyPr>
            <a:normAutofit fontScale="90000"/>
          </a:bodyPr>
          <a:lstStyle/>
          <a:p>
            <a:r>
              <a:rPr lang="ru-RU" altLang="ru-RU" sz="4600" dirty="0" smtClean="0">
                <a:solidFill>
                  <a:srgbClr val="FFFF00"/>
                </a:solidFill>
              </a:rPr>
              <a:t>Экспериментальное задание.</a:t>
            </a:r>
            <a:br>
              <a:rPr lang="ru-RU" altLang="ru-RU" sz="4600" dirty="0" smtClean="0">
                <a:solidFill>
                  <a:srgbClr val="FFFF00"/>
                </a:solidFill>
              </a:rPr>
            </a:br>
            <a:r>
              <a:rPr lang="ru-RU" altLang="ru-RU" sz="4600" dirty="0" smtClean="0">
                <a:solidFill>
                  <a:srgbClr val="FFFF00"/>
                </a:solidFill>
              </a:rPr>
              <a:t>Задание </a:t>
            </a:r>
            <a:r>
              <a:rPr lang="ru-RU" altLang="ru-RU" sz="4600" dirty="0">
                <a:solidFill>
                  <a:srgbClr val="FFFF00"/>
                </a:solidFill>
              </a:rPr>
              <a:t>№ 1.</a:t>
            </a:r>
            <a:r>
              <a:rPr lang="ru-RU" altLang="ru-RU" sz="4800" dirty="0">
                <a:solidFill>
                  <a:srgbClr val="FFFF00"/>
                </a:solidFill>
              </a:rPr>
              <a:t/>
            </a:r>
            <a:br>
              <a:rPr lang="ru-RU" altLang="ru-RU" sz="4800" dirty="0">
                <a:solidFill>
                  <a:srgbClr val="FFFF0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2600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Цели урока: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О. продолжить изучение магнитных явлений. </a:t>
            </a:r>
          </a:p>
          <a:p>
            <a:r>
              <a:rPr lang="ru-RU" dirty="0" smtClean="0"/>
              <a:t>Р. Продолжить формирование умений объяснять наблюдаемые явления, проводить опыты, анализировать их результаты, делать выводы. </a:t>
            </a:r>
          </a:p>
          <a:p>
            <a:r>
              <a:rPr lang="ru-RU" dirty="0" smtClean="0"/>
              <a:t>В. Развитие навыков взаимодействия в группе, умений вести диалог. </a:t>
            </a:r>
          </a:p>
        </p:txBody>
      </p:sp>
    </p:spTree>
    <p:extLst>
      <p:ext uri="{BB962C8B-B14F-4D97-AF65-F5344CB8AC3E}">
        <p14:creationId xmlns:p14="http://schemas.microsoft.com/office/powerpoint/2010/main" val="3944614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250825" y="-1323528"/>
            <a:ext cx="8425631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l"/>
            <a:endParaRPr lang="ru-RU" altLang="ru-RU" sz="2800" b="1" dirty="0" smtClean="0">
              <a:latin typeface="Arial" charset="0"/>
            </a:endParaRPr>
          </a:p>
          <a:p>
            <a:pPr algn="l"/>
            <a:endParaRPr lang="ru-RU" altLang="ru-RU" sz="2800" b="1" dirty="0">
              <a:latin typeface="Arial" charset="0"/>
            </a:endParaRPr>
          </a:p>
          <a:p>
            <a:pPr algn="l"/>
            <a:endParaRPr lang="ru-RU" altLang="ru-RU" sz="2800" b="1" dirty="0" smtClean="0">
              <a:latin typeface="Arial" charset="0"/>
            </a:endParaRPr>
          </a:p>
          <a:p>
            <a:pPr algn="l"/>
            <a:endParaRPr lang="ru-RU" altLang="ru-RU" sz="2800" b="1" dirty="0">
              <a:latin typeface="Arial" charset="0"/>
            </a:endParaRPr>
          </a:p>
          <a:p>
            <a:pPr algn="ctr"/>
            <a:endParaRPr lang="ru-RU" altLang="ru-RU" sz="2800" b="1" dirty="0" smtClean="0">
              <a:latin typeface="Arial" charset="0"/>
            </a:endParaRPr>
          </a:p>
          <a:p>
            <a:pPr algn="l"/>
            <a:endParaRPr lang="ru-RU" altLang="ru-RU" sz="2800" b="1" dirty="0">
              <a:latin typeface="Arial" charset="0"/>
            </a:endParaRPr>
          </a:p>
          <a:p>
            <a:pPr algn="l" eaLnBrk="0" hangingPunct="0"/>
            <a:endParaRPr lang="ru-RU" altLang="ru-RU" sz="28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l" eaLnBrk="0" hangingPunct="0"/>
            <a:r>
              <a:rPr lang="ru-RU" altLang="ru-RU" sz="2800" b="1" dirty="0" smtClean="0">
                <a:solidFill>
                  <a:schemeClr val="bg1"/>
                </a:solidFill>
                <a:cs typeface="Times New Roman" pitchFamily="18" charset="0"/>
              </a:rPr>
              <a:t>Оборудование</a:t>
            </a:r>
            <a:r>
              <a:rPr lang="ru-RU" altLang="ru-RU" sz="2800" b="1" dirty="0">
                <a:solidFill>
                  <a:schemeClr val="bg1"/>
                </a:solidFill>
                <a:cs typeface="Times New Roman" pitchFamily="18" charset="0"/>
              </a:rPr>
              <a:t>: железный гвоздь, стальное лезвие, </a:t>
            </a:r>
            <a:r>
              <a:rPr lang="ru-RU" altLang="ru-RU" sz="2800" b="1" dirty="0" smtClean="0">
                <a:solidFill>
                  <a:schemeClr val="bg1"/>
                </a:solidFill>
              </a:rPr>
              <a:t> </a:t>
            </a:r>
            <a:r>
              <a:rPr lang="ru-RU" altLang="ru-RU" sz="2800" b="1" dirty="0" smtClean="0">
                <a:solidFill>
                  <a:schemeClr val="bg1"/>
                </a:solidFill>
                <a:cs typeface="Times New Roman" pitchFamily="18" charset="0"/>
              </a:rPr>
              <a:t>медь, алюминий</a:t>
            </a:r>
            <a:r>
              <a:rPr lang="ru-RU" altLang="ru-RU" sz="2800" b="1" dirty="0">
                <a:solidFill>
                  <a:schemeClr val="bg1"/>
                </a:solidFill>
                <a:cs typeface="Times New Roman" pitchFamily="18" charset="0"/>
              </a:rPr>
              <a:t>, бумага, карандаш, </a:t>
            </a:r>
            <a:r>
              <a:rPr lang="ru-RU" altLang="ru-RU" sz="2800" b="1" dirty="0" smtClean="0">
                <a:solidFill>
                  <a:schemeClr val="bg1"/>
                </a:solidFill>
                <a:cs typeface="Times New Roman" pitchFamily="18" charset="0"/>
              </a:rPr>
              <a:t>пластмасса, </a:t>
            </a:r>
            <a:r>
              <a:rPr lang="ru-RU" altLang="ru-RU" sz="2800" b="1" dirty="0">
                <a:solidFill>
                  <a:schemeClr val="bg1"/>
                </a:solidFill>
                <a:cs typeface="Times New Roman" pitchFamily="18" charset="0"/>
              </a:rPr>
              <a:t>магнит.</a:t>
            </a:r>
            <a:endParaRPr lang="ru-RU" altLang="ru-RU" sz="2800" b="1" dirty="0">
              <a:solidFill>
                <a:schemeClr val="bg1"/>
              </a:solidFill>
            </a:endParaRPr>
          </a:p>
          <a:p>
            <a:pPr algn="l" eaLnBrk="0" hangingPunct="0"/>
            <a:r>
              <a:rPr lang="ru-RU" altLang="ru-RU" sz="2800" b="1" dirty="0" smtClean="0">
                <a:solidFill>
                  <a:schemeClr val="bg1"/>
                </a:solidFill>
                <a:cs typeface="Times New Roman" pitchFamily="18" charset="0"/>
              </a:rPr>
              <a:t>На </a:t>
            </a:r>
            <a:r>
              <a:rPr lang="ru-RU" altLang="ru-RU" sz="2800" b="1" dirty="0">
                <a:solidFill>
                  <a:schemeClr val="bg1"/>
                </a:solidFill>
                <a:cs typeface="Times New Roman" pitchFamily="18" charset="0"/>
              </a:rPr>
              <a:t>столе у вас различные предметы. </a:t>
            </a:r>
            <a:endParaRPr lang="ru-RU" altLang="ru-RU" sz="2800" b="1" dirty="0">
              <a:solidFill>
                <a:schemeClr val="bg1"/>
              </a:solidFill>
            </a:endParaRPr>
          </a:p>
          <a:p>
            <a:pPr algn="l" eaLnBrk="0" hangingPunct="0"/>
            <a:r>
              <a:rPr lang="ru-RU" altLang="ru-RU" sz="2800" b="1" dirty="0">
                <a:solidFill>
                  <a:schemeClr val="bg1"/>
                </a:solidFill>
                <a:cs typeface="Times New Roman" pitchFamily="18" charset="0"/>
              </a:rPr>
              <a:t>Определите какие вещества хорошо </a:t>
            </a:r>
            <a:endParaRPr lang="ru-RU" altLang="ru-RU" sz="2800" b="1" dirty="0">
              <a:solidFill>
                <a:schemeClr val="bg1"/>
              </a:solidFill>
            </a:endParaRPr>
          </a:p>
          <a:p>
            <a:pPr algn="l" eaLnBrk="0" hangingPunct="0"/>
            <a:r>
              <a:rPr lang="ru-RU" altLang="ru-RU" sz="2800" b="1" dirty="0">
                <a:solidFill>
                  <a:schemeClr val="bg1"/>
                </a:solidFill>
                <a:cs typeface="Times New Roman" pitchFamily="18" charset="0"/>
              </a:rPr>
              <a:t>притягиваются магнитом, какие плохо,</a:t>
            </a:r>
            <a:endParaRPr lang="ru-RU" altLang="ru-RU" sz="2800" b="1" dirty="0">
              <a:solidFill>
                <a:schemeClr val="bg1"/>
              </a:solidFill>
            </a:endParaRPr>
          </a:p>
          <a:p>
            <a:pPr algn="l" eaLnBrk="0" hangingPunct="0"/>
            <a:r>
              <a:rPr lang="ru-RU" altLang="ru-RU" sz="2800" b="1" dirty="0">
                <a:solidFill>
                  <a:schemeClr val="bg1"/>
                </a:solidFill>
                <a:cs typeface="Times New Roman" pitchFamily="18" charset="0"/>
              </a:rPr>
              <a:t> какие совсем не притягиваются.</a:t>
            </a:r>
            <a:endParaRPr lang="ru-RU" altLang="ru-RU" sz="2800" b="1" dirty="0">
              <a:solidFill>
                <a:schemeClr val="bg1"/>
              </a:solidFill>
            </a:endParaRPr>
          </a:p>
          <a:p>
            <a:pPr algn="l" eaLnBrk="0" hangingPunct="0"/>
            <a:r>
              <a:rPr lang="ru-RU" altLang="ru-RU" sz="2800" b="1" dirty="0">
                <a:cs typeface="Times New Roman" pitchFamily="18" charset="0"/>
              </a:rPr>
              <a:t> </a:t>
            </a:r>
            <a:r>
              <a:rPr lang="ru-RU" altLang="ru-RU" sz="2800" b="1" dirty="0">
                <a:solidFill>
                  <a:schemeClr val="bg1"/>
                </a:solidFill>
                <a:cs typeface="Times New Roman" pitchFamily="18" charset="0"/>
              </a:rPr>
              <a:t>Результаты занесите в таблицу.</a:t>
            </a:r>
            <a:endParaRPr lang="ru-RU" altLang="ru-RU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60463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177874"/>
              </p:ext>
            </p:extLst>
          </p:nvPr>
        </p:nvGraphicFramePr>
        <p:xfrm>
          <a:off x="404570" y="5229200"/>
          <a:ext cx="8424739" cy="1440333"/>
        </p:xfrm>
        <a:graphic>
          <a:graphicData uri="http://schemas.openxmlformats.org/drawingml/2006/table">
            <a:tbl>
              <a:tblPr/>
              <a:tblGrid>
                <a:gridCol w="3223884"/>
                <a:gridCol w="2599730"/>
                <a:gridCol w="2601125"/>
              </a:tblGrid>
              <a:tr h="85144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Сильно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притягивает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Слабо притягивает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притягивает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886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4600" dirty="0">
                <a:solidFill>
                  <a:srgbClr val="FFFF00"/>
                </a:solidFill>
                <a:latin typeface="Arial" charset="0"/>
                <a:cs typeface="Times New Roman" pitchFamily="18" charset="0"/>
              </a:rPr>
              <a:t>Задание №2</a:t>
            </a:r>
            <a:r>
              <a:rPr lang="ru-RU" altLang="ru-RU" sz="48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/>
            </a:r>
            <a:br>
              <a:rPr lang="ru-RU" altLang="ru-RU" sz="48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5077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107504" y="956043"/>
            <a:ext cx="9036496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 altLang="ru-RU" sz="2800" b="1" dirty="0" smtClean="0">
              <a:solidFill>
                <a:schemeClr val="bg1"/>
              </a:solidFill>
            </a:endParaRPr>
          </a:p>
          <a:p>
            <a:endParaRPr lang="ru-RU" altLang="ru-RU" sz="2800" b="1" dirty="0">
              <a:solidFill>
                <a:schemeClr val="bg1"/>
              </a:solidFill>
            </a:endParaRPr>
          </a:p>
          <a:p>
            <a:r>
              <a:rPr lang="ru-RU" altLang="ru-RU" sz="2800" b="1" dirty="0" smtClean="0">
                <a:solidFill>
                  <a:schemeClr val="bg1"/>
                </a:solidFill>
              </a:rPr>
              <a:t>Оборудование</a:t>
            </a:r>
            <a:r>
              <a:rPr lang="ru-RU" altLang="ru-RU" sz="2800" b="1" dirty="0">
                <a:solidFill>
                  <a:schemeClr val="bg1"/>
                </a:solidFill>
              </a:rPr>
              <a:t>: магнит, скрепки, стальная спица для вязания.</a:t>
            </a:r>
          </a:p>
          <a:p>
            <a:r>
              <a:rPr lang="ru-RU" altLang="ru-RU" sz="2800" b="1" dirty="0">
                <a:solidFill>
                  <a:schemeClr val="bg1"/>
                </a:solidFill>
              </a:rPr>
              <a:t>1. Проверьте магнитное свойство спицы, поднеся ее к скрепкам. </a:t>
            </a:r>
            <a:r>
              <a:rPr lang="ru-RU" altLang="ru-RU" sz="2800" b="1" dirty="0" smtClean="0">
                <a:solidFill>
                  <a:schemeClr val="bg1"/>
                </a:solidFill>
              </a:rPr>
              <a:t> Притягивает </a:t>
            </a:r>
            <a:r>
              <a:rPr lang="ru-RU" altLang="ru-RU" sz="2800" b="1" dirty="0">
                <a:solidFill>
                  <a:schemeClr val="bg1"/>
                </a:solidFill>
              </a:rPr>
              <a:t>ли спица скрепки?</a:t>
            </a:r>
          </a:p>
          <a:p>
            <a:r>
              <a:rPr lang="ru-RU" altLang="ru-RU" sz="2800" b="1" dirty="0">
                <a:solidFill>
                  <a:schemeClr val="bg1"/>
                </a:solidFill>
              </a:rPr>
              <a:t>2. Положите спицу на стол и крепко потрите ее одним </a:t>
            </a:r>
            <a:r>
              <a:rPr lang="ru-RU" altLang="ru-RU" sz="2800" b="1" dirty="0" smtClean="0">
                <a:solidFill>
                  <a:schemeClr val="bg1"/>
                </a:solidFill>
              </a:rPr>
              <a:t>из  торцов </a:t>
            </a:r>
            <a:r>
              <a:rPr lang="ru-RU" altLang="ru-RU" sz="2800" b="1" dirty="0">
                <a:solidFill>
                  <a:schemeClr val="bg1"/>
                </a:solidFill>
              </a:rPr>
              <a:t>магнита. Трите только в одну сторону </a:t>
            </a:r>
          </a:p>
          <a:p>
            <a:r>
              <a:rPr lang="ru-RU" altLang="ru-RU" sz="2800" b="1" dirty="0">
                <a:solidFill>
                  <a:schemeClr val="bg1"/>
                </a:solidFill>
              </a:rPr>
              <a:t>(сделайте 15-20 движений), а обратно проносите магнит по воздуху. Проверьте магнитное </a:t>
            </a:r>
            <a:r>
              <a:rPr lang="ru-RU" altLang="ru-RU" sz="2800" b="1" dirty="0" smtClean="0">
                <a:solidFill>
                  <a:schemeClr val="bg1"/>
                </a:solidFill>
              </a:rPr>
              <a:t>свойство спицы </a:t>
            </a:r>
            <a:r>
              <a:rPr lang="ru-RU" altLang="ru-RU" sz="2800" b="1" dirty="0">
                <a:solidFill>
                  <a:schemeClr val="bg1"/>
                </a:solidFill>
              </a:rPr>
              <a:t>еще раз. Приобретает </a:t>
            </a:r>
            <a:r>
              <a:rPr lang="ru-RU" altLang="ru-RU" sz="2800" b="1" dirty="0" smtClean="0">
                <a:solidFill>
                  <a:schemeClr val="bg1"/>
                </a:solidFill>
              </a:rPr>
              <a:t>ли  сталь магнитные  свойства при контакте с магнитом?</a:t>
            </a:r>
          </a:p>
          <a:p>
            <a:pPr eaLnBrk="0" hangingPunct="0"/>
            <a:endParaRPr lang="ru-RU" altLang="ru-RU" sz="2400" b="1" dirty="0"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4600" dirty="0">
                <a:solidFill>
                  <a:srgbClr val="FFFF00"/>
                </a:solidFill>
              </a:rPr>
              <a:t>Задание №3.</a:t>
            </a:r>
            <a:r>
              <a:rPr lang="ru-RU" altLang="ru-RU" sz="4800" dirty="0">
                <a:solidFill>
                  <a:srgbClr val="FFFF00"/>
                </a:solidFill>
              </a:rPr>
              <a:t/>
            </a:r>
            <a:br>
              <a:rPr lang="ru-RU" altLang="ru-RU" sz="4800" dirty="0">
                <a:solidFill>
                  <a:srgbClr val="FFFF0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6014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251520" y="1224826"/>
            <a:ext cx="8280524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 altLang="ru-RU" sz="2800" b="1" dirty="0" smtClean="0">
              <a:solidFill>
                <a:schemeClr val="bg1"/>
              </a:solidFill>
            </a:endParaRPr>
          </a:p>
          <a:p>
            <a:r>
              <a:rPr lang="ru-RU" altLang="ru-RU" sz="2800" b="1" dirty="0" smtClean="0">
                <a:solidFill>
                  <a:schemeClr val="bg1"/>
                </a:solidFill>
              </a:rPr>
              <a:t>Оборудование</a:t>
            </a:r>
            <a:r>
              <a:rPr lang="ru-RU" altLang="ru-RU" sz="2800" b="1" dirty="0">
                <a:solidFill>
                  <a:schemeClr val="bg1"/>
                </a:solidFill>
              </a:rPr>
              <a:t>: две магнитные стрелки.</a:t>
            </a:r>
          </a:p>
          <a:p>
            <a:r>
              <a:rPr lang="ru-RU" altLang="ru-RU" sz="2800" b="1" dirty="0">
                <a:solidFill>
                  <a:schemeClr val="bg1"/>
                </a:solidFill>
              </a:rPr>
              <a:t>1. Сближайте магнитную стрелку с другой</a:t>
            </a:r>
          </a:p>
          <a:p>
            <a:r>
              <a:rPr lang="ru-RU" altLang="ru-RU" sz="2800" b="1" dirty="0">
                <a:solidFill>
                  <a:schemeClr val="bg1"/>
                </a:solidFill>
              </a:rPr>
              <a:t> </a:t>
            </a:r>
            <a:r>
              <a:rPr lang="ru-RU" altLang="ru-RU" sz="2800" b="1" dirty="0" smtClean="0">
                <a:solidFill>
                  <a:schemeClr val="bg1"/>
                </a:solidFill>
              </a:rPr>
              <a:t>такой  же </a:t>
            </a:r>
            <a:r>
              <a:rPr lang="ru-RU" altLang="ru-RU" sz="2800" b="1" dirty="0">
                <a:solidFill>
                  <a:schemeClr val="bg1"/>
                </a:solidFill>
              </a:rPr>
              <a:t>стрелкой сначала красными концами, а затем синими. </a:t>
            </a:r>
          </a:p>
          <a:p>
            <a:r>
              <a:rPr lang="ru-RU" altLang="ru-RU" sz="2800" b="1" dirty="0">
                <a:solidFill>
                  <a:schemeClr val="bg1"/>
                </a:solidFill>
              </a:rPr>
              <a:t>Как взаимодействует </a:t>
            </a:r>
            <a:r>
              <a:rPr lang="ru-RU" altLang="ru-RU" sz="2800" b="1" dirty="0" smtClean="0">
                <a:solidFill>
                  <a:schemeClr val="bg1"/>
                </a:solidFill>
              </a:rPr>
              <a:t>стрелки?</a:t>
            </a:r>
            <a:endParaRPr lang="ru-RU" altLang="ru-RU" sz="2800" b="1" dirty="0">
              <a:solidFill>
                <a:schemeClr val="bg1"/>
              </a:solidFill>
            </a:endParaRPr>
          </a:p>
          <a:p>
            <a:r>
              <a:rPr lang="ru-RU" altLang="ru-RU" sz="2800" b="1" dirty="0">
                <a:solidFill>
                  <a:schemeClr val="bg1"/>
                </a:solidFill>
              </a:rPr>
              <a:t>2. Приближайте красный конец одной стрелки к </a:t>
            </a:r>
            <a:r>
              <a:rPr lang="ru-RU" altLang="ru-RU" sz="2800" b="1" dirty="0" smtClean="0">
                <a:solidFill>
                  <a:schemeClr val="bg1"/>
                </a:solidFill>
              </a:rPr>
              <a:t>синему  </a:t>
            </a:r>
            <a:r>
              <a:rPr lang="ru-RU" altLang="ru-RU" sz="2800" b="1" dirty="0">
                <a:solidFill>
                  <a:schemeClr val="bg1"/>
                </a:solidFill>
              </a:rPr>
              <a:t>концу другой. Как взаимодействуют стрелки?</a:t>
            </a:r>
          </a:p>
          <a:p>
            <a:r>
              <a:rPr lang="ru-RU" altLang="ru-RU" sz="2800" b="1" dirty="0">
                <a:solidFill>
                  <a:schemeClr val="bg1"/>
                </a:solidFill>
              </a:rPr>
              <a:t>На основании проведенных опытов сделайте общий вывод.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4600" dirty="0">
                <a:solidFill>
                  <a:srgbClr val="FFFF00"/>
                </a:solidFill>
              </a:rPr>
              <a:t>Задание № 4.</a:t>
            </a:r>
            <a:r>
              <a:rPr lang="ru-RU" altLang="ru-RU" sz="4800" dirty="0">
                <a:solidFill>
                  <a:srgbClr val="FFFF00"/>
                </a:solidFill>
              </a:rPr>
              <a:t/>
            </a:r>
            <a:br>
              <a:rPr lang="ru-RU" altLang="ru-RU" sz="4800" dirty="0">
                <a:solidFill>
                  <a:srgbClr val="FFFF0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9933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179388" y="1876316"/>
            <a:ext cx="8713787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sz="2800" b="1" dirty="0" smtClean="0">
                <a:solidFill>
                  <a:schemeClr val="bg1"/>
                </a:solidFill>
              </a:rPr>
              <a:t>Оборудование</a:t>
            </a:r>
            <a:r>
              <a:rPr lang="ru-RU" altLang="ru-RU" sz="2800" b="1" dirty="0">
                <a:solidFill>
                  <a:schemeClr val="bg1"/>
                </a:solidFill>
              </a:rPr>
              <a:t>: магнит и магнитная стрелка.</a:t>
            </a:r>
          </a:p>
          <a:p>
            <a:r>
              <a:rPr lang="ru-RU" altLang="ru-RU" sz="2800" b="1" dirty="0">
                <a:solidFill>
                  <a:schemeClr val="bg1"/>
                </a:solidFill>
              </a:rPr>
              <a:t>1. Поднесите к синему, а затем к красному концу </a:t>
            </a:r>
          </a:p>
          <a:p>
            <a:r>
              <a:rPr lang="ru-RU" altLang="ru-RU" sz="2800" b="1" dirty="0">
                <a:solidFill>
                  <a:schemeClr val="bg1"/>
                </a:solidFill>
              </a:rPr>
              <a:t>магнитной стрелки магнит. Что можно сказать </a:t>
            </a:r>
          </a:p>
          <a:p>
            <a:r>
              <a:rPr lang="ru-RU" altLang="ru-RU" sz="2800" b="1" dirty="0">
                <a:solidFill>
                  <a:schemeClr val="bg1"/>
                </a:solidFill>
              </a:rPr>
              <a:t>о взаимодействии магнитной стрелки и магнита?</a:t>
            </a:r>
          </a:p>
          <a:p>
            <a:r>
              <a:rPr lang="ru-RU" altLang="ru-RU" sz="2800" b="1" dirty="0">
                <a:solidFill>
                  <a:schemeClr val="bg1"/>
                </a:solidFill>
              </a:rPr>
              <a:t>2. Сделайте в тетради рисунки и подпишите </a:t>
            </a:r>
          </a:p>
          <a:p>
            <a:r>
              <a:rPr lang="ru-RU" altLang="ru-RU" sz="2800" b="1" dirty="0">
                <a:solidFill>
                  <a:schemeClr val="bg1"/>
                </a:solidFill>
              </a:rPr>
              <a:t>под ними, в каком случае магнитная стрелка </a:t>
            </a:r>
          </a:p>
          <a:p>
            <a:r>
              <a:rPr lang="ru-RU" altLang="ru-RU" sz="2800" b="1" dirty="0">
                <a:solidFill>
                  <a:schemeClr val="bg1"/>
                </a:solidFill>
              </a:rPr>
              <a:t>притягивается, а в каком отталкивается.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ru-RU" sz="4100" dirty="0">
                <a:solidFill>
                  <a:srgbClr val="FFFF00"/>
                </a:solidFill>
              </a:rPr>
              <a:t>Задание № 5.</a:t>
            </a:r>
            <a:br>
              <a:rPr lang="ru-RU" altLang="ru-RU" sz="4100" dirty="0">
                <a:solidFill>
                  <a:srgbClr val="FFFF00"/>
                </a:solidFill>
              </a:rPr>
            </a:br>
            <a:endParaRPr lang="ru-RU" sz="4100" dirty="0"/>
          </a:p>
        </p:txBody>
      </p:sp>
    </p:spTree>
    <p:extLst>
      <p:ext uri="{BB962C8B-B14F-4D97-AF65-F5344CB8AC3E}">
        <p14:creationId xmlns:p14="http://schemas.microsoft.com/office/powerpoint/2010/main" val="3135804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250825" y="993502"/>
            <a:ext cx="8497888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 altLang="ru-RU" sz="2800" b="1" dirty="0" smtClean="0">
              <a:solidFill>
                <a:schemeClr val="bg1"/>
              </a:solidFill>
            </a:endParaRPr>
          </a:p>
          <a:p>
            <a:r>
              <a:rPr lang="ru-RU" altLang="ru-RU" sz="2800" b="1" dirty="0" smtClean="0">
                <a:solidFill>
                  <a:schemeClr val="bg1"/>
                </a:solidFill>
              </a:rPr>
              <a:t>Оборудование</a:t>
            </a:r>
            <a:r>
              <a:rPr lang="ru-RU" altLang="ru-RU" sz="2800" b="1" dirty="0">
                <a:solidFill>
                  <a:schemeClr val="bg1"/>
                </a:solidFill>
              </a:rPr>
              <a:t>: дуговой магнит, картон, железные опилки.</a:t>
            </a:r>
          </a:p>
          <a:p>
            <a:r>
              <a:rPr lang="ru-RU" altLang="ru-RU" sz="2800" b="1" dirty="0">
                <a:solidFill>
                  <a:schemeClr val="bg1"/>
                </a:solidFill>
              </a:rPr>
              <a:t>1. Возьмите дуговой магнит. Положите на него сверху картон.</a:t>
            </a:r>
          </a:p>
          <a:p>
            <a:r>
              <a:rPr lang="ru-RU" altLang="ru-RU" sz="2800" b="1" dirty="0" smtClean="0">
                <a:solidFill>
                  <a:schemeClr val="bg1"/>
                </a:solidFill>
              </a:rPr>
              <a:t>Насыпьте </a:t>
            </a:r>
            <a:r>
              <a:rPr lang="ru-RU" altLang="ru-RU" sz="2800" b="1" dirty="0">
                <a:solidFill>
                  <a:schemeClr val="bg1"/>
                </a:solidFill>
              </a:rPr>
              <a:t>на картон железные опилки, встряхните их, </a:t>
            </a:r>
            <a:r>
              <a:rPr lang="ru-RU" altLang="ru-RU" sz="2800" b="1" dirty="0" smtClean="0">
                <a:solidFill>
                  <a:schemeClr val="bg1"/>
                </a:solidFill>
              </a:rPr>
              <a:t> слегка </a:t>
            </a:r>
            <a:r>
              <a:rPr lang="ru-RU" altLang="ru-RU" sz="2800" b="1" dirty="0">
                <a:solidFill>
                  <a:schemeClr val="bg1"/>
                </a:solidFill>
              </a:rPr>
              <a:t>постучав по картону пальцем.</a:t>
            </a:r>
          </a:p>
          <a:p>
            <a:r>
              <a:rPr lang="ru-RU" altLang="ru-RU" sz="2800" b="1" dirty="0">
                <a:solidFill>
                  <a:schemeClr val="bg1"/>
                </a:solidFill>
              </a:rPr>
              <a:t>2. Зарисуйте картину силовых магнитных линий в тетради. </a:t>
            </a:r>
            <a:r>
              <a:rPr lang="ru-RU" altLang="ru-RU" sz="2800" b="1" dirty="0" smtClean="0">
                <a:solidFill>
                  <a:schemeClr val="bg1"/>
                </a:solidFill>
              </a:rPr>
              <a:t> Замкнуты </a:t>
            </a:r>
            <a:r>
              <a:rPr lang="ru-RU" altLang="ru-RU" sz="2800" b="1" dirty="0">
                <a:solidFill>
                  <a:schemeClr val="bg1"/>
                </a:solidFill>
              </a:rPr>
              <a:t>ли магнитные линии поля постоянного магнита?</a:t>
            </a:r>
          </a:p>
          <a:p>
            <a:r>
              <a:rPr lang="ru-RU" altLang="ru-RU" sz="2800" b="1" dirty="0">
                <a:solidFill>
                  <a:schemeClr val="bg1"/>
                </a:solidFill>
              </a:rPr>
              <a:t> Как располагается магнитная стрелка в заданной </a:t>
            </a:r>
            <a:r>
              <a:rPr lang="ru-RU" altLang="ru-RU" sz="2800" b="1" dirty="0" smtClean="0">
                <a:solidFill>
                  <a:schemeClr val="bg1"/>
                </a:solidFill>
              </a:rPr>
              <a:t>точке магнитного </a:t>
            </a:r>
            <a:r>
              <a:rPr lang="ru-RU" altLang="ru-RU" sz="2800" b="1" dirty="0">
                <a:solidFill>
                  <a:schemeClr val="bg1"/>
                </a:solidFill>
              </a:rPr>
              <a:t>поля?</a:t>
            </a:r>
          </a:p>
          <a:p>
            <a:pPr eaLnBrk="0" hangingPunct="0"/>
            <a:endParaRPr lang="ru-RU" altLang="ru-RU" sz="2400" b="1" dirty="0"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4100" dirty="0">
                <a:solidFill>
                  <a:srgbClr val="FFFF00"/>
                </a:solidFill>
              </a:rPr>
              <a:t>Задание № 6.</a:t>
            </a:r>
            <a:br>
              <a:rPr lang="ru-RU" altLang="ru-RU" sz="4100" dirty="0">
                <a:solidFill>
                  <a:srgbClr val="FFFF00"/>
                </a:solidFill>
              </a:rPr>
            </a:br>
            <a:endParaRPr lang="ru-RU" sz="4100" dirty="0"/>
          </a:p>
        </p:txBody>
      </p:sp>
    </p:spTree>
    <p:extLst>
      <p:ext uri="{BB962C8B-B14F-4D97-AF65-F5344CB8AC3E}">
        <p14:creationId xmlns:p14="http://schemas.microsoft.com/office/powerpoint/2010/main" val="1896754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1295400" y="1981200"/>
            <a:ext cx="7467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УЧЕНЫЕ – ПЕРВОПРОХОДЦЫ В ИЗУЧЕНИИ ЗЕМНОГО МАГНЕТИЗМА</a:t>
            </a:r>
            <a:endParaRPr lang="ru-RU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Магнитное поле Земли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92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636588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ru-RU" sz="2800" b="1" dirty="0" smtClean="0">
                <a:solidFill>
                  <a:srgbClr val="FFFF00"/>
                </a:solidFill>
                <a:effectLst/>
                <a:latin typeface="Times New Roman" pitchFamily="18" charset="0"/>
              </a:rPr>
              <a:t>Уильям Гильберт (</a:t>
            </a:r>
            <a:r>
              <a:rPr lang="en-GB" altLang="ru-RU" sz="2800" b="1" u="sng" dirty="0" smtClean="0">
                <a:solidFill>
                  <a:srgbClr val="FFFF00"/>
                </a:solidFill>
                <a:effectLst/>
                <a:latin typeface="Times New Roman" pitchFamily="18" charset="0"/>
              </a:rPr>
              <a:t>1544 –1603 г.г.</a:t>
            </a:r>
            <a:r>
              <a:rPr lang="en-GB" altLang="ru-RU" sz="2800" b="1" dirty="0" smtClean="0">
                <a:solidFill>
                  <a:srgbClr val="FFFF00"/>
                </a:solidFill>
                <a:effectLst/>
                <a:latin typeface="Times New Roman" pitchFamily="18" charset="0"/>
              </a:rPr>
              <a:t> ) – первопроходец в изучении магнитного поля Земли</a:t>
            </a:r>
            <a:endParaRPr lang="ru-RU" altLang="ru-RU" sz="2800" b="1" dirty="0" smtClean="0"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58674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endParaRPr lang="ru-RU" altLang="ru-RU" sz="2400" dirty="0" smtClean="0">
              <a:effectLst/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ru-RU" altLang="ru-RU" sz="2400" dirty="0" smtClean="0">
                <a:effectLst/>
                <a:latin typeface="Times New Roman" pitchFamily="18" charset="0"/>
              </a:rPr>
              <a:t>У. </a:t>
            </a:r>
            <a:r>
              <a:rPr lang="en-GB" altLang="ru-RU" sz="2400" dirty="0" smtClean="0">
                <a:effectLst/>
                <a:latin typeface="Times New Roman" pitchFamily="18" charset="0"/>
              </a:rPr>
              <a:t>Гильберт предполагал, что Земля представляет собой большой магнит. Чтобы подтвердить это предположение, Гильберт проделал специальный опыт. Он выточил из естественного магнита большой шар. Приближая к поверхности шара магнитную стрелку, он показал, что она всегда устанавливается в определенном положении, так же как стрелка компаса на Земле.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ru-RU" altLang="ru-RU" sz="2400" dirty="0" smtClean="0">
                <a:effectLst/>
                <a:latin typeface="Times New Roman" pitchFamily="18" charset="0"/>
              </a:rPr>
              <a:t>У. </a:t>
            </a:r>
            <a:r>
              <a:rPr lang="en-GB" altLang="ru-RU" sz="2400" dirty="0" smtClean="0">
                <a:effectLst/>
                <a:latin typeface="Times New Roman" pitchFamily="18" charset="0"/>
              </a:rPr>
              <a:t>Гильберт описал способы намагничивания железа и стали. Книга Гильберта явилась первым научным исследованием магнитных явлений. 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dirty="0" smtClean="0">
              <a:effectLst/>
              <a:latin typeface="Times New Roman" pitchFamily="18" charset="0"/>
            </a:endParaRPr>
          </a:p>
        </p:txBody>
      </p:sp>
      <p:pic>
        <p:nvPicPr>
          <p:cNvPr id="28678" name="Picture 6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176" y="1700808"/>
            <a:ext cx="2811462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73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79752" y="48491"/>
            <a:ext cx="7848600" cy="563562"/>
          </a:xfrm>
        </p:spPr>
        <p:txBody>
          <a:bodyPr>
            <a:normAutofit fontScale="90000"/>
          </a:bodyPr>
          <a:lstStyle/>
          <a:p>
            <a:r>
              <a:rPr lang="ru-RU" alt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Свойства постоянных магнитов.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84784"/>
            <a:ext cx="8678739" cy="5163676"/>
          </a:xfrm>
        </p:spPr>
        <p:txBody>
          <a:bodyPr>
            <a:normAutofit/>
          </a:bodyPr>
          <a:lstStyle/>
          <a:p>
            <a:pPr marL="514350" indent="-514350">
              <a:buFont typeface="Wingdings" pitchFamily="2" charset="2"/>
              <a:buNone/>
              <a:defRPr/>
            </a:pPr>
            <a:r>
              <a:rPr lang="ru-RU" sz="2400" b="1" kern="1200" dirty="0" smtClean="0">
                <a:latin typeface="Times New Roman" pitchFamily="18" charset="0"/>
                <a:cs typeface="Times New Roman" pitchFamily="18" charset="0"/>
              </a:rPr>
              <a:t>1.    Разноименные </a:t>
            </a:r>
            <a:r>
              <a:rPr lang="ru-RU" sz="2400" b="1" kern="1200" dirty="0">
                <a:latin typeface="Times New Roman" pitchFamily="18" charset="0"/>
                <a:cs typeface="Times New Roman" pitchFamily="18" charset="0"/>
              </a:rPr>
              <a:t>магнитные полюса притягиваются, одноименные </a:t>
            </a:r>
            <a:r>
              <a:rPr lang="ru-RU" sz="2400" b="1" kern="1200" dirty="0" smtClean="0">
                <a:latin typeface="Times New Roman" pitchFamily="18" charset="0"/>
                <a:cs typeface="Times New Roman" pitchFamily="18" charset="0"/>
              </a:rPr>
              <a:t>отталкиваются.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ru-RU" sz="2400" b="1" kern="1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None/>
              <a:defRPr/>
            </a:pPr>
            <a:endParaRPr lang="ru-RU" sz="2400" b="1" kern="1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None/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None/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None/>
              <a:defRPr/>
            </a:pPr>
            <a:endParaRPr lang="ru-RU" sz="2400" b="1" kern="1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itchFamily="2" charset="2"/>
              <a:buNone/>
              <a:defRPr/>
            </a:pPr>
            <a:r>
              <a:rPr lang="ru-RU" sz="2400" b="1" kern="1200" dirty="0" smtClean="0">
                <a:latin typeface="Times New Roman" pitchFamily="18" charset="0"/>
                <a:cs typeface="Times New Roman" pitchFamily="18" charset="0"/>
              </a:rPr>
              <a:t>2.    Магнитные </a:t>
            </a:r>
            <a:r>
              <a:rPr lang="ru-RU" sz="2400" b="1" kern="1200" dirty="0">
                <a:latin typeface="Times New Roman" pitchFamily="18" charset="0"/>
                <a:cs typeface="Times New Roman" pitchFamily="18" charset="0"/>
              </a:rPr>
              <a:t>линии – замкнутые линии. Вне магнита магнитные линии выходят из «</a:t>
            </a:r>
            <a:r>
              <a:rPr lang="en-US" sz="2400" b="1" kern="12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kern="1200" dirty="0">
                <a:latin typeface="Times New Roman" pitchFamily="18" charset="0"/>
                <a:cs typeface="Times New Roman" pitchFamily="18" charset="0"/>
              </a:rPr>
              <a:t>» и входят в «</a:t>
            </a:r>
            <a:r>
              <a:rPr lang="en-US" sz="2400" b="1" kern="12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b="1" kern="1200" dirty="0">
                <a:latin typeface="Times New Roman" pitchFamily="18" charset="0"/>
                <a:cs typeface="Times New Roman" pitchFamily="18" charset="0"/>
              </a:rPr>
              <a:t>», замыкаясь внутри магнита</a:t>
            </a:r>
            <a:r>
              <a:rPr lang="ru-RU" sz="2400" b="1" kern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1500187" y="620688"/>
            <a:ext cx="60721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1600г. английский врач </a:t>
            </a:r>
            <a:r>
              <a:rPr lang="ru-RU" alt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Г.Х.Гилберт</a:t>
            </a:r>
            <a:r>
              <a:rPr lang="ru-RU" alt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вывел основные свойства постоянных магнитов.</a:t>
            </a:r>
          </a:p>
        </p:txBody>
      </p:sp>
      <p:pic>
        <p:nvPicPr>
          <p:cNvPr id="5" name="Picture 4" descr="likes repel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494357" y="2383465"/>
            <a:ext cx="3643338" cy="1391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7" descr="opposites attract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00991" y="2420888"/>
            <a:ext cx="350046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1273" name="Picture 9" descr="Магнитное поле постоянного магнит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86" y="5397518"/>
            <a:ext cx="2136279" cy="132000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9" descr="http://wpdom.com/metamir/pics/magnet_1.gif"/>
          <p:cNvPicPr>
            <a:picLocks noChangeAspect="1" noChangeArrowheads="1" noCrop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65861" y="5141141"/>
            <a:ext cx="2500330" cy="1576386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4184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648"/>
            <a:ext cx="8858250" cy="560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ru-RU" sz="2800" b="1" dirty="0" smtClean="0">
                <a:solidFill>
                  <a:srgbClr val="FFFF00"/>
                </a:solidFill>
                <a:effectLst/>
                <a:latin typeface="Times New Roman" pitchFamily="18" charset="0"/>
              </a:rPr>
              <a:t>А.М.Ампер (</a:t>
            </a:r>
            <a:r>
              <a:rPr lang="en-GB" altLang="ru-RU" sz="2800" b="1" u="sng" dirty="0" smtClean="0">
                <a:solidFill>
                  <a:srgbClr val="FFFF00"/>
                </a:solidFill>
                <a:effectLst/>
                <a:latin typeface="Times New Roman" pitchFamily="18" charset="0"/>
              </a:rPr>
              <a:t>1775 - 1836 г.г.)</a:t>
            </a:r>
            <a:r>
              <a:rPr lang="en-GB" altLang="ru-RU" sz="2800" b="1" dirty="0" smtClean="0">
                <a:solidFill>
                  <a:srgbClr val="FFFF00"/>
                </a:solidFill>
                <a:effectLst/>
                <a:latin typeface="Times New Roman" pitchFamily="18" charset="0"/>
              </a:rPr>
              <a:t> – великий французский ученый</a:t>
            </a:r>
            <a:r>
              <a:rPr lang="ru-RU" altLang="ru-RU" sz="2800" b="1" dirty="0" smtClean="0">
                <a:solidFill>
                  <a:srgbClr val="FFFF00"/>
                </a:solidFill>
                <a:effectLst/>
                <a:latin typeface="Times New Roman" pitchFamily="18" charset="0"/>
              </a:rPr>
              <a:t>.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066800"/>
            <a:ext cx="5562600" cy="541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buFont typeface="Wingdings" pitchFamily="2" charset="2"/>
              <a:buNone/>
            </a:pPr>
            <a:r>
              <a:rPr lang="ru-RU" altLang="ru-RU" sz="2400" dirty="0" smtClean="0">
                <a:effectLst/>
                <a:latin typeface="Times New Roman" pitchFamily="18" charset="0"/>
              </a:rPr>
              <a:t>     </a:t>
            </a:r>
            <a:r>
              <a:rPr lang="en-GB" altLang="ru-RU" sz="2400" dirty="0" smtClean="0">
                <a:effectLst/>
                <a:latin typeface="Times New Roman" pitchFamily="18" charset="0"/>
              </a:rPr>
              <a:t>В 1820 году А.Ампер предположил, что магнитные явления вызываются взаимодействием  электрических токов. Каждый магнит представляет собой систему замкнутых электрических токов, плоскости которых перпендикулярны оси магнита. Взаимодействие магнитов, их притяжение и отталкивание,  объясняются притяжением и отталкиванием, существующими между токами. Земной магнетизм также обусловлен электрическими токами, которые протекают в земном шаре. Эта гипотеза требовала опытного подтверждения и Ампер проделал  целую серию опытов для ее обоснования.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dirty="0" smtClean="0">
              <a:effectLst/>
            </a:endParaRPr>
          </a:p>
        </p:txBody>
      </p:sp>
      <p:pic>
        <p:nvPicPr>
          <p:cNvPr id="33799" name="Picture 7" descr="3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1219200"/>
            <a:ext cx="33051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53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28625"/>
            <a:ext cx="7180263" cy="890588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Гипотеза Ампера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10306" y="1907782"/>
            <a:ext cx="3119437" cy="2508250"/>
            <a:chOff x="2290" y="1389"/>
            <a:chExt cx="1769" cy="1474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2290" y="1389"/>
              <a:ext cx="1474" cy="1474"/>
            </a:xfrm>
            <a:prstGeom prst="ellipse">
              <a:avLst/>
            </a:prstGeom>
            <a:noFill/>
            <a:ln w="19050">
              <a:solidFill>
                <a:schemeClr val="folHlink"/>
              </a:solidFill>
              <a:prstDash val="dash"/>
              <a:round/>
              <a:headEnd/>
              <a:tailE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44" name="Oval 5"/>
            <p:cNvSpPr>
              <a:spLocks noChangeArrowheads="1"/>
            </p:cNvSpPr>
            <p:nvPr/>
          </p:nvSpPr>
          <p:spPr bwMode="auto">
            <a:xfrm>
              <a:off x="2902" y="1978"/>
              <a:ext cx="295" cy="295"/>
            </a:xfrm>
            <a:prstGeom prst="ellipse">
              <a:avLst/>
            </a:prstGeom>
            <a:gradFill flip="none" rotWithShape="1"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45" name="Arc 15"/>
            <p:cNvSpPr>
              <a:spLocks noChangeAspect="1"/>
            </p:cNvSpPr>
            <p:nvPr/>
          </p:nvSpPr>
          <p:spPr bwMode="auto">
            <a:xfrm flipV="1">
              <a:off x="3401" y="2341"/>
              <a:ext cx="422" cy="334"/>
            </a:xfrm>
            <a:custGeom>
              <a:avLst/>
              <a:gdLst>
                <a:gd name="T0" fmla="*/ 0 w 20764"/>
                <a:gd name="T1" fmla="*/ 0 h 16466"/>
                <a:gd name="T2" fmla="*/ 0 w 20764"/>
                <a:gd name="T3" fmla="*/ 0 h 16466"/>
                <a:gd name="T4" fmla="*/ 0 w 20764"/>
                <a:gd name="T5" fmla="*/ 0 h 16466"/>
                <a:gd name="T6" fmla="*/ 0 60000 65536"/>
                <a:gd name="T7" fmla="*/ 0 60000 65536"/>
                <a:gd name="T8" fmla="*/ 0 60000 65536"/>
                <a:gd name="T9" fmla="*/ 0 w 20764"/>
                <a:gd name="T10" fmla="*/ 0 h 16466"/>
                <a:gd name="T11" fmla="*/ 20764 w 20764"/>
                <a:gd name="T12" fmla="*/ 16466 h 164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764" h="16466" fill="none" extrusionOk="0">
                  <a:moveTo>
                    <a:pt x="13979" y="-1"/>
                  </a:moveTo>
                  <a:cubicBezTo>
                    <a:pt x="17228" y="2758"/>
                    <a:pt x="19589" y="6416"/>
                    <a:pt x="20763" y="10514"/>
                  </a:cubicBezTo>
                </a:path>
                <a:path w="20764" h="16466" stroke="0" extrusionOk="0">
                  <a:moveTo>
                    <a:pt x="13979" y="-1"/>
                  </a:moveTo>
                  <a:cubicBezTo>
                    <a:pt x="17228" y="2758"/>
                    <a:pt x="19589" y="6416"/>
                    <a:pt x="20763" y="10514"/>
                  </a:cubicBezTo>
                  <a:lnTo>
                    <a:pt x="0" y="16466"/>
                  </a:lnTo>
                  <a:close/>
                </a:path>
              </a:pathLst>
            </a:custGeom>
            <a:noFill/>
            <a:ln w="9525">
              <a:solidFill>
                <a:schemeClr val="tx1">
                  <a:lumMod val="60000"/>
                  <a:lumOff val="40000"/>
                </a:schemeClr>
              </a:solidFill>
              <a:round/>
              <a:headEnd type="triangle" w="lg" len="lg"/>
              <a:tailE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46" name="Text Box 12"/>
            <p:cNvSpPr txBox="1">
              <a:spLocks noChangeArrowheads="1"/>
            </p:cNvSpPr>
            <p:nvPr/>
          </p:nvSpPr>
          <p:spPr bwMode="auto">
            <a:xfrm>
              <a:off x="2857" y="1935"/>
              <a:ext cx="405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</a:p>
          </p:txBody>
        </p:sp>
        <p:sp>
          <p:nvSpPr>
            <p:cNvPr id="7227" name="Text Box 16"/>
            <p:cNvSpPr txBox="1">
              <a:spLocks noChangeArrowheads="1"/>
            </p:cNvSpPr>
            <p:nvPr/>
          </p:nvSpPr>
          <p:spPr bwMode="auto">
            <a:xfrm>
              <a:off x="3787" y="2137"/>
              <a:ext cx="2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2000" b="1"/>
                <a:t>е</a:t>
              </a:r>
            </a:p>
          </p:txBody>
        </p:sp>
      </p:grpSp>
      <p:grpSp>
        <p:nvGrpSpPr>
          <p:cNvPr id="7172" name="Group 20"/>
          <p:cNvGrpSpPr>
            <a:grpSpLocks/>
          </p:cNvGrpSpPr>
          <p:nvPr/>
        </p:nvGrpSpPr>
        <p:grpSpPr bwMode="auto">
          <a:xfrm>
            <a:off x="3030155" y="2873375"/>
            <a:ext cx="358775" cy="396875"/>
            <a:chOff x="3021" y="2111"/>
            <a:chExt cx="226" cy="250"/>
          </a:xfrm>
        </p:grpSpPr>
        <p:sp>
          <p:nvSpPr>
            <p:cNvPr id="23565" name="Oval 13"/>
            <p:cNvSpPr>
              <a:spLocks noChangeArrowheads="1"/>
            </p:cNvSpPr>
            <p:nvPr/>
          </p:nvSpPr>
          <p:spPr bwMode="auto">
            <a:xfrm>
              <a:off x="3066" y="2201"/>
              <a:ext cx="136" cy="136"/>
            </a:xfrm>
            <a:prstGeom prst="ellipse">
              <a:avLst/>
            </a:prstGeom>
            <a:solidFill>
              <a:schemeClr val="tx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20" name="Text Box 14"/>
            <p:cNvSpPr txBox="1">
              <a:spLocks noChangeArrowheads="1"/>
            </p:cNvSpPr>
            <p:nvPr/>
          </p:nvSpPr>
          <p:spPr bwMode="auto">
            <a:xfrm>
              <a:off x="3021" y="2111"/>
              <a:ext cx="22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2000" b="1" dirty="0">
                  <a:solidFill>
                    <a:schemeClr val="bg1"/>
                  </a:solidFill>
                </a:rPr>
                <a:t>-</a:t>
              </a:r>
            </a:p>
          </p:txBody>
        </p:sp>
      </p:grpSp>
      <p:sp>
        <p:nvSpPr>
          <p:cNvPr id="8224" name="Rectangle 58"/>
          <p:cNvSpPr>
            <a:spLocks noChangeArrowheads="1"/>
          </p:cNvSpPr>
          <p:nvPr/>
        </p:nvSpPr>
        <p:spPr bwMode="auto">
          <a:xfrm>
            <a:off x="4357689" y="4627580"/>
            <a:ext cx="478631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ru-RU" sz="21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движение электронов представляет собой круговой ток, а о том, что вокруг проводника с электрическим током существует магнитное поле, мы знаем из предыдущих уроков</a:t>
            </a:r>
          </a:p>
        </p:txBody>
      </p:sp>
      <p:sp>
        <p:nvSpPr>
          <p:cNvPr id="7201" name="Прямоугольник 56"/>
          <p:cNvSpPr>
            <a:spLocks noChangeArrowheads="1"/>
          </p:cNvSpPr>
          <p:nvPr/>
        </p:nvSpPr>
        <p:spPr bwMode="auto">
          <a:xfrm>
            <a:off x="4357688" y="1428750"/>
            <a:ext cx="4786312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Ампер </a:t>
            </a: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(1775- 1836г.) выдвинул гипотезу о существовании электрических токов, циркулирующих внутри каждой молекулы вещества. В 1897г. гипотезу подтвердил английский учёный Томсон, а в 1910г. измерил токи американский учёный </a:t>
            </a:r>
            <a:r>
              <a:rPr lang="ru-RU" altLang="ru-RU" sz="2200" b="1" dirty="0" err="1">
                <a:latin typeface="Times New Roman" pitchFamily="18" charset="0"/>
                <a:cs typeface="Times New Roman" pitchFamily="18" charset="0"/>
              </a:rPr>
              <a:t>Милликен</a:t>
            </a: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64" name="Group 90"/>
          <p:cNvGrpSpPr>
            <a:grpSpLocks/>
          </p:cNvGrpSpPr>
          <p:nvPr/>
        </p:nvGrpSpPr>
        <p:grpSpPr bwMode="auto">
          <a:xfrm>
            <a:off x="502059" y="4893558"/>
            <a:ext cx="3565885" cy="1344597"/>
            <a:chOff x="1410" y="3090"/>
            <a:chExt cx="2787" cy="863"/>
          </a:xfrm>
        </p:grpSpPr>
        <p:grpSp>
          <p:nvGrpSpPr>
            <p:cNvPr id="65" name="Group 84"/>
            <p:cNvGrpSpPr>
              <a:grpSpLocks/>
            </p:cNvGrpSpPr>
            <p:nvPr/>
          </p:nvGrpSpPr>
          <p:grpSpPr bwMode="auto">
            <a:xfrm>
              <a:off x="1410" y="3090"/>
              <a:ext cx="2787" cy="863"/>
              <a:chOff x="2430" y="1593"/>
              <a:chExt cx="2787" cy="840"/>
            </a:xfrm>
          </p:grpSpPr>
          <p:sp>
            <p:nvSpPr>
              <p:cNvPr id="68" name="Rectangle 82"/>
              <p:cNvSpPr>
                <a:spLocks noChangeArrowheads="1"/>
              </p:cNvSpPr>
              <p:nvPr/>
            </p:nvSpPr>
            <p:spPr bwMode="auto">
              <a:xfrm>
                <a:off x="2430" y="1594"/>
                <a:ext cx="1440" cy="839"/>
              </a:xfrm>
              <a:prstGeom prst="rect">
                <a:avLst/>
              </a:prstGeom>
              <a:solidFill>
                <a:srgbClr val="C00000"/>
              </a:solidFill>
              <a:ln w="1270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alt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1D528D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69" name="Rectangle 83"/>
              <p:cNvSpPr>
                <a:spLocks noChangeArrowheads="1"/>
              </p:cNvSpPr>
              <p:nvPr/>
            </p:nvSpPr>
            <p:spPr bwMode="auto">
              <a:xfrm>
                <a:off x="3825" y="1593"/>
                <a:ext cx="1392" cy="839"/>
              </a:xfrm>
              <a:prstGeom prst="rect">
                <a:avLst/>
              </a:prstGeom>
              <a:solidFill>
                <a:srgbClr val="5BACE9">
                  <a:lumMod val="50000"/>
                </a:srgbClr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>
                  <a:ln>
                    <a:noFill/>
                  </a:ln>
                  <a:solidFill>
                    <a:srgbClr val="1D528D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66" name="Text Box 88"/>
            <p:cNvSpPr txBox="1">
              <a:spLocks noChangeArrowheads="1"/>
            </p:cNvSpPr>
            <p:nvPr/>
          </p:nvSpPr>
          <p:spPr bwMode="auto">
            <a:xfrm>
              <a:off x="1429" y="3317"/>
              <a:ext cx="40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36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S</a:t>
              </a:r>
              <a:endParaRPr kumimoji="0" lang="ru-RU" altLang="ru-RU" sz="3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67" name="Text Box 89"/>
            <p:cNvSpPr txBox="1">
              <a:spLocks noChangeArrowheads="1"/>
            </p:cNvSpPr>
            <p:nvPr/>
          </p:nvSpPr>
          <p:spPr bwMode="auto">
            <a:xfrm>
              <a:off x="3787" y="3317"/>
              <a:ext cx="40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ru-RU" sz="36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N</a:t>
              </a:r>
              <a:endParaRPr kumimoji="0" lang="ru-RU" altLang="ru-RU" sz="3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91836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23528" y="620688"/>
            <a:ext cx="4040188" cy="715355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Знать: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51520" y="1628800"/>
            <a:ext cx="4040188" cy="4772000"/>
          </a:xfrm>
        </p:spPr>
        <p:txBody>
          <a:bodyPr>
            <a:normAutofit fontScale="92500"/>
          </a:bodyPr>
          <a:lstStyle/>
          <a:p>
            <a:r>
              <a:rPr lang="ru-RU" u="sng" dirty="0" smtClean="0">
                <a:solidFill>
                  <a:srgbClr val="FFFF00"/>
                </a:solidFill>
              </a:rPr>
              <a:t>Научные факты: </a:t>
            </a:r>
            <a:r>
              <a:rPr lang="ru-RU" dirty="0" smtClean="0"/>
              <a:t>притяжение магнитами железосодержащих веществ, притяжение и отталкивание магнитов, воздействие внешнего магнитного поля усиливает магнитные свойства, изучение картины магнитного поля с помощью и железных опилок</a:t>
            </a:r>
          </a:p>
          <a:p>
            <a:r>
              <a:rPr lang="ru-RU" u="sng" dirty="0" smtClean="0">
                <a:solidFill>
                  <a:srgbClr val="FFFF00"/>
                </a:solidFill>
              </a:rPr>
              <a:t>Понятия :</a:t>
            </a:r>
            <a:r>
              <a:rPr lang="ru-RU" dirty="0" smtClean="0"/>
              <a:t> постоянные магниты, полюсы магниты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16016" y="620688"/>
            <a:ext cx="4041775" cy="715355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Уметь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644008" y="1628800"/>
            <a:ext cx="4391471" cy="5040560"/>
          </a:xfrm>
        </p:spPr>
        <p:txBody>
          <a:bodyPr/>
          <a:lstStyle/>
          <a:p>
            <a:r>
              <a:rPr lang="ru-RU" dirty="0" smtClean="0"/>
              <a:t>Применять знания при объяснении явлений, связанных с существованием, магнитного поля магнита. 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427984" y="1700808"/>
            <a:ext cx="0" cy="4680520"/>
          </a:xfrm>
          <a:prstGeom prst="line">
            <a:avLst/>
          </a:prstGeom>
          <a:ln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3039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4000" dirty="0" smtClean="0">
                <a:solidFill>
                  <a:srgbClr val="FFFF00"/>
                </a:solidFill>
                <a:latin typeface="Times New Roman" pitchFamily="18" charset="0"/>
              </a:rPr>
              <a:t>Объяснение </a:t>
            </a:r>
            <a:r>
              <a:rPr lang="ru-RU" altLang="ru-RU" sz="4000" dirty="0">
                <a:solidFill>
                  <a:srgbClr val="FFFF00"/>
                </a:solidFill>
                <a:latin typeface="Times New Roman" pitchFamily="18" charset="0"/>
              </a:rPr>
              <a:t>намагниченности</a:t>
            </a:r>
          </a:p>
        </p:txBody>
      </p:sp>
      <p:pic>
        <p:nvPicPr>
          <p:cNvPr id="44037" name="мп нет.avi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417" y="1700808"/>
            <a:ext cx="4500563" cy="35814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9" name="мп.avi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9950" y="2708920"/>
            <a:ext cx="4464050" cy="36195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86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70" fill="hold"/>
                                        <p:tgtEl>
                                          <p:spTgt spid="440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600" fill="hold"/>
                                        <p:tgtEl>
                                          <p:spTgt spid="440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4037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4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40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7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4039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4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440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9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Магнитное поле Земли.</a:t>
            </a:r>
          </a:p>
        </p:txBody>
      </p:sp>
      <p:pic>
        <p:nvPicPr>
          <p:cNvPr id="14339" name="Picture 6" descr="{F3BD3DEF-A0E8-4DB9-8705-BF2A94D6227D}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t="1048" r="16206" b="4544"/>
          <a:stretch>
            <a:fillRect/>
          </a:stretch>
        </p:blipFill>
        <p:spPr>
          <a:xfrm>
            <a:off x="134178" y="2025611"/>
            <a:ext cx="4017894" cy="4278312"/>
          </a:xfrm>
        </p:spPr>
      </p:pic>
      <p:sp>
        <p:nvSpPr>
          <p:cNvPr id="14340" name="Line 7"/>
          <p:cNvSpPr>
            <a:spLocks noChangeShapeType="1"/>
          </p:cNvSpPr>
          <p:nvPr/>
        </p:nvSpPr>
        <p:spPr bwMode="auto">
          <a:xfrm>
            <a:off x="2571750" y="2433638"/>
            <a:ext cx="0" cy="3276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2169168" y="2143919"/>
            <a:ext cx="576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1" dirty="0">
                <a:solidFill>
                  <a:srgbClr val="0070C0"/>
                </a:solidFill>
              </a:rPr>
              <a:t>С</a:t>
            </a:r>
          </a:p>
        </p:txBody>
      </p:sp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2571750" y="4071938"/>
            <a:ext cx="5762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 b="1"/>
              <a:t>Ю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944143" y="1484784"/>
            <a:ext cx="4948337" cy="5146204"/>
          </a:xfrm>
          <a:prstGeom prst="rect">
            <a:avLst/>
          </a:prstGeom>
        </p:spPr>
        <p:txBody>
          <a:bodyPr vert="horz" lIns="54864" tIns="91440" rtlCol="0">
            <a:normAutofit fontScale="925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ru-RU" altLang="ru-RU" dirty="0" smtClean="0"/>
              <a:t>Южный магнитный полюс Земли удалён от Северного географичес-кого полюса примерно на 2100км.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ru-RU" altLang="ru-RU" dirty="0" smtClean="0"/>
              <a:t>Северный магнитный полюс  Земли находится вблизи Южного географического полюса, а именно на 66,5град. Ю.Ш. и 140град. Восточной долготы.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723544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38791" y="116632"/>
            <a:ext cx="8229600" cy="1252728"/>
          </a:xfrm>
        </p:spPr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Магнитные полюсы Земли</a:t>
            </a:r>
            <a:endParaRPr lang="ru-RU" altLang="ru-RU" sz="4000" dirty="0" smtClean="0">
              <a:solidFill>
                <a:srgbClr val="FFFF00"/>
              </a:solidFill>
            </a:endParaRPr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3786188"/>
            <a:ext cx="3076575" cy="2836862"/>
          </a:xfrm>
          <a:prstGeom prst="rect">
            <a:avLst/>
          </a:prstGeom>
          <a:noFill/>
          <a:ln w="317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445511" y="1428030"/>
            <a:ext cx="842962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Магнитные </a:t>
            </a:r>
            <a:r>
              <a:rPr lang="ru-RU" alt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полюсы Земли много раз менялись местами (инверсии). За последний миллион лет это случалось 7 раз.</a:t>
            </a:r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428625" y="2832101"/>
            <a:ext cx="85010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570 лет назад магнитные полюса Земли были расположены в районе 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экватора.</a:t>
            </a:r>
            <a:endParaRPr lang="ru-RU" alt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0" name="Picture 14" descr="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571875"/>
            <a:ext cx="314325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532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Тест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3"/>
            <a:ext cx="8507288" cy="4844008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ru-RU" sz="3800" b="1" dirty="0">
                <a:solidFill>
                  <a:schemeClr val="bg1"/>
                </a:solidFill>
              </a:rPr>
              <a:t> </a:t>
            </a:r>
            <a:r>
              <a:rPr lang="ru-RU" sz="3600" b="1" dirty="0" smtClean="0">
                <a:solidFill>
                  <a:schemeClr val="bg1"/>
                </a:solidFill>
              </a:rPr>
              <a:t>1</a:t>
            </a:r>
            <a:r>
              <a:rPr lang="ru-RU" sz="3600" b="1" dirty="0">
                <a:solidFill>
                  <a:schemeClr val="bg1"/>
                </a:solidFill>
              </a:rPr>
              <a:t>. </a:t>
            </a:r>
            <a:r>
              <a:rPr lang="ru-RU" sz="3600" dirty="0">
                <a:solidFill>
                  <a:schemeClr val="bg1"/>
                </a:solidFill>
              </a:rPr>
              <a:t>Когда электрические заряды находятся в покое, то вокруг них обнаруживается</a:t>
            </a:r>
            <a:r>
              <a:rPr lang="ru-RU" sz="3600" dirty="0" smtClean="0">
                <a:solidFill>
                  <a:schemeClr val="bg1"/>
                </a:solidFill>
              </a:rPr>
              <a:t>…</a:t>
            </a:r>
          </a:p>
          <a:p>
            <a:pPr marL="118872" indent="0">
              <a:buNone/>
            </a:pPr>
            <a:endParaRPr lang="ru-RU" sz="3600" dirty="0">
              <a:solidFill>
                <a:schemeClr val="bg1"/>
              </a:solidFill>
            </a:endParaRPr>
          </a:p>
          <a:p>
            <a:pPr marL="118872" indent="0">
              <a:buNone/>
            </a:pPr>
            <a:r>
              <a:rPr lang="ru-RU" sz="3600" b="1" dirty="0">
                <a:solidFill>
                  <a:schemeClr val="bg1"/>
                </a:solidFill>
              </a:rPr>
              <a:t>А. </a:t>
            </a:r>
            <a:r>
              <a:rPr lang="ru-RU" sz="3600" dirty="0">
                <a:solidFill>
                  <a:schemeClr val="bg1"/>
                </a:solidFill>
              </a:rPr>
              <a:t>магнитное поле; </a:t>
            </a:r>
            <a:endParaRPr lang="ru-RU" sz="3600" dirty="0" smtClean="0">
              <a:solidFill>
                <a:schemeClr val="bg1"/>
              </a:solidFill>
            </a:endParaRPr>
          </a:p>
          <a:p>
            <a:pPr marL="118872" indent="0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Б</a:t>
            </a:r>
            <a:r>
              <a:rPr lang="ru-RU" sz="3600" b="1" dirty="0">
                <a:solidFill>
                  <a:schemeClr val="bg1"/>
                </a:solidFill>
              </a:rPr>
              <a:t>. </a:t>
            </a:r>
            <a:r>
              <a:rPr lang="ru-RU" sz="3600" dirty="0">
                <a:solidFill>
                  <a:schemeClr val="bg1"/>
                </a:solidFill>
              </a:rPr>
              <a:t>электрическое поле; </a:t>
            </a:r>
            <a:endParaRPr lang="ru-RU" sz="3600" dirty="0" smtClean="0">
              <a:solidFill>
                <a:schemeClr val="bg1"/>
              </a:solidFill>
            </a:endParaRPr>
          </a:p>
          <a:p>
            <a:pPr marL="118872" indent="0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В</a:t>
            </a:r>
            <a:r>
              <a:rPr lang="ru-RU" sz="3600" b="1" dirty="0">
                <a:solidFill>
                  <a:schemeClr val="bg1"/>
                </a:solidFill>
              </a:rPr>
              <a:t>. </a:t>
            </a:r>
            <a:r>
              <a:rPr lang="ru-RU" sz="3600" dirty="0">
                <a:solidFill>
                  <a:schemeClr val="bg1"/>
                </a:solidFill>
              </a:rPr>
              <a:t>электрическое и магнитное поле.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5475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Тест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3"/>
            <a:ext cx="8507288" cy="4844008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ru-RU" sz="3600" b="1" dirty="0">
                <a:solidFill>
                  <a:schemeClr val="bg1"/>
                </a:solidFill>
              </a:rPr>
              <a:t>2. </a:t>
            </a:r>
            <a:r>
              <a:rPr lang="ru-RU" sz="3600" dirty="0">
                <a:solidFill>
                  <a:schemeClr val="bg1"/>
                </a:solidFill>
              </a:rPr>
              <a:t>Магнитные линии магнитного поля проводника с током представляют собой</a:t>
            </a:r>
            <a:r>
              <a:rPr lang="ru-RU" sz="3600" dirty="0" smtClean="0">
                <a:solidFill>
                  <a:schemeClr val="bg1"/>
                </a:solidFill>
              </a:rPr>
              <a:t>…</a:t>
            </a:r>
          </a:p>
          <a:p>
            <a:pPr marL="118872" indent="0">
              <a:buNone/>
            </a:pPr>
            <a:endParaRPr lang="ru-RU" sz="3600" dirty="0">
              <a:solidFill>
                <a:schemeClr val="bg1"/>
              </a:solidFill>
            </a:endParaRPr>
          </a:p>
          <a:p>
            <a:pPr marL="118872" indent="0">
              <a:buNone/>
            </a:pPr>
            <a:r>
              <a:rPr lang="ru-RU" sz="3600" b="1" dirty="0">
                <a:solidFill>
                  <a:schemeClr val="bg1"/>
                </a:solidFill>
              </a:rPr>
              <a:t>А. </a:t>
            </a:r>
            <a:r>
              <a:rPr lang="ru-RU" sz="3600" dirty="0">
                <a:solidFill>
                  <a:schemeClr val="bg1"/>
                </a:solidFill>
              </a:rPr>
              <a:t>замкнутые кривые, охватывающие проводник; </a:t>
            </a:r>
            <a:endParaRPr lang="ru-RU" sz="3600" dirty="0" smtClean="0">
              <a:solidFill>
                <a:schemeClr val="bg1"/>
              </a:solidFill>
            </a:endParaRPr>
          </a:p>
          <a:p>
            <a:pPr marL="118872" indent="0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Б</a:t>
            </a:r>
            <a:r>
              <a:rPr lang="ru-RU" sz="3600" b="1" dirty="0">
                <a:solidFill>
                  <a:schemeClr val="bg1"/>
                </a:solidFill>
              </a:rPr>
              <a:t>. </a:t>
            </a:r>
            <a:r>
              <a:rPr lang="ru-RU" sz="3600" dirty="0">
                <a:solidFill>
                  <a:schemeClr val="bg1"/>
                </a:solidFill>
              </a:rPr>
              <a:t>окружности; </a:t>
            </a:r>
            <a:endParaRPr lang="ru-RU" sz="3600" dirty="0" smtClean="0">
              <a:solidFill>
                <a:schemeClr val="bg1"/>
              </a:solidFill>
            </a:endParaRPr>
          </a:p>
          <a:p>
            <a:pPr marL="118872" indent="0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В</a:t>
            </a:r>
            <a:r>
              <a:rPr lang="ru-RU" sz="3600" b="1" dirty="0">
                <a:solidFill>
                  <a:schemeClr val="bg1"/>
                </a:solidFill>
              </a:rPr>
              <a:t>. </a:t>
            </a:r>
            <a:r>
              <a:rPr lang="ru-RU" sz="3600" dirty="0">
                <a:solidFill>
                  <a:schemeClr val="bg1"/>
                </a:solidFill>
              </a:rPr>
              <a:t>прямые линии.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386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Тест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3"/>
            <a:ext cx="8507288" cy="4844008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ru-RU" sz="3600" b="1" dirty="0">
                <a:solidFill>
                  <a:schemeClr val="bg1"/>
                </a:solidFill>
              </a:rPr>
              <a:t>3. </a:t>
            </a:r>
            <a:r>
              <a:rPr lang="ru-RU" sz="3600" dirty="0">
                <a:solidFill>
                  <a:schemeClr val="bg1"/>
                </a:solidFill>
              </a:rPr>
              <a:t>Какой из приведенных металлов сильнее притягивается </a:t>
            </a:r>
            <a:r>
              <a:rPr lang="ru-RU" sz="3600" dirty="0" smtClean="0">
                <a:solidFill>
                  <a:schemeClr val="bg1"/>
                </a:solidFill>
              </a:rPr>
              <a:t>магнитом</a:t>
            </a:r>
          </a:p>
          <a:p>
            <a:pPr marL="118872" indent="0">
              <a:buNone/>
            </a:pPr>
            <a:endParaRPr lang="ru-RU" sz="3600" dirty="0">
              <a:solidFill>
                <a:schemeClr val="bg1"/>
              </a:solidFill>
            </a:endParaRPr>
          </a:p>
          <a:p>
            <a:pPr marL="118872" indent="0">
              <a:buNone/>
            </a:pPr>
            <a:r>
              <a:rPr lang="ru-RU" sz="3600" b="1" dirty="0">
                <a:solidFill>
                  <a:schemeClr val="bg1"/>
                </a:solidFill>
              </a:rPr>
              <a:t>А. </a:t>
            </a:r>
            <a:r>
              <a:rPr lang="ru-RU" sz="3600" dirty="0">
                <a:solidFill>
                  <a:schemeClr val="bg1"/>
                </a:solidFill>
              </a:rPr>
              <a:t>- алюминий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</a:p>
          <a:p>
            <a:pPr marL="118872" indent="0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Б</a:t>
            </a:r>
            <a:r>
              <a:rPr lang="ru-RU" sz="3600" b="1" dirty="0">
                <a:solidFill>
                  <a:schemeClr val="bg1"/>
                </a:solidFill>
              </a:rPr>
              <a:t>. </a:t>
            </a:r>
            <a:r>
              <a:rPr lang="ru-RU" sz="3600" dirty="0">
                <a:solidFill>
                  <a:schemeClr val="bg1"/>
                </a:solidFill>
              </a:rPr>
              <a:t>- железо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</a:p>
          <a:p>
            <a:pPr marL="118872" indent="0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В</a:t>
            </a:r>
            <a:r>
              <a:rPr lang="ru-RU" sz="3600" b="1" dirty="0">
                <a:solidFill>
                  <a:schemeClr val="bg1"/>
                </a:solidFill>
              </a:rPr>
              <a:t>. </a:t>
            </a:r>
            <a:r>
              <a:rPr lang="ru-RU" sz="3600" dirty="0">
                <a:solidFill>
                  <a:schemeClr val="bg1"/>
                </a:solidFill>
              </a:rPr>
              <a:t>- медь.</a:t>
            </a:r>
          </a:p>
          <a:p>
            <a:pPr marL="118872" indent="0">
              <a:buNone/>
            </a:pPr>
            <a:endParaRPr lang="ru-RU" sz="3600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9053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Тест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3"/>
            <a:ext cx="8507288" cy="4844008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4</a:t>
            </a:r>
            <a:r>
              <a:rPr lang="ru-RU" sz="3600" dirty="0">
                <a:solidFill>
                  <a:schemeClr val="bg1"/>
                </a:solidFill>
              </a:rPr>
              <a:t>. При … силы тока действие магнитного поля катушки с током </a:t>
            </a:r>
            <a:r>
              <a:rPr lang="ru-RU" sz="3600" dirty="0" smtClean="0">
                <a:solidFill>
                  <a:schemeClr val="bg1"/>
                </a:solidFill>
              </a:rPr>
              <a:t>….</a:t>
            </a:r>
          </a:p>
          <a:p>
            <a:endParaRPr lang="ru-RU" sz="3600" dirty="0">
              <a:solidFill>
                <a:schemeClr val="bg1"/>
              </a:solidFill>
            </a:endParaRPr>
          </a:p>
          <a:p>
            <a:pPr marL="118872" indent="0">
              <a:buNone/>
            </a:pPr>
            <a:r>
              <a:rPr lang="ru-RU" sz="3600" b="1" dirty="0">
                <a:solidFill>
                  <a:schemeClr val="bg1"/>
                </a:solidFill>
              </a:rPr>
              <a:t>А.</a:t>
            </a:r>
            <a:r>
              <a:rPr lang="ru-RU" sz="3600" dirty="0">
                <a:solidFill>
                  <a:schemeClr val="bg1"/>
                </a:solidFill>
              </a:rPr>
              <a:t> - увеличении; усиливается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</a:p>
          <a:p>
            <a:pPr marL="118872" indent="0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Б</a:t>
            </a:r>
            <a:r>
              <a:rPr lang="ru-RU" sz="3600" b="1" dirty="0">
                <a:solidFill>
                  <a:schemeClr val="bg1"/>
                </a:solidFill>
              </a:rPr>
              <a:t>.</a:t>
            </a:r>
            <a:r>
              <a:rPr lang="ru-RU" sz="3600" dirty="0">
                <a:solidFill>
                  <a:schemeClr val="bg1"/>
                </a:solidFill>
              </a:rPr>
              <a:t>-увеличение; ослабляется.</a:t>
            </a:r>
          </a:p>
          <a:p>
            <a:pPr marL="118872" indent="0">
              <a:buNone/>
            </a:pPr>
            <a:r>
              <a:rPr lang="ru-RU" sz="3600" b="1" dirty="0">
                <a:solidFill>
                  <a:schemeClr val="bg1"/>
                </a:solidFill>
              </a:rPr>
              <a:t>В.</a:t>
            </a:r>
            <a:r>
              <a:rPr lang="ru-RU" sz="3600" dirty="0">
                <a:solidFill>
                  <a:schemeClr val="bg1"/>
                </a:solidFill>
              </a:rPr>
              <a:t> - уменьшении; усиливается.</a:t>
            </a:r>
          </a:p>
          <a:p>
            <a:pPr marL="118872" indent="0">
              <a:buNone/>
            </a:pPr>
            <a:endParaRPr lang="ru-RU" sz="3600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0880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Тест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3"/>
            <a:ext cx="8507288" cy="4844008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ru-RU" sz="3600" b="1" dirty="0">
                <a:solidFill>
                  <a:schemeClr val="bg1"/>
                </a:solidFill>
              </a:rPr>
              <a:t>5. </a:t>
            </a:r>
            <a:r>
              <a:rPr lang="ru-RU" sz="3600" dirty="0">
                <a:solidFill>
                  <a:schemeClr val="bg1"/>
                </a:solidFill>
              </a:rPr>
              <a:t>Одноименные магнитные полюсы…, разноименные</a:t>
            </a:r>
            <a:r>
              <a:rPr lang="ru-RU" sz="3600" dirty="0" smtClean="0">
                <a:solidFill>
                  <a:schemeClr val="bg1"/>
                </a:solidFill>
              </a:rPr>
              <a:t>…</a:t>
            </a:r>
          </a:p>
          <a:p>
            <a:pPr marL="118872" indent="0">
              <a:buNone/>
            </a:pPr>
            <a:endParaRPr lang="ru-RU" sz="3600" dirty="0">
              <a:solidFill>
                <a:schemeClr val="bg1"/>
              </a:solidFill>
            </a:endParaRPr>
          </a:p>
          <a:p>
            <a:pPr marL="118872" indent="0">
              <a:buNone/>
            </a:pPr>
            <a:r>
              <a:rPr lang="ru-RU" sz="3600" b="1" dirty="0">
                <a:solidFill>
                  <a:schemeClr val="bg1"/>
                </a:solidFill>
              </a:rPr>
              <a:t>А. </a:t>
            </a:r>
            <a:r>
              <a:rPr lang="ru-RU" sz="3600" dirty="0">
                <a:solidFill>
                  <a:schemeClr val="bg1"/>
                </a:solidFill>
              </a:rPr>
              <a:t>притягиваются; отталкиваются; </a:t>
            </a:r>
            <a:endParaRPr lang="ru-RU" sz="3600" dirty="0" smtClean="0">
              <a:solidFill>
                <a:schemeClr val="bg1"/>
              </a:solidFill>
            </a:endParaRPr>
          </a:p>
          <a:p>
            <a:pPr marL="118872" indent="0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Б</a:t>
            </a:r>
            <a:r>
              <a:rPr lang="ru-RU" sz="3600" b="1" dirty="0">
                <a:solidFill>
                  <a:schemeClr val="bg1"/>
                </a:solidFill>
              </a:rPr>
              <a:t>. </a:t>
            </a:r>
            <a:r>
              <a:rPr lang="ru-RU" sz="3600" dirty="0">
                <a:solidFill>
                  <a:schemeClr val="bg1"/>
                </a:solidFill>
              </a:rPr>
              <a:t>отталкиваются ; притягиваются.</a:t>
            </a:r>
          </a:p>
          <a:p>
            <a:endParaRPr lang="ru-RU" sz="3600" dirty="0"/>
          </a:p>
          <a:p>
            <a:pPr marL="118872" indent="0">
              <a:buNone/>
            </a:pPr>
            <a:endParaRPr lang="ru-RU" sz="3600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388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Тест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3"/>
            <a:ext cx="8507288" cy="484400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6. </a:t>
            </a:r>
            <a:r>
              <a:rPr lang="ru-RU" sz="3600" dirty="0">
                <a:solidFill>
                  <a:schemeClr val="bg1"/>
                </a:solidFill>
              </a:rPr>
              <a:t>Можно ли изготовить магнит, имеющий один полюс</a:t>
            </a:r>
            <a:r>
              <a:rPr lang="ru-RU" sz="3600" dirty="0" smtClean="0">
                <a:solidFill>
                  <a:schemeClr val="bg1"/>
                </a:solidFill>
              </a:rPr>
              <a:t>?</a:t>
            </a:r>
          </a:p>
          <a:p>
            <a:endParaRPr lang="ru-RU" sz="3600" dirty="0">
              <a:solidFill>
                <a:schemeClr val="bg1"/>
              </a:solidFill>
            </a:endParaRPr>
          </a:p>
          <a:p>
            <a:r>
              <a:rPr lang="ru-RU" sz="3600" b="1" dirty="0">
                <a:solidFill>
                  <a:schemeClr val="bg1"/>
                </a:solidFill>
              </a:rPr>
              <a:t>А</a:t>
            </a:r>
            <a:r>
              <a:rPr lang="ru-RU" sz="3600" dirty="0">
                <a:solidFill>
                  <a:schemeClr val="bg1"/>
                </a:solidFill>
              </a:rPr>
              <a:t>. Да,можно </a:t>
            </a:r>
            <a:endParaRPr lang="ru-RU" sz="3600" dirty="0" smtClean="0">
              <a:solidFill>
                <a:schemeClr val="bg1"/>
              </a:solidFill>
            </a:endParaRPr>
          </a:p>
          <a:p>
            <a:r>
              <a:rPr lang="ru-RU" sz="3600" b="1" dirty="0" smtClean="0">
                <a:solidFill>
                  <a:schemeClr val="bg1"/>
                </a:solidFill>
              </a:rPr>
              <a:t>Б</a:t>
            </a:r>
            <a:r>
              <a:rPr lang="ru-RU" sz="3600" dirty="0">
                <a:solidFill>
                  <a:schemeClr val="bg1"/>
                </a:solidFill>
              </a:rPr>
              <a:t>. Нет,нельзя </a:t>
            </a:r>
          </a:p>
          <a:p>
            <a:endParaRPr lang="ru-RU" sz="3600" dirty="0"/>
          </a:p>
          <a:p>
            <a:pPr marL="118872" indent="0">
              <a:buNone/>
            </a:pPr>
            <a:endParaRPr lang="ru-RU" sz="3600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5755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0020" y="2276872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dirty="0" smtClean="0">
                <a:solidFill>
                  <a:schemeClr val="bg1"/>
                </a:solidFill>
              </a:rPr>
              <a:t>1</a:t>
            </a:r>
            <a:r>
              <a:rPr lang="ru-RU" altLang="ru-RU" sz="3600" b="1" dirty="0">
                <a:solidFill>
                  <a:schemeClr val="bg1"/>
                </a:solidFill>
              </a:rPr>
              <a:t>) Б</a:t>
            </a:r>
          </a:p>
          <a:p>
            <a:r>
              <a:rPr lang="ru-RU" altLang="ru-RU" sz="3600" b="1" dirty="0">
                <a:solidFill>
                  <a:schemeClr val="bg1"/>
                </a:solidFill>
              </a:rPr>
              <a:t>2) </a:t>
            </a:r>
            <a:r>
              <a:rPr lang="ru-RU" altLang="ru-RU" sz="3600" b="1" dirty="0" smtClean="0">
                <a:solidFill>
                  <a:schemeClr val="bg1"/>
                </a:solidFill>
              </a:rPr>
              <a:t>Б</a:t>
            </a:r>
            <a:endParaRPr lang="ru-RU" altLang="ru-RU" sz="3600" b="1" dirty="0">
              <a:solidFill>
                <a:schemeClr val="bg1"/>
              </a:solidFill>
            </a:endParaRPr>
          </a:p>
          <a:p>
            <a:r>
              <a:rPr lang="ru-RU" altLang="ru-RU" sz="3600" b="1" dirty="0">
                <a:solidFill>
                  <a:schemeClr val="bg1"/>
                </a:solidFill>
              </a:rPr>
              <a:t>3) Б</a:t>
            </a:r>
          </a:p>
          <a:p>
            <a:r>
              <a:rPr lang="ru-RU" altLang="ru-RU" sz="3600" b="1" dirty="0">
                <a:solidFill>
                  <a:schemeClr val="bg1"/>
                </a:solidFill>
              </a:rPr>
              <a:t>4) А</a:t>
            </a:r>
          </a:p>
          <a:p>
            <a:r>
              <a:rPr lang="ru-RU" altLang="ru-RU" sz="3600" b="1" dirty="0">
                <a:solidFill>
                  <a:schemeClr val="bg1"/>
                </a:solidFill>
              </a:rPr>
              <a:t>5) Б</a:t>
            </a:r>
          </a:p>
          <a:p>
            <a:r>
              <a:rPr lang="ru-RU" altLang="ru-RU" sz="3600" b="1" dirty="0">
                <a:solidFill>
                  <a:schemeClr val="bg1"/>
                </a:solidFill>
              </a:rPr>
              <a:t>6) </a:t>
            </a:r>
            <a:r>
              <a:rPr lang="ru-RU" altLang="ru-RU" sz="3600" b="1" dirty="0" smtClean="0">
                <a:solidFill>
                  <a:schemeClr val="bg1"/>
                </a:solidFill>
              </a:rPr>
              <a:t>Б</a:t>
            </a:r>
            <a:endParaRPr lang="ru-RU" alt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60648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000" b="1" dirty="0">
                <a:solidFill>
                  <a:srgbClr val="FFFF00"/>
                </a:solidFill>
              </a:rPr>
              <a:t>Ответы к тестовому заданию.</a:t>
            </a:r>
          </a:p>
        </p:txBody>
      </p:sp>
    </p:spTree>
    <p:extLst>
      <p:ext uri="{BB962C8B-B14F-4D97-AF65-F5344CB8AC3E}">
        <p14:creationId xmlns:p14="http://schemas.microsoft.com/office/powerpoint/2010/main" val="3608685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Оборудование к уроку: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Мультимедиапроектор, компьютер, магниты полосовой и дуговой, картон, металлические опилки, скрепки, железный гвоздь, стальное лезвие, бумага, карандаш, стальная спица для вязания, две магнитные стрелки, магнит и магнитная стрелка.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77208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Параграфы 59-60 </a:t>
            </a:r>
          </a:p>
          <a:p>
            <a:r>
              <a:rPr lang="ru-RU" dirty="0" smtClean="0"/>
              <a:t>Вопросы к параграфам </a:t>
            </a:r>
          </a:p>
          <a:p>
            <a:r>
              <a:rPr lang="ru-RU" dirty="0" smtClean="0"/>
              <a:t>Сообщения, презентации :</a:t>
            </a:r>
          </a:p>
          <a:p>
            <a:pPr marL="118872" indent="0">
              <a:buNone/>
            </a:pPr>
            <a:r>
              <a:rPr lang="ru-RU" dirty="0" smtClean="0"/>
              <a:t>«Компас , история его открытия» </a:t>
            </a:r>
          </a:p>
          <a:p>
            <a:pPr marL="118872" indent="0">
              <a:buNone/>
            </a:pPr>
            <a:r>
              <a:rPr lang="ru-RU" dirty="0" smtClean="0"/>
              <a:t>«Магнитные поля в Солнечной системе»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9055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5400" b="1" dirty="0">
                <a:solidFill>
                  <a:srgbClr val="FF3300"/>
                </a:solidFill>
              </a:rPr>
              <a:t/>
            </a:r>
            <a:br>
              <a:rPr lang="ru-RU" altLang="ru-RU" sz="5400" b="1" dirty="0">
                <a:solidFill>
                  <a:srgbClr val="FF3300"/>
                </a:solidFill>
              </a:rPr>
            </a:br>
            <a:r>
              <a:rPr lang="ru-RU" altLang="ru-RU" sz="5400" b="1" dirty="0">
                <a:solidFill>
                  <a:srgbClr val="FF3300"/>
                </a:solidFill>
              </a:rPr>
              <a:t/>
            </a:r>
            <a:br>
              <a:rPr lang="ru-RU" altLang="ru-RU" sz="5400" b="1" dirty="0">
                <a:solidFill>
                  <a:srgbClr val="FF3300"/>
                </a:solidFill>
              </a:rPr>
            </a:br>
            <a:r>
              <a:rPr lang="ru-RU" altLang="ru-RU" sz="5400" b="1" dirty="0">
                <a:solidFill>
                  <a:srgbClr val="FF3300"/>
                </a:solidFill>
              </a:rPr>
              <a:t/>
            </a:r>
            <a:br>
              <a:rPr lang="ru-RU" altLang="ru-RU" sz="5400" b="1" dirty="0">
                <a:solidFill>
                  <a:srgbClr val="FF3300"/>
                </a:solidFill>
              </a:rPr>
            </a:br>
            <a:r>
              <a:rPr lang="ru-RU" altLang="ru-RU" sz="5400" b="1" dirty="0">
                <a:solidFill>
                  <a:srgbClr val="FF3300"/>
                </a:solidFill>
              </a:rPr>
              <a:t/>
            </a:r>
            <a:br>
              <a:rPr lang="ru-RU" altLang="ru-RU" sz="5400" b="1" dirty="0">
                <a:solidFill>
                  <a:srgbClr val="FF3300"/>
                </a:solidFill>
              </a:rPr>
            </a:br>
            <a:r>
              <a:rPr lang="ru-RU" altLang="ru-RU" sz="5400" b="1" dirty="0">
                <a:solidFill>
                  <a:srgbClr val="FF3300"/>
                </a:solidFill>
              </a:rPr>
              <a:t/>
            </a:r>
            <a:br>
              <a:rPr lang="ru-RU" altLang="ru-RU" sz="5400" b="1" dirty="0">
                <a:solidFill>
                  <a:srgbClr val="FF3300"/>
                </a:solidFill>
              </a:rPr>
            </a:br>
            <a:r>
              <a:rPr lang="ru-RU" altLang="ru-RU" sz="5400" b="1" dirty="0">
                <a:solidFill>
                  <a:srgbClr val="FFFF00"/>
                </a:solidFill>
              </a:rPr>
              <a:t>Разминка</a:t>
            </a:r>
            <a:br>
              <a:rPr lang="ru-RU" altLang="ru-RU" sz="5400" b="1" dirty="0">
                <a:solidFill>
                  <a:srgbClr val="FFFF00"/>
                </a:solidFill>
              </a:rPr>
            </a:br>
            <a:r>
              <a:rPr lang="ru-RU" altLang="ru-RU" sz="5400" b="1" dirty="0">
                <a:solidFill>
                  <a:srgbClr val="FFFF00"/>
                </a:solidFill>
              </a:rPr>
              <a:t/>
            </a:r>
            <a:br>
              <a:rPr lang="ru-RU" altLang="ru-RU" sz="5400" b="1" dirty="0">
                <a:solidFill>
                  <a:srgbClr val="FFFF00"/>
                </a:solidFill>
              </a:rPr>
            </a:br>
            <a:r>
              <a:rPr lang="ru-RU" altLang="ru-RU" sz="6000" b="1" dirty="0">
                <a:solidFill>
                  <a:srgbClr val="FFFF00"/>
                </a:solidFill>
              </a:rPr>
              <a:t>1.</a:t>
            </a:r>
            <a:r>
              <a:rPr lang="ru-RU" altLang="ru-RU" sz="6000" b="1" dirty="0"/>
              <a:t> Магнитная стрелка имеет два </a:t>
            </a:r>
            <a:br>
              <a:rPr lang="ru-RU" altLang="ru-RU" sz="6000" b="1" dirty="0"/>
            </a:br>
            <a:r>
              <a:rPr lang="ru-RU" altLang="ru-RU" sz="6000" b="1" dirty="0"/>
              <a:t>полюса</a:t>
            </a:r>
            <a:r>
              <a:rPr lang="ru-RU" altLang="ru-RU" sz="6000" b="1" dirty="0" smtClean="0"/>
              <a:t>… и … . </a:t>
            </a:r>
            <a:r>
              <a:rPr lang="ru-RU" altLang="ru-RU" sz="6000" b="1" dirty="0"/>
              <a:t/>
            </a:r>
            <a:br>
              <a:rPr lang="ru-RU" altLang="ru-RU" sz="6000" b="1" dirty="0"/>
            </a:br>
            <a:endParaRPr lang="ru-RU" alt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03644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404664"/>
            <a:ext cx="8748465" cy="5726261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None/>
            </a:pPr>
            <a:r>
              <a:rPr lang="ru-RU" altLang="ru-RU" sz="5400" b="1" dirty="0">
                <a:solidFill>
                  <a:srgbClr val="FFFF00"/>
                </a:solidFill>
              </a:rPr>
              <a:t>2.</a:t>
            </a:r>
            <a:r>
              <a:rPr lang="ru-RU" altLang="ru-RU" sz="5400" b="1" dirty="0"/>
              <a:t> Магнитное поле существует вокруг любого проводника с током, т.е. вокруг </a:t>
            </a:r>
            <a:br>
              <a:rPr lang="ru-RU" altLang="ru-RU" sz="5400" b="1" dirty="0"/>
            </a:br>
            <a:r>
              <a:rPr lang="ru-RU" altLang="ru-RU" sz="5400" b="1" dirty="0"/>
              <a:t>…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sz="5400" b="1" dirty="0"/>
              <a:t> электрических 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sz="5400" b="1" dirty="0"/>
              <a:t>зарядов.</a:t>
            </a:r>
          </a:p>
        </p:txBody>
      </p:sp>
    </p:spTree>
    <p:extLst>
      <p:ext uri="{BB962C8B-B14F-4D97-AF65-F5344CB8AC3E}">
        <p14:creationId xmlns:p14="http://schemas.microsoft.com/office/powerpoint/2010/main" val="10798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4000" dirty="0"/>
              <a:t/>
            </a:r>
            <a:br>
              <a:rPr lang="ru-RU" altLang="ru-RU" sz="4000" dirty="0"/>
            </a:br>
            <a:r>
              <a:rPr lang="ru-RU" altLang="ru-RU" sz="4000" dirty="0"/>
              <a:t/>
            </a:r>
            <a:br>
              <a:rPr lang="ru-RU" altLang="ru-RU" sz="4000" dirty="0"/>
            </a:br>
            <a:r>
              <a:rPr lang="ru-RU" altLang="ru-RU" sz="4000" dirty="0"/>
              <a:t/>
            </a:r>
            <a:br>
              <a:rPr lang="ru-RU" altLang="ru-RU" sz="4000" dirty="0"/>
            </a:br>
            <a:r>
              <a:rPr lang="ru-RU" altLang="ru-RU" sz="4000" dirty="0"/>
              <a:t/>
            </a:r>
            <a:br>
              <a:rPr lang="ru-RU" altLang="ru-RU" sz="4000" dirty="0"/>
            </a:br>
            <a:r>
              <a:rPr lang="ru-RU" altLang="ru-RU" sz="4000" dirty="0">
                <a:solidFill>
                  <a:srgbClr val="FFFF00"/>
                </a:solidFill>
              </a:rPr>
              <a:t/>
            </a:r>
            <a:br>
              <a:rPr lang="ru-RU" altLang="ru-RU" sz="4000" dirty="0">
                <a:solidFill>
                  <a:srgbClr val="FFFF00"/>
                </a:solidFill>
              </a:rPr>
            </a:br>
            <a:r>
              <a:rPr lang="ru-RU" altLang="ru-RU" sz="4000" dirty="0" smtClean="0">
                <a:solidFill>
                  <a:srgbClr val="FFFF00"/>
                </a:solidFill>
              </a:rPr>
              <a:t/>
            </a:r>
            <a:br>
              <a:rPr lang="ru-RU" altLang="ru-RU" sz="4000" dirty="0" smtClean="0">
                <a:solidFill>
                  <a:srgbClr val="FFFF00"/>
                </a:solidFill>
              </a:rPr>
            </a:br>
            <a:r>
              <a:rPr lang="ru-RU" altLang="ru-RU" sz="4000" dirty="0">
                <a:solidFill>
                  <a:srgbClr val="FFFF00"/>
                </a:solidFill>
              </a:rPr>
              <a:t/>
            </a:r>
            <a:br>
              <a:rPr lang="ru-RU" altLang="ru-RU" sz="4000" dirty="0">
                <a:solidFill>
                  <a:srgbClr val="FFFF00"/>
                </a:solidFill>
              </a:rPr>
            </a:br>
            <a:r>
              <a:rPr lang="ru-RU" altLang="ru-RU" sz="4000" dirty="0" smtClean="0">
                <a:solidFill>
                  <a:srgbClr val="FFFF00"/>
                </a:solidFill>
              </a:rPr>
              <a:t/>
            </a:r>
            <a:br>
              <a:rPr lang="ru-RU" altLang="ru-RU" sz="4000" dirty="0" smtClean="0">
                <a:solidFill>
                  <a:srgbClr val="FFFF00"/>
                </a:solidFill>
              </a:rPr>
            </a:br>
            <a:r>
              <a:rPr lang="ru-RU" altLang="ru-RU" sz="4000" dirty="0">
                <a:solidFill>
                  <a:srgbClr val="FFFF00"/>
                </a:solidFill>
              </a:rPr>
              <a:t/>
            </a:r>
            <a:br>
              <a:rPr lang="ru-RU" altLang="ru-RU" sz="4000" dirty="0">
                <a:solidFill>
                  <a:srgbClr val="FFFF00"/>
                </a:solidFill>
              </a:rPr>
            </a:br>
            <a:r>
              <a:rPr lang="ru-RU" altLang="ru-RU" sz="4800" b="1" dirty="0" smtClean="0">
                <a:solidFill>
                  <a:srgbClr val="FFFF00"/>
                </a:solidFill>
              </a:rPr>
              <a:t>3</a:t>
            </a:r>
            <a:r>
              <a:rPr lang="ru-RU" altLang="ru-RU" sz="4800" b="1" dirty="0">
                <a:solidFill>
                  <a:srgbClr val="FFFF00"/>
                </a:solidFill>
              </a:rPr>
              <a:t>.</a:t>
            </a:r>
            <a:r>
              <a:rPr lang="ru-RU" altLang="ru-RU" sz="4800" b="1" dirty="0"/>
              <a:t> </a:t>
            </a:r>
            <a:r>
              <a:rPr lang="ru-RU" altLang="ru-RU" sz="6000" b="1" dirty="0"/>
              <a:t>Вокруг неподвижных электрических зарядов существует только … поле.</a:t>
            </a:r>
          </a:p>
        </p:txBody>
      </p:sp>
    </p:spTree>
    <p:extLst>
      <p:ext uri="{BB962C8B-B14F-4D97-AF65-F5344CB8AC3E}">
        <p14:creationId xmlns:p14="http://schemas.microsoft.com/office/powerpoint/2010/main" val="288272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4000" dirty="0"/>
              <a:t/>
            </a:r>
            <a:br>
              <a:rPr lang="ru-RU" altLang="ru-RU" sz="4000" dirty="0"/>
            </a:br>
            <a:r>
              <a:rPr lang="ru-RU" altLang="ru-RU" sz="4000" dirty="0"/>
              <a:t/>
            </a:r>
            <a:br>
              <a:rPr lang="ru-RU" altLang="ru-RU" sz="4000" dirty="0"/>
            </a:br>
            <a:r>
              <a:rPr lang="ru-RU" altLang="ru-RU" sz="4000" dirty="0"/>
              <a:t/>
            </a:r>
            <a:br>
              <a:rPr lang="ru-RU" altLang="ru-RU" sz="4000" dirty="0"/>
            </a:br>
            <a:r>
              <a:rPr lang="ru-RU" altLang="ru-RU" sz="4000" dirty="0"/>
              <a:t/>
            </a:r>
            <a:br>
              <a:rPr lang="ru-RU" altLang="ru-RU" sz="4000" dirty="0"/>
            </a:br>
            <a:r>
              <a:rPr lang="ru-RU" altLang="ru-RU" sz="4000" dirty="0"/>
              <a:t/>
            </a:r>
            <a:br>
              <a:rPr lang="ru-RU" altLang="ru-RU" sz="4000" dirty="0"/>
            </a:br>
            <a:r>
              <a:rPr lang="ru-RU" altLang="ru-RU" sz="4000" dirty="0">
                <a:solidFill>
                  <a:srgbClr val="FFFF00"/>
                </a:solidFill>
              </a:rPr>
              <a:t/>
            </a:r>
            <a:br>
              <a:rPr lang="ru-RU" altLang="ru-RU" sz="4000" dirty="0">
                <a:solidFill>
                  <a:srgbClr val="FFFF00"/>
                </a:solidFill>
              </a:rPr>
            </a:br>
            <a:r>
              <a:rPr lang="ru-RU" altLang="ru-RU" sz="4000" dirty="0" smtClean="0">
                <a:solidFill>
                  <a:srgbClr val="FFFF00"/>
                </a:solidFill>
              </a:rPr>
              <a:t/>
            </a:r>
            <a:br>
              <a:rPr lang="ru-RU" altLang="ru-RU" sz="4000" dirty="0" smtClean="0">
                <a:solidFill>
                  <a:srgbClr val="FFFF00"/>
                </a:solidFill>
              </a:rPr>
            </a:br>
            <a:r>
              <a:rPr lang="ru-RU" altLang="ru-RU" sz="4000" dirty="0">
                <a:solidFill>
                  <a:srgbClr val="FFFF00"/>
                </a:solidFill>
              </a:rPr>
              <a:t/>
            </a:r>
            <a:br>
              <a:rPr lang="ru-RU" altLang="ru-RU" sz="4000" dirty="0">
                <a:solidFill>
                  <a:srgbClr val="FFFF00"/>
                </a:solidFill>
              </a:rPr>
            </a:br>
            <a:r>
              <a:rPr lang="ru-RU" altLang="ru-RU" sz="4800" b="1" dirty="0" smtClean="0">
                <a:solidFill>
                  <a:srgbClr val="FFFF00"/>
                </a:solidFill>
              </a:rPr>
              <a:t>4</a:t>
            </a:r>
            <a:r>
              <a:rPr lang="ru-RU" altLang="ru-RU" sz="6000" b="1" dirty="0">
                <a:solidFill>
                  <a:srgbClr val="FFFF00"/>
                </a:solidFill>
              </a:rPr>
              <a:t>.</a:t>
            </a:r>
            <a:r>
              <a:rPr lang="ru-RU" altLang="ru-RU" sz="6000" b="1" dirty="0"/>
              <a:t> Вокруг движущихся зарядов </a:t>
            </a:r>
            <a:r>
              <a:rPr lang="ru-RU" altLang="ru-RU" sz="6000" b="1" dirty="0" smtClean="0"/>
              <a:t>существуют …и … поля.</a:t>
            </a:r>
            <a:endParaRPr lang="ru-RU" alt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62197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5575"/>
            <a:ext cx="8229600" cy="125253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4000" dirty="0"/>
              <a:t/>
            </a:r>
            <a:br>
              <a:rPr lang="ru-RU" altLang="ru-RU" sz="4000" dirty="0"/>
            </a:br>
            <a:r>
              <a:rPr lang="ru-RU" altLang="ru-RU" sz="4000" dirty="0"/>
              <a:t/>
            </a:r>
            <a:br>
              <a:rPr lang="ru-RU" altLang="ru-RU" sz="4000" dirty="0"/>
            </a:br>
            <a:r>
              <a:rPr lang="ru-RU" altLang="ru-RU" sz="4000" dirty="0"/>
              <a:t/>
            </a:r>
            <a:br>
              <a:rPr lang="ru-RU" altLang="ru-RU" sz="4000" dirty="0"/>
            </a:br>
            <a:r>
              <a:rPr lang="ru-RU" altLang="ru-RU" sz="4000" dirty="0"/>
              <a:t/>
            </a:r>
            <a:br>
              <a:rPr lang="ru-RU" altLang="ru-RU" sz="4000" dirty="0"/>
            </a:br>
            <a:r>
              <a:rPr lang="ru-RU" altLang="ru-RU" sz="4000" dirty="0"/>
              <a:t/>
            </a:r>
            <a:br>
              <a:rPr lang="ru-RU" altLang="ru-RU" sz="4000" dirty="0"/>
            </a:br>
            <a:r>
              <a:rPr lang="ru-RU" altLang="ru-RU" sz="4000" dirty="0"/>
              <a:t/>
            </a:r>
            <a:br>
              <a:rPr lang="ru-RU" altLang="ru-RU" sz="4000" dirty="0"/>
            </a:br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r>
              <a:rPr lang="ru-RU" altLang="ru-RU" sz="4000" dirty="0"/>
              <a:t/>
            </a:r>
            <a:br>
              <a:rPr lang="ru-RU" altLang="ru-RU" sz="4000" dirty="0"/>
            </a:br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r>
              <a:rPr lang="ru-RU" altLang="ru-RU" sz="4000" dirty="0">
                <a:solidFill>
                  <a:srgbClr val="FFFF00"/>
                </a:solidFill>
              </a:rPr>
              <a:t/>
            </a:r>
            <a:br>
              <a:rPr lang="ru-RU" altLang="ru-RU" sz="4000" dirty="0">
                <a:solidFill>
                  <a:srgbClr val="FFFF00"/>
                </a:solidFill>
              </a:rPr>
            </a:br>
            <a:r>
              <a:rPr lang="ru-RU" altLang="ru-RU" sz="6000" dirty="0">
                <a:solidFill>
                  <a:srgbClr val="FFFF00"/>
                </a:solidFill>
              </a:rPr>
              <a:t>5</a:t>
            </a:r>
            <a:r>
              <a:rPr lang="ru-RU" altLang="ru-RU" sz="6000" b="1" dirty="0" smtClean="0">
                <a:solidFill>
                  <a:srgbClr val="FFFF00"/>
                </a:solidFill>
              </a:rPr>
              <a:t>.</a:t>
            </a:r>
            <a:r>
              <a:rPr lang="ru-RU" altLang="ru-RU" sz="6000" b="1" dirty="0" smtClean="0"/>
              <a:t> </a:t>
            </a:r>
            <a:r>
              <a:rPr lang="ru-RU" altLang="ru-RU" sz="6000" b="1" dirty="0"/>
              <a:t>Железо, введенное внутрь катушки, </a:t>
            </a:r>
            <a:br>
              <a:rPr lang="ru-RU" altLang="ru-RU" sz="6000" b="1" dirty="0"/>
            </a:br>
            <a:r>
              <a:rPr lang="ru-RU" altLang="ru-RU" sz="6000" b="1" dirty="0"/>
              <a:t>…</a:t>
            </a:r>
            <a:br>
              <a:rPr lang="ru-RU" altLang="ru-RU" sz="6000" b="1" dirty="0"/>
            </a:br>
            <a:r>
              <a:rPr lang="ru-RU" altLang="ru-RU" sz="6000" b="1" dirty="0"/>
              <a:t>магнитное действие катушки</a:t>
            </a:r>
            <a:r>
              <a:rPr lang="ru-RU" altLang="ru-RU" sz="4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646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Модульная">
  <a:themeElements>
    <a:clrScheme name="Другая 2">
      <a:dk1>
        <a:srgbClr val="00B0F0"/>
      </a:dk1>
      <a:lt1>
        <a:srgbClr val="232323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Другая 1">
      <a:majorFont>
        <a:latin typeface="Corbel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1258</Words>
  <Application>Microsoft Office PowerPoint</Application>
  <PresentationFormat>Экран (4:3)</PresentationFormat>
  <Paragraphs>205</Paragraphs>
  <Slides>40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40</vt:i4>
      </vt:variant>
    </vt:vector>
  </HeadingPairs>
  <TitlesOfParts>
    <vt:vector size="52" baseType="lpstr">
      <vt:lpstr>Arial</vt:lpstr>
      <vt:lpstr>Century Gothic</vt:lpstr>
      <vt:lpstr>Corbel</vt:lpstr>
      <vt:lpstr>Courier New</vt:lpstr>
      <vt:lpstr>Palatino Linotype</vt:lpstr>
      <vt:lpstr>Times New Roman</vt:lpstr>
      <vt:lpstr>Verdana</vt:lpstr>
      <vt:lpstr>Wingdings</vt:lpstr>
      <vt:lpstr>Wingdings 2</vt:lpstr>
      <vt:lpstr>Wingdings 3</vt:lpstr>
      <vt:lpstr>Модульная</vt:lpstr>
      <vt:lpstr>Исполнительная</vt:lpstr>
      <vt:lpstr>Тема урока : «Постоянные магниты. Магнитное поле Земли». </vt:lpstr>
      <vt:lpstr>Цели урока:</vt:lpstr>
      <vt:lpstr>Презентация PowerPoint</vt:lpstr>
      <vt:lpstr>Оборудование к уроку: </vt:lpstr>
      <vt:lpstr>     Разминка  1. Магнитная стрелка имеет два  полюса… и … .  </vt:lpstr>
      <vt:lpstr>Презентация PowerPoint</vt:lpstr>
      <vt:lpstr>         3. Вокруг неподвижных электрических зарядов существует только … поле.</vt:lpstr>
      <vt:lpstr>        4. Вокруг движущихся зарядов существуют …и … поля.</vt:lpstr>
      <vt:lpstr>          5. Железо, введенное внутрь катушки,  … магнитное действие катушки.</vt:lpstr>
      <vt:lpstr>          6. Катушка с  магнитным  сердечником внутри называется … </vt:lpstr>
      <vt:lpstr>       7. Из каких материалов можно изготовить магнитную стрелку: медь, железо, стекло, дерево, сталь?</vt:lpstr>
      <vt:lpstr>О чем речь в стихотворении? </vt:lpstr>
      <vt:lpstr>Презентация PowerPoint</vt:lpstr>
      <vt:lpstr>Презентация PowerPoint</vt:lpstr>
      <vt:lpstr> Свойства постоянных магнитов</vt:lpstr>
      <vt:lpstr>Чтобы узнать свойства магнитов , проведем  опыты.</vt:lpstr>
      <vt:lpstr>Что произойдет с магнитами?</vt:lpstr>
      <vt:lpstr>Что произойдет с магнитами?</vt:lpstr>
      <vt:lpstr>Экспериментальное задание. Задание № 1. </vt:lpstr>
      <vt:lpstr>Задание №2 </vt:lpstr>
      <vt:lpstr>Задание №3. </vt:lpstr>
      <vt:lpstr>Задание № 4. </vt:lpstr>
      <vt:lpstr>Задание № 5. </vt:lpstr>
      <vt:lpstr>Задание № 6. </vt:lpstr>
      <vt:lpstr>Магнитное поле Земли</vt:lpstr>
      <vt:lpstr>Уильям Гильберт (1544 –1603 г.г. ) – первопроходец в изучении магнитного поля Земли</vt:lpstr>
      <vt:lpstr>Свойства постоянных магнитов.</vt:lpstr>
      <vt:lpstr>А.М.Ампер (1775 - 1836 г.г.) – великий французский ученый.</vt:lpstr>
      <vt:lpstr>Гипотеза Ампера</vt:lpstr>
      <vt:lpstr>Объяснение намагниченности</vt:lpstr>
      <vt:lpstr>Магнитное поле Земли.</vt:lpstr>
      <vt:lpstr>Магнитные полюсы Земли</vt:lpstr>
      <vt:lpstr>Тест</vt:lpstr>
      <vt:lpstr>Тест</vt:lpstr>
      <vt:lpstr>Тест</vt:lpstr>
      <vt:lpstr>Тест</vt:lpstr>
      <vt:lpstr>Тест</vt:lpstr>
      <vt:lpstr>Тест</vt:lpstr>
      <vt:lpstr>Презентация PowerPoint</vt:lpstr>
      <vt:lpstr>Домашнее задание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 : «Постоянные магниты. Земля-магнит».</dc:title>
  <dc:creator>Андрей</dc:creator>
  <cp:lastModifiedBy>Alena Krivchenko</cp:lastModifiedBy>
  <cp:revision>26</cp:revision>
  <dcterms:created xsi:type="dcterms:W3CDTF">2014-04-21T13:27:19Z</dcterms:created>
  <dcterms:modified xsi:type="dcterms:W3CDTF">2014-12-23T07:10:00Z</dcterms:modified>
</cp:coreProperties>
</file>