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9" autoAdjust="0"/>
  </p:normalViewPr>
  <p:slideViewPr>
    <p:cSldViewPr>
      <p:cViewPr varScale="1">
        <p:scale>
          <a:sx n="74" d="100"/>
          <a:sy n="74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57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AD35-A8C2-4147-B87F-8B9DC5268D7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34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AD35-A8C2-4147-B87F-8B9DC5268D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00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AD35-A8C2-4147-B87F-8B9DC5268D7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092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AD35-A8C2-4147-B87F-8B9DC5268D7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689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AD35-A8C2-4147-B87F-8B9DC5268D7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95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AD35-A8C2-4147-B87F-8B9DC5268D7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519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AD35-A8C2-4147-B87F-8B9DC5268D7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23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AD35-A8C2-4147-B87F-8B9DC5268D7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3132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AD35-A8C2-4147-B87F-8B9DC5268D7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92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6B148E-0969-49C9-9625-52F8B5DC087E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Занимательная математика</a:t>
            </a: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7000924" cy="3286148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Алгебра</a:t>
            </a:r>
          </a:p>
          <a:p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 класс.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564904"/>
            <a:ext cx="4286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Занятие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тему: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Гипербола и её свойства.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 descr="гипербола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9190" y="3071810"/>
            <a:ext cx="3786214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Гипербола и её свойства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 Свойства функции  </a:t>
            </a:r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b="1" smtClean="0">
                <a:latin typeface="Arial" pitchFamily="34" charset="0"/>
                <a:cs typeface="Arial" pitchFamily="34" charset="0"/>
              </a:rPr>
              <a:t>	1.</a:t>
            </a:r>
            <a:r>
              <a:rPr lang="ru-RU" smtClean="0">
                <a:latin typeface="Arial" pitchFamily="34" charset="0"/>
                <a:cs typeface="Arial" pitchFamily="34" charset="0"/>
              </a:rPr>
              <a:t> Область определения: Все числа кроме х=0.	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mtClean="0">
                <a:latin typeface="Arial" pitchFamily="34" charset="0"/>
                <a:cs typeface="Arial" pitchFamily="34" charset="0"/>
              </a:rPr>
              <a:t>&gt;0 при 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&lt;0, и  </a:t>
            </a:r>
            <a:r>
              <a:rPr lang="en-US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mtClean="0">
                <a:latin typeface="Arial" pitchFamily="34" charset="0"/>
                <a:cs typeface="Arial" pitchFamily="34" charset="0"/>
              </a:rPr>
              <a:t>&lt;0 при 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&gt;0.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mtClean="0">
                <a:latin typeface="Arial" pitchFamily="34" charset="0"/>
                <a:cs typeface="Arial" pitchFamily="34" charset="0"/>
              </a:rPr>
              <a:t> Функция возрастает на промежутках (-∞;0) и (0;+∞)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4.</a:t>
            </a:r>
            <a:r>
              <a:rPr lang="ru-RU" smtClean="0">
                <a:latin typeface="Arial" pitchFamily="34" charset="0"/>
                <a:cs typeface="Arial" pitchFamily="34" charset="0"/>
              </a:rPr>
              <a:t> Функция не ограничена ни сверху, ни снизу. 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smtClean="0">
                <a:latin typeface="Arial" pitchFamily="34" charset="0"/>
                <a:cs typeface="Arial" pitchFamily="34" charset="0"/>
              </a:rPr>
              <a:t>Наибольшего и наименьшего значения нет.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6.</a:t>
            </a:r>
            <a:r>
              <a:rPr lang="ru-RU" smtClean="0">
                <a:latin typeface="Arial" pitchFamily="34" charset="0"/>
                <a:cs typeface="Arial" pitchFamily="34" charset="0"/>
              </a:rPr>
              <a:t> Функция непрерывна на промежутках (-∞;0)</a:t>
            </a:r>
            <a:r>
              <a:rPr lang="en-US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mtClean="0">
                <a:latin typeface="Arial" pitchFamily="34" charset="0"/>
                <a:cs typeface="Arial" pitchFamily="34" charset="0"/>
              </a:rPr>
              <a:t>(0;+∞) и имеет разрыв в точке х=0.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7.</a:t>
            </a:r>
            <a:r>
              <a:rPr lang="ru-RU" smtClean="0">
                <a:latin typeface="Arial" pitchFamily="34" charset="0"/>
                <a:cs typeface="Arial" pitchFamily="34" charset="0"/>
              </a:rPr>
              <a:t> Область значений: (-∞;0)</a:t>
            </a:r>
            <a:r>
              <a:rPr lang="en-US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mtClean="0">
                <a:latin typeface="Arial" pitchFamily="34" charset="0"/>
                <a:cs typeface="Arial" pitchFamily="34" charset="0"/>
              </a:rPr>
              <a:t>(0;+∞).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285860"/>
            <a:ext cx="1495539" cy="642942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Рисунок 27" descr="гипербола5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14942" y="3786190"/>
            <a:ext cx="3071834" cy="30718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Гипербола и её свойства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Ребята, сегодня мы с вами изучим еще одну новую функцию и построим ее график.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Рассмотрим функцию: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Коэффициент </a:t>
            </a:r>
            <a:r>
              <a:rPr lang="en-US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mtClean="0">
                <a:latin typeface="Arial" pitchFamily="34" charset="0"/>
                <a:cs typeface="Arial" pitchFamily="34" charset="0"/>
              </a:rPr>
              <a:t> – может принимать любые действительные значения, кроме нуля. Для простоты начнем разбор функции с случая когда </a:t>
            </a:r>
            <a:r>
              <a:rPr lang="en-US" smtClean="0">
                <a:latin typeface="Arial" pitchFamily="34" charset="0"/>
                <a:cs typeface="Arial" pitchFamily="34" charset="0"/>
              </a:rPr>
              <a:t>k=1.</a:t>
            </a:r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Построим график функции: 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Как всегда начнем с построения таблицы, правда в этот раз придется разделить нашу таблицу как бы на две. Рассмотрим случай когда </a:t>
            </a:r>
            <a:r>
              <a:rPr lang="en-US" smtClean="0">
                <a:latin typeface="Arial" pitchFamily="34" charset="0"/>
                <a:cs typeface="Arial" pitchFamily="34" charset="0"/>
              </a:rPr>
              <a:t>x&gt;0.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85992"/>
            <a:ext cx="1568530" cy="71438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929066"/>
            <a:ext cx="730255" cy="714380"/>
          </a:xfrm>
          <a:prstGeom prst="rect">
            <a:avLst/>
          </a:prstGeom>
          <a:noFill/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5429264"/>
            <a:ext cx="55054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Гипербола и её свойства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Нам нужно отметить шесть точек с координатами (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mtClean="0">
                <a:latin typeface="Arial" pitchFamily="34" charset="0"/>
                <a:cs typeface="Arial" pitchFamily="34" charset="0"/>
              </a:rPr>
              <a:t>) приведенными в таблице и соединить их линией.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гипербола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43174" y="3214686"/>
            <a:ext cx="3500462" cy="3286148"/>
          </a:xfrm>
          <a:prstGeom prst="rect">
            <a:avLst/>
          </a:prstGeom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1214422"/>
            <a:ext cx="55054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Гипербола и её свойства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	Теперь посмотрим, что у нас получается при отрицательных х.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	Поступим тем же образом, отметим точки и соединим линией.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857364"/>
            <a:ext cx="54959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Рисунок 25" descr="гипербола2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6050" y="3500438"/>
            <a:ext cx="3428789" cy="31513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Гипербола и её свойства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Два кусочка графика мы построили, давайте объединим их.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График функции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857364"/>
            <a:ext cx="657230" cy="642942"/>
          </a:xfrm>
          <a:prstGeom prst="rect">
            <a:avLst/>
          </a:prstGeom>
          <a:noFill/>
        </p:spPr>
      </p:pic>
      <p:pic>
        <p:nvPicPr>
          <p:cNvPr id="27" name="Рисунок 26" descr="гипербола3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00232" y="2500306"/>
            <a:ext cx="4357718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Гипербола и её свойства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Arial" pitchFamily="34" charset="0"/>
                <a:cs typeface="Arial" pitchFamily="34" charset="0"/>
              </a:rPr>
              <a:t>	График такой функции называется </a:t>
            </a:r>
            <a:r>
              <a:rPr lang="ru-RU" b="1" i="1" smtClean="0">
                <a:latin typeface="Arial" pitchFamily="34" charset="0"/>
                <a:cs typeface="Arial" pitchFamily="34" charset="0"/>
              </a:rPr>
              <a:t>Гиперболой.</a:t>
            </a:r>
          </a:p>
          <a:p>
            <a:pPr algn="just"/>
            <a:r>
              <a:rPr lang="ru-RU" b="1" i="1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mtClean="0">
                <a:latin typeface="Arial" pitchFamily="34" charset="0"/>
                <a:cs typeface="Arial" pitchFamily="34" charset="0"/>
              </a:rPr>
              <a:t>Согласитесь, график выглядит довольно таки красиво, во первых он симметричен относительно начала координат, если провести любую прямую проходящую через начало координат, из первой в третью четверть, то она пересекает наш график в двух точках, которые будут одинаково отдалены от начала координат.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Гипербола состоит из двух симметричных относительно начала координат частей. Эти части называются, ветвями гиперболы.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Ветви гиперболы в одном направлении (влево и вправо) все больше и больше стремятся к оси абсцисс, но никогда не пересекут ее, а в другом направлении  (вверх и вниз) стремятся к оси ординат, но также никогда не пересекут ее (так как на ноль делить нельзя). В таких случаях, соответствующие линии называются 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асимптотами.  </a:t>
            </a:r>
            <a:r>
              <a:rPr lang="ru-RU" smtClean="0">
                <a:latin typeface="Arial" pitchFamily="34" charset="0"/>
                <a:cs typeface="Arial" pitchFamily="34" charset="0"/>
              </a:rPr>
              <a:t>График гиперболы имеет две асимптоты: ось х и ось у.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У гиперболы есть не только центр симметрии, но и ось симметрии. Ребята, провидите прямую </a:t>
            </a:r>
            <a:r>
              <a:rPr lang="en-US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mtClean="0">
                <a:latin typeface="Arial" pitchFamily="34" charset="0"/>
                <a:cs typeface="Arial" pitchFamily="34" charset="0"/>
              </a:rPr>
              <a:t>и посмотрите, как разделился наш график. Можно заметить, что если часть которая расположена выше прямой </a:t>
            </a:r>
            <a:r>
              <a:rPr lang="en-US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 наложить на часть ниже, то они совпадут, это и означает симметричность относительно прямой.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Гипербола и её свойства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Мы построили график функции 	      , 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Но что будет в общем случае 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Графики практически не будут отличаться, будет получаться такая же гипербола, с теми же ветвями, только чем больше </a:t>
            </a:r>
            <a:r>
              <a:rPr lang="en-US" smtClean="0">
                <a:latin typeface="Arial" pitchFamily="34" charset="0"/>
                <a:cs typeface="Arial" pitchFamily="34" charset="0"/>
              </a:rPr>
              <a:t>k </a:t>
            </a:r>
            <a:r>
              <a:rPr lang="ru-RU" smtClean="0">
                <a:latin typeface="Arial" pitchFamily="34" charset="0"/>
                <a:cs typeface="Arial" pitchFamily="34" charset="0"/>
              </a:rPr>
              <a:t>– тем дальше будут удалены ветви от начала координат, а чем меньше </a:t>
            </a:r>
            <a:r>
              <a:rPr lang="en-US" smtClean="0">
                <a:latin typeface="Arial" pitchFamily="34" charset="0"/>
                <a:cs typeface="Arial" pitchFamily="34" charset="0"/>
              </a:rPr>
              <a:t>k </a:t>
            </a:r>
            <a:r>
              <a:rPr lang="ru-RU" smtClean="0">
                <a:latin typeface="Arial" pitchFamily="34" charset="0"/>
                <a:cs typeface="Arial" pitchFamily="34" charset="0"/>
              </a:rPr>
              <a:t>– тем ближе подходить к началу координат.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Например, график функции  	 выглядит следующим образом: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285860"/>
            <a:ext cx="657231" cy="642942"/>
          </a:xfrm>
          <a:prstGeom prst="rect">
            <a:avLst/>
          </a:prstGeom>
          <a:noFill/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7" y="2000240"/>
            <a:ext cx="1616539" cy="571504"/>
          </a:xfrm>
          <a:prstGeom prst="rect">
            <a:avLst/>
          </a:prstGeom>
          <a:noFill/>
        </p:spPr>
      </p:pic>
      <p:pic>
        <p:nvPicPr>
          <p:cNvPr id="30" name="Рисунок 29" descr="гипербола4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14942" y="4000504"/>
            <a:ext cx="3071834" cy="2714644"/>
          </a:xfrm>
          <a:prstGeom prst="rect">
            <a:avLst/>
          </a:prstGeom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3571876"/>
            <a:ext cx="642942" cy="51665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1000100" y="4857760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latin typeface="Arial" pitchFamily="34" charset="0"/>
                <a:cs typeface="Arial" pitchFamily="34" charset="0"/>
              </a:rPr>
              <a:t>График как бы стал “шире”, отдалился от начала координат.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Гипербола и её свойства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А как быть в случае отрицательных </a:t>
            </a:r>
            <a:r>
              <a:rPr lang="en-US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mtClean="0">
                <a:latin typeface="Arial" pitchFamily="34" charset="0"/>
                <a:cs typeface="Arial" pitchFamily="34" charset="0"/>
              </a:rPr>
              <a:t>? График функции </a:t>
            </a:r>
            <a:r>
              <a:rPr lang="en-US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mtClean="0">
                <a:latin typeface="Arial" pitchFamily="34" charset="0"/>
                <a:cs typeface="Arial" pitchFamily="34" charset="0"/>
              </a:rPr>
              <a:t>=-</a:t>
            </a:r>
            <a:r>
              <a:rPr lang="en-US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) симметричен графику </a:t>
            </a:r>
            <a:r>
              <a:rPr lang="en-US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)   относительно оси абсцисс, нужно как бы перевернуть “вверх ногами”.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Давайте воспользуемся этим свойством и построим график функции 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r>
              <a:rPr lang="ru-RU" smtClean="0">
                <a:latin typeface="Arial" pitchFamily="34" charset="0"/>
                <a:cs typeface="Arial" pitchFamily="34" charset="0"/>
              </a:rPr>
              <a:t>Обобщим полученные знания: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643182"/>
            <a:ext cx="900119" cy="642942"/>
          </a:xfrm>
          <a:prstGeom prst="rect">
            <a:avLst/>
          </a:prstGeom>
          <a:noFill/>
        </p:spPr>
      </p:pic>
      <p:pic>
        <p:nvPicPr>
          <p:cNvPr id="27" name="Рисунок 26" descr="гипербола5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86314" y="2643182"/>
            <a:ext cx="4143404" cy="400052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0" y="4000504"/>
            <a:ext cx="47148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Графиком функции  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является гипербола, расположенная в первой и третье (второй и четвертой) координатных четвертях при </a:t>
            </a:r>
            <a:r>
              <a:rPr lang="en-US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mtClean="0">
                <a:latin typeface="Arial" pitchFamily="34" charset="0"/>
                <a:cs typeface="Arial" pitchFamily="34" charset="0"/>
              </a:rPr>
              <a:t>&gt;0 (</a:t>
            </a:r>
            <a:r>
              <a:rPr lang="en-US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mtClean="0">
                <a:latin typeface="Arial" pitchFamily="34" charset="0"/>
                <a:cs typeface="Arial" pitchFamily="34" charset="0"/>
              </a:rPr>
              <a:t>&lt;0), симметричный относительно начала координат и оси координат – асимптоты гиперболы.</a:t>
            </a:r>
            <a:endParaRPr lang="ru-R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286256"/>
            <a:ext cx="1411677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Гипербола и её свойства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2873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Свойства функции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b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smtClean="0">
                <a:latin typeface="Arial" pitchFamily="34" charset="0"/>
                <a:cs typeface="Arial" pitchFamily="34" charset="0"/>
              </a:rPr>
              <a:t>	1.</a:t>
            </a:r>
            <a:r>
              <a:rPr lang="ru-RU" smtClean="0">
                <a:latin typeface="Arial" pitchFamily="34" charset="0"/>
                <a:cs typeface="Arial" pitchFamily="34" charset="0"/>
              </a:rPr>
              <a:t> Область определения: Все числа кроме х=0.	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mtClean="0">
                <a:latin typeface="Arial" pitchFamily="34" charset="0"/>
                <a:cs typeface="Arial" pitchFamily="34" charset="0"/>
              </a:rPr>
              <a:t>&gt;0 при 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&gt;0, и  </a:t>
            </a:r>
            <a:r>
              <a:rPr lang="en-US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mtClean="0">
                <a:latin typeface="Arial" pitchFamily="34" charset="0"/>
                <a:cs typeface="Arial" pitchFamily="34" charset="0"/>
              </a:rPr>
              <a:t>&lt;0 при 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&lt;0.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mtClean="0">
                <a:latin typeface="Arial" pitchFamily="34" charset="0"/>
                <a:cs typeface="Arial" pitchFamily="34" charset="0"/>
              </a:rPr>
              <a:t> Функция убывает на промежутках (-∞;0) и (0;+∞)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4.</a:t>
            </a:r>
            <a:r>
              <a:rPr lang="ru-RU" smtClean="0">
                <a:latin typeface="Arial" pitchFamily="34" charset="0"/>
                <a:cs typeface="Arial" pitchFamily="34" charset="0"/>
              </a:rPr>
              <a:t> Функция не ограничена ни сверху, ни снизу. 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5.</a:t>
            </a:r>
            <a:r>
              <a:rPr lang="ru-RU" smtClean="0">
                <a:latin typeface="Arial" pitchFamily="34" charset="0"/>
                <a:cs typeface="Arial" pitchFamily="34" charset="0"/>
              </a:rPr>
              <a:t> Наибольшего и наименьшего значения нет.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6.</a:t>
            </a:r>
            <a:r>
              <a:rPr lang="ru-RU" smtClean="0">
                <a:latin typeface="Arial" pitchFamily="34" charset="0"/>
                <a:cs typeface="Arial" pitchFamily="34" charset="0"/>
              </a:rPr>
              <a:t> Функция непрерывна на промежутках (-∞;0)</a:t>
            </a:r>
            <a:r>
              <a:rPr lang="en-US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mtClean="0">
                <a:latin typeface="Arial" pitchFamily="34" charset="0"/>
                <a:cs typeface="Arial" pitchFamily="34" charset="0"/>
              </a:rPr>
              <a:t>(0;+∞) и имеет разрыв в точке х=0.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7.</a:t>
            </a:r>
            <a:r>
              <a:rPr lang="ru-RU" smtClean="0">
                <a:latin typeface="Arial" pitchFamily="34" charset="0"/>
                <a:cs typeface="Arial" pitchFamily="34" charset="0"/>
              </a:rPr>
              <a:t> Область значений: (-∞;0)</a:t>
            </a:r>
            <a:r>
              <a:rPr lang="en-US" smtClean="0">
                <a:latin typeface="Arial" pitchFamily="34" charset="0"/>
                <a:cs typeface="Arial" pitchFamily="34" charset="0"/>
              </a:rPr>
              <a:t>U</a:t>
            </a:r>
            <a:r>
              <a:rPr lang="ru-RU" smtClean="0">
                <a:latin typeface="Arial" pitchFamily="34" charset="0"/>
                <a:cs typeface="Arial" pitchFamily="34" charset="0"/>
              </a:rPr>
              <a:t>(0;+∞).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 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285860"/>
            <a:ext cx="1677240" cy="714380"/>
          </a:xfrm>
          <a:prstGeom prst="rect">
            <a:avLst/>
          </a:prstGeom>
          <a:noFill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Рисунок 27" descr="гипербола3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57818" y="4071942"/>
            <a:ext cx="2643206" cy="264323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1630</TotalTime>
  <Words>73</Words>
  <Application>Microsoft Office PowerPoint</Application>
  <PresentationFormat>Экран (4:3)</PresentationFormat>
  <Paragraphs>90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Занимательная математика</vt:lpstr>
      <vt:lpstr>Гипербола и её свойства</vt:lpstr>
      <vt:lpstr>Гипербола и её свойства</vt:lpstr>
      <vt:lpstr>Гипербола и её свойства</vt:lpstr>
      <vt:lpstr>Гипербола и её свойства</vt:lpstr>
      <vt:lpstr>Гипербола и её свойства</vt:lpstr>
      <vt:lpstr>Гипербола и её свойства</vt:lpstr>
      <vt:lpstr>Гипербола и её свойства</vt:lpstr>
      <vt:lpstr>Гипербола и её свойства</vt:lpstr>
      <vt:lpstr>Гипербола и её свойства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New</cp:lastModifiedBy>
  <cp:revision>210</cp:revision>
  <dcterms:created xsi:type="dcterms:W3CDTF">2014-11-11T08:01:01Z</dcterms:created>
  <dcterms:modified xsi:type="dcterms:W3CDTF">2022-02-27T21:21:34Z</dcterms:modified>
</cp:coreProperties>
</file>