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2" autoAdjust="0"/>
    <p:restoredTop sz="94700" autoAdjust="0"/>
  </p:normalViewPr>
  <p:slideViewPr>
    <p:cSldViewPr>
      <p:cViewPr>
        <p:scale>
          <a:sx n="75" d="100"/>
          <a:sy n="75" d="100"/>
        </p:scale>
        <p:origin x="-2910" y="-5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REANIMATOR\Desktop\335392_(www.Gde-Fon.com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79368" y="-1333500"/>
            <a:ext cx="15240000" cy="9525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499992" y="476672"/>
            <a:ext cx="420262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Практическое пособие по </a:t>
            </a:r>
            <a:r>
              <a:rPr lang="ru-RU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       развитию </a:t>
            </a:r>
            <a:r>
              <a:rPr lang="ru-RU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речи </a:t>
            </a:r>
            <a:endParaRPr lang="ru-RU" sz="2800" dirty="0">
              <a:solidFill>
                <a:schemeClr val="accent6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99992" y="2204864"/>
            <a:ext cx="42420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КАК </a:t>
            </a:r>
            <a:br>
              <a:rPr lang="ru-RU" sz="4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НАПИСАТЬ </a:t>
            </a:r>
            <a:br>
              <a:rPr lang="ru-RU" sz="4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СОЧИНЕНИЕ</a:t>
            </a:r>
            <a:endParaRPr lang="ru-RU" sz="48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REANIMATOR\Desktop\zwalls.ru-256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44800" y="-2692400"/>
            <a:ext cx="12192000" cy="9753600"/>
          </a:xfrm>
          <a:prstGeom prst="rect">
            <a:avLst/>
          </a:prstGeom>
          <a:noFill/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535781" y="440531"/>
            <a:ext cx="80724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>
                <a:solidFill>
                  <a:srgbClr val="00B050"/>
                </a:solidFill>
                <a:latin typeface="Calibri" pitchFamily="34" charset="0"/>
              </a:rPr>
              <a:t>ПЛАН СОЧИНЕНИЯ - РАССУЖДЕНИЯ</a:t>
            </a: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78593" y="1153319"/>
            <a:ext cx="8786813" cy="526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42900" indent="-342900" algn="just">
              <a:buFont typeface="Calibri" pitchFamily="34" charset="0"/>
              <a:buAutoNum type="arabicPeriod"/>
            </a:pPr>
            <a:r>
              <a:rPr lang="ru-RU" sz="4800">
                <a:solidFill>
                  <a:srgbClr val="002060"/>
                </a:solidFill>
                <a:latin typeface="Calibri" pitchFamily="34" charset="0"/>
              </a:rPr>
              <a:t>Вступление.</a:t>
            </a:r>
          </a:p>
          <a:p>
            <a:pPr marL="342900" indent="-342900" algn="just">
              <a:buFont typeface="Calibri" pitchFamily="34" charset="0"/>
              <a:buAutoNum type="arabicPeriod"/>
            </a:pPr>
            <a:r>
              <a:rPr lang="ru-RU" sz="4800">
                <a:solidFill>
                  <a:srgbClr val="002060"/>
                </a:solidFill>
                <a:latin typeface="Calibri" pitchFamily="34" charset="0"/>
              </a:rPr>
              <a:t>Тезис (</a:t>
            </a:r>
            <a:r>
              <a:rPr lang="ru-RU" sz="3600">
                <a:solidFill>
                  <a:srgbClr val="002060"/>
                </a:solidFill>
                <a:latin typeface="Calibri" pitchFamily="34" charset="0"/>
              </a:rPr>
              <a:t>то, о чём хочешь рассказать</a:t>
            </a:r>
            <a:r>
              <a:rPr lang="ru-RU" sz="4800">
                <a:solidFill>
                  <a:srgbClr val="002060"/>
                </a:solidFill>
                <a:latin typeface="Calibri" pitchFamily="34" charset="0"/>
              </a:rPr>
              <a:t>).</a:t>
            </a:r>
          </a:p>
          <a:p>
            <a:pPr marL="342900" indent="-342900" algn="just">
              <a:buFont typeface="Calibri" pitchFamily="34" charset="0"/>
              <a:buAutoNum type="arabicPeriod"/>
            </a:pPr>
            <a:r>
              <a:rPr lang="ru-RU" sz="4800">
                <a:solidFill>
                  <a:srgbClr val="002060"/>
                </a:solidFill>
                <a:latin typeface="Calibri" pitchFamily="34" charset="0"/>
              </a:rPr>
              <a:t>Аргументы (</a:t>
            </a:r>
            <a:r>
              <a:rPr lang="ru-RU" sz="3600">
                <a:solidFill>
                  <a:srgbClr val="002060"/>
                </a:solidFill>
                <a:latin typeface="Calibri" pitchFamily="34" charset="0"/>
              </a:rPr>
              <a:t>доказательство тезиса</a:t>
            </a:r>
            <a:r>
              <a:rPr lang="ru-RU" sz="4800">
                <a:solidFill>
                  <a:srgbClr val="002060"/>
                </a:solidFill>
                <a:latin typeface="Calibri" pitchFamily="34" charset="0"/>
              </a:rPr>
              <a:t>): доводы, примеры, случаи, факты, цифры, мнения других людей, цитаты.</a:t>
            </a:r>
          </a:p>
          <a:p>
            <a:pPr marL="342900" indent="-342900" algn="just">
              <a:buFont typeface="Calibri" pitchFamily="34" charset="0"/>
              <a:buAutoNum type="arabicPeriod"/>
            </a:pPr>
            <a:r>
              <a:rPr lang="ru-RU" sz="4800">
                <a:solidFill>
                  <a:srgbClr val="002060"/>
                </a:solidFill>
                <a:latin typeface="Calibri" pitchFamily="34" charset="0"/>
              </a:rPr>
              <a:t>Выводы.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REANIMATOR\Desktop\zwalls.ru-256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44800" y="-2692400"/>
            <a:ext cx="12192000" cy="9753600"/>
          </a:xfrm>
          <a:prstGeom prst="rect">
            <a:avLst/>
          </a:prstGeom>
          <a:noFill/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85813" y="57943"/>
            <a:ext cx="75723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3600" b="1" u="sng" dirty="0">
                <a:solidFill>
                  <a:srgbClr val="00B050"/>
                </a:solidFill>
                <a:latin typeface="Calibri" pitchFamily="34" charset="0"/>
              </a:rPr>
              <a:t>СОЧИНЕНИЕ - ПОВЕСТВОВАНИЕ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214313" y="915193"/>
            <a:ext cx="8715375" cy="2554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663300"/>
            </a:solidFill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Это сочинение отвечает на вопросы: </a:t>
            </a:r>
            <a:r>
              <a:rPr lang="ru-RU" sz="2400" b="1" dirty="0">
                <a:solidFill>
                  <a:srgbClr val="006600"/>
                </a:solidFill>
                <a:latin typeface="+mn-lt"/>
              </a:rPr>
              <a:t>«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КТО? ЧТО ДЕЛАЛ? ГДЕ? КОГДА? КАК?»</a:t>
            </a:r>
            <a:r>
              <a:rPr lang="ru-RU" sz="2400" dirty="0">
                <a:latin typeface="+mn-lt"/>
              </a:rPr>
              <a:t>. Главная особенность такого текста – </a:t>
            </a:r>
            <a:r>
              <a:rPr lang="ru-RU" sz="2400" b="1" dirty="0">
                <a:latin typeface="+mn-lt"/>
              </a:rPr>
              <a:t>СООБЩЕНИЕ</a:t>
            </a:r>
            <a:r>
              <a:rPr lang="ru-RU" sz="2400" dirty="0">
                <a:latin typeface="+mn-lt"/>
              </a:rPr>
              <a:t> о развивающихся действиях и об их завершении. В повествовании много глаголов. Используй слова: </a:t>
            </a:r>
            <a:r>
              <a:rPr lang="ru-RU" sz="3200" i="1" dirty="0">
                <a:solidFill>
                  <a:srgbClr val="FF0000"/>
                </a:solidFill>
                <a:latin typeface="+mn-lt"/>
              </a:rPr>
              <a:t>«СНАЧАЛА», «ПОТОМ», «ЗАТЕМ», «ТОГДА», «СНОВА», «ЕЩЁ», «УЖЕ».</a:t>
            </a:r>
          </a:p>
        </p:txBody>
      </p:sp>
      <p:pic>
        <p:nvPicPr>
          <p:cNvPr id="8194" name="Picture 2" descr="http://2017-godu.ru/wp-content/uploads/2016/07/1469614196_maxresdefault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645024"/>
            <a:ext cx="5543327" cy="31181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REANIMATOR\Desktop\zwalls.ru-256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00808" y="-1827584"/>
            <a:ext cx="12192000" cy="9753600"/>
          </a:xfrm>
          <a:prstGeom prst="rect">
            <a:avLst/>
          </a:prstGeom>
          <a:noFill/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214687" y="100806"/>
            <a:ext cx="24288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4800" b="1" dirty="0">
                <a:solidFill>
                  <a:srgbClr val="00B050"/>
                </a:solidFill>
                <a:latin typeface="Calibri" pitchFamily="34" charset="0"/>
              </a:rPr>
              <a:t>СЮЖЕТ</a:t>
            </a:r>
            <a:r>
              <a:rPr lang="ru-RU" sz="4800" b="1" dirty="0">
                <a:solidFill>
                  <a:srgbClr val="00660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6" name="Стрелка углом 5"/>
          <p:cNvSpPr/>
          <p:nvPr/>
        </p:nvSpPr>
        <p:spPr>
          <a:xfrm rot="700102">
            <a:off x="2601203" y="2250513"/>
            <a:ext cx="773241" cy="195239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05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Стрелка углом 6"/>
          <p:cNvSpPr/>
          <p:nvPr/>
        </p:nvSpPr>
        <p:spPr>
          <a:xfrm rot="3654803">
            <a:off x="5557037" y="2497418"/>
            <a:ext cx="1583532" cy="71355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12"/>
          <p:cNvSpPr txBox="1">
            <a:spLocks noChangeArrowheads="1"/>
          </p:cNvSpPr>
          <p:nvPr/>
        </p:nvSpPr>
        <p:spPr bwMode="auto">
          <a:xfrm>
            <a:off x="71437" y="6172994"/>
            <a:ext cx="2071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rgbClr val="00B0F0"/>
                </a:solidFill>
                <a:latin typeface="Calibri" pitchFamily="34" charset="0"/>
              </a:rPr>
              <a:t>ВСТУПЛЕНИЕ</a:t>
            </a:r>
          </a:p>
          <a:p>
            <a:pPr algn="ctr"/>
            <a:r>
              <a:rPr lang="ru-RU" sz="1200" dirty="0">
                <a:latin typeface="Calibri" pitchFamily="34" charset="0"/>
              </a:rPr>
              <a:t>(место, время действия)</a:t>
            </a:r>
          </a:p>
        </p:txBody>
      </p:sp>
      <p:sp>
        <p:nvSpPr>
          <p:cNvPr id="9" name="TextBox 13"/>
          <p:cNvSpPr txBox="1">
            <a:spLocks noChangeArrowheads="1"/>
          </p:cNvSpPr>
          <p:nvPr/>
        </p:nvSpPr>
        <p:spPr bwMode="auto">
          <a:xfrm>
            <a:off x="1763688" y="4437112"/>
            <a:ext cx="24288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rgbClr val="00B0F0"/>
                </a:solidFill>
                <a:latin typeface="Calibri" pitchFamily="34" charset="0"/>
              </a:rPr>
              <a:t>НАЧАЛО  ДЕЙСТВИЯ</a:t>
            </a:r>
          </a:p>
          <a:p>
            <a:pPr algn="ctr"/>
            <a:r>
              <a:rPr lang="ru-RU" sz="1200" dirty="0">
                <a:latin typeface="Calibri" pitchFamily="34" charset="0"/>
              </a:rPr>
              <a:t>(завязка)</a:t>
            </a:r>
          </a:p>
        </p:txBody>
      </p:sp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2915816" y="2276872"/>
            <a:ext cx="3429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rgbClr val="00B0F0"/>
                </a:solidFill>
                <a:latin typeface="Calibri" pitchFamily="34" charset="0"/>
              </a:rPr>
              <a:t>КУЛЬМИНАЦИЯ</a:t>
            </a:r>
          </a:p>
          <a:p>
            <a:pPr algn="ctr"/>
            <a:r>
              <a:rPr lang="ru-RU" sz="1200" dirty="0">
                <a:latin typeface="Calibri" pitchFamily="34" charset="0"/>
              </a:rPr>
              <a:t>(самый напряженный момент)</a:t>
            </a:r>
          </a:p>
        </p:txBody>
      </p:sp>
      <p:sp>
        <p:nvSpPr>
          <p:cNvPr id="11" name="TextBox 15"/>
          <p:cNvSpPr txBox="1">
            <a:spLocks noChangeArrowheads="1"/>
          </p:cNvSpPr>
          <p:nvPr/>
        </p:nvSpPr>
        <p:spPr bwMode="auto">
          <a:xfrm>
            <a:off x="5868144" y="3789040"/>
            <a:ext cx="2500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rgbClr val="00B0F0"/>
                </a:solidFill>
                <a:latin typeface="Calibri" pitchFamily="34" charset="0"/>
              </a:rPr>
              <a:t>КОНЕЦ  ДЕЙСТВИЯ</a:t>
            </a:r>
          </a:p>
          <a:p>
            <a:pPr algn="ctr"/>
            <a:r>
              <a:rPr lang="ru-RU" sz="1200" dirty="0">
                <a:latin typeface="Calibri" pitchFamily="34" charset="0"/>
              </a:rPr>
              <a:t>(развязка)</a:t>
            </a:r>
          </a:p>
        </p:txBody>
      </p:sp>
      <p:sp>
        <p:nvSpPr>
          <p:cNvPr id="12" name="TextBox 16"/>
          <p:cNvSpPr txBox="1"/>
          <p:nvPr/>
        </p:nvSpPr>
        <p:spPr>
          <a:xfrm>
            <a:off x="785812" y="958056"/>
            <a:ext cx="7786688" cy="4619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663300"/>
            </a:solidFill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это последовательность развития действия, ход событий</a:t>
            </a:r>
          </a:p>
        </p:txBody>
      </p:sp>
      <p:sp>
        <p:nvSpPr>
          <p:cNvPr id="14" name="Стрелка углом 13"/>
          <p:cNvSpPr/>
          <p:nvPr/>
        </p:nvSpPr>
        <p:spPr>
          <a:xfrm rot="700102">
            <a:off x="892792" y="4121905"/>
            <a:ext cx="661672" cy="2136604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93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REANIMATOR\Desktop\zwalls.ru-256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44800" y="-2692400"/>
            <a:ext cx="12192000" cy="9753600"/>
          </a:xfrm>
          <a:prstGeom prst="rect">
            <a:avLst/>
          </a:prstGeom>
          <a:noFill/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57188" y="70643"/>
            <a:ext cx="8429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>
                <a:solidFill>
                  <a:srgbClr val="00B050"/>
                </a:solidFill>
                <a:latin typeface="Calibri" pitchFamily="34" charset="0"/>
              </a:rPr>
              <a:t>ПЛАН  СОЧИНЕНИЯ - ПОВЕСТВОВАНИЯ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42875" y="785018"/>
            <a:ext cx="8858250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42900" indent="-342900">
              <a:buFont typeface="Calibri" pitchFamily="34" charset="0"/>
              <a:buAutoNum type="arabicPeriod"/>
            </a:pPr>
            <a:r>
              <a:rPr lang="ru-RU" sz="4800">
                <a:solidFill>
                  <a:srgbClr val="002060"/>
                </a:solidFill>
                <a:latin typeface="Calibri" pitchFamily="34" charset="0"/>
              </a:rPr>
              <a:t>Вступление.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4800">
                <a:solidFill>
                  <a:srgbClr val="002060"/>
                </a:solidFill>
                <a:latin typeface="Calibri" pitchFamily="34" charset="0"/>
              </a:rPr>
              <a:t>Развитие действий – завязка (поступки героев и причины этих поступков).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4800">
                <a:solidFill>
                  <a:srgbClr val="002060"/>
                </a:solidFill>
                <a:latin typeface="Calibri" pitchFamily="34" charset="0"/>
              </a:rPr>
              <a:t>Кульминация (самый напряженный момент сюжета) действия.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4800">
                <a:solidFill>
                  <a:srgbClr val="002060"/>
                </a:solidFill>
                <a:latin typeface="Calibri" pitchFamily="34" charset="0"/>
              </a:rPr>
              <a:t>Заключение (развязка).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REANIMATOR\Desktop\zwalls.ru-256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44800" y="-2692400"/>
            <a:ext cx="12192000" cy="9753600"/>
          </a:xfrm>
          <a:prstGeom prst="rect">
            <a:avLst/>
          </a:prstGeom>
          <a:noFill/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21469" y="169862"/>
            <a:ext cx="85010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>
                <a:solidFill>
                  <a:srgbClr val="00B050"/>
                </a:solidFill>
                <a:latin typeface="Calibri" pitchFamily="34" charset="0"/>
              </a:rPr>
              <a:t>С ЧЕГО НАЧАТЬ РАБОТУ НАД СОЧИНЕНИЕМ</a:t>
            </a:r>
          </a:p>
        </p:txBody>
      </p:sp>
      <p:sp>
        <p:nvSpPr>
          <p:cNvPr id="7" name="TextBox 3"/>
          <p:cNvSpPr txBox="1"/>
          <p:nvPr/>
        </p:nvSpPr>
        <p:spPr>
          <a:xfrm>
            <a:off x="321469" y="3241675"/>
            <a:ext cx="8501062" cy="34464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663300"/>
            </a:solidFill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b="1" dirty="0">
                <a:solidFill>
                  <a:srgbClr val="FF0000"/>
                </a:solidFill>
                <a:latin typeface="+mn-lt"/>
              </a:rPr>
              <a:t>Продумай название. </a:t>
            </a:r>
            <a:r>
              <a:rPr lang="ru-RU" i="1" dirty="0">
                <a:latin typeface="+mn-lt"/>
              </a:rPr>
              <a:t>Чтобы это сделать, нужно точно определить, о чём пойдёт речь в сочинении</a:t>
            </a:r>
            <a:r>
              <a:rPr lang="ru-RU" sz="2400" dirty="0">
                <a:latin typeface="+mn-lt"/>
              </a:rPr>
              <a:t>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b="1" dirty="0">
                <a:solidFill>
                  <a:srgbClr val="FF0000"/>
                </a:solidFill>
                <a:latin typeface="+mn-lt"/>
              </a:rPr>
              <a:t>Сформулируй, вырази основную мысль сочинения</a:t>
            </a:r>
            <a:r>
              <a:rPr lang="ru-RU" b="1" dirty="0">
                <a:latin typeface="+mn-lt"/>
              </a:rPr>
              <a:t>.</a:t>
            </a:r>
            <a:r>
              <a:rPr lang="ru-RU" sz="2800" b="1" dirty="0">
                <a:latin typeface="+mn-lt"/>
              </a:rPr>
              <a:t> </a:t>
            </a:r>
            <a:r>
              <a:rPr lang="ru-RU" i="1" dirty="0">
                <a:latin typeface="+mn-lt"/>
              </a:rPr>
              <a:t>Чтобы это сделать, нужно ответить на вопрос: что я хочу сказать своей работой, к какому выводу должен прийти?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b="1" dirty="0">
                <a:solidFill>
                  <a:srgbClr val="FF0000"/>
                </a:solidFill>
                <a:latin typeface="+mn-lt"/>
              </a:rPr>
              <a:t>Определи жанр своего сочинения </a:t>
            </a:r>
            <a:r>
              <a:rPr lang="ru-RU" i="1" dirty="0">
                <a:latin typeface="+mn-lt"/>
              </a:rPr>
              <a:t>(это может быть сочинение – описание, повествование, рассуждение).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800" b="1" dirty="0">
                <a:solidFill>
                  <a:srgbClr val="FF0000"/>
                </a:solidFill>
                <a:latin typeface="+mn-lt"/>
              </a:rPr>
              <a:t>Составь план </a:t>
            </a:r>
            <a:r>
              <a:rPr lang="ru-RU" i="1" dirty="0">
                <a:latin typeface="+mn-lt"/>
              </a:rPr>
              <a:t>(обрати внимание на соразмерность частей – вступление и заключение намного короче основной части).</a:t>
            </a:r>
          </a:p>
        </p:txBody>
      </p:sp>
      <p:pic>
        <p:nvPicPr>
          <p:cNvPr id="5122" name="Picture 2" descr="http://med-heal.ru/wp-content/uploads/2016/10/03-1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908720"/>
            <a:ext cx="3240360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REANIMATOR\Desktop\zwalls.ru-256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44800" y="-2692400"/>
            <a:ext cx="12192000" cy="9753600"/>
          </a:xfrm>
          <a:prstGeom prst="rect">
            <a:avLst/>
          </a:prstGeom>
          <a:noFill/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28625" y="255587"/>
            <a:ext cx="8143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>
                <a:solidFill>
                  <a:srgbClr val="00B050"/>
                </a:solidFill>
                <a:latin typeface="Calibri" pitchFamily="34" charset="0"/>
              </a:rPr>
              <a:t>КАК ИЗБЕЖАТЬ ОШИБОК В СОЧИНЕНИИ</a:t>
            </a:r>
          </a:p>
        </p:txBody>
      </p:sp>
      <p:sp>
        <p:nvSpPr>
          <p:cNvPr id="6" name="TextBox 3"/>
          <p:cNvSpPr txBox="1"/>
          <p:nvPr/>
        </p:nvSpPr>
        <p:spPr>
          <a:xfrm>
            <a:off x="285750" y="969962"/>
            <a:ext cx="8572500" cy="56324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663300"/>
            </a:solidFill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+mn-lt"/>
              </a:rPr>
              <a:t>Не перегружай сочинение подробностями, без которых вполне можно обойтись.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+mn-lt"/>
              </a:rPr>
              <a:t>Переход от одной части сочинения к другой делай плавным.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+mn-lt"/>
              </a:rPr>
              <a:t>Следи за правильным употреблением слов.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+mn-lt"/>
              </a:rPr>
              <a:t>Не искажай написание слов, не заменяй их на те, которых нет в языке.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+mn-lt"/>
              </a:rPr>
              <a:t>Следи за своевременным и правильным употреблением местоимений, чтобы было понятно, о ком или о чём идёт речь.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+mn-lt"/>
              </a:rPr>
              <a:t>Не употребляй в одном предложении слово, которое уже входит в состав соседнего предложения.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+mn-lt"/>
              </a:rPr>
              <a:t>Учись заменять слова синонимами.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+mn-lt"/>
              </a:rPr>
              <a:t>Не повторяй одну и ту же мысль разными словами.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+mn-lt"/>
              </a:rPr>
              <a:t>Следи за тем, чтобы используемые слова и выражения не выходили за рамки литературного языка, не допускай неприличных и непристойных слов.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+mn-lt"/>
              </a:rPr>
              <a:t>Старайся не употреблять слов – паразитов.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+mn-lt"/>
              </a:rPr>
              <a:t>Следи за соблюдением плана сочинения (каждая часть с красной строки).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latin typeface="+mn-lt"/>
              </a:rPr>
              <a:t>Проверь грамотность: сверься с орфографическим словарём, расставь знаки препинания.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REANIMATOR\Desktop\zwalls.ru-256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44800" y="-2692400"/>
            <a:ext cx="12192000" cy="9753600"/>
          </a:xfrm>
          <a:prstGeom prst="rect">
            <a:avLst/>
          </a:prstGeom>
          <a:noFill/>
        </p:spPr>
      </p:pic>
      <p:pic>
        <p:nvPicPr>
          <p:cNvPr id="3074" name="Picture 2" descr="http://w4.wallls.com/uploads/original/201602/28/wallls.com_949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381328" y="-1035496"/>
            <a:ext cx="18288000" cy="10287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427984" y="217873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Теперь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ты знаешь,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как правильно писать сочинение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Удачи!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REANIMATOR\Desktop\zwalls.ru-256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44800" y="-2692400"/>
            <a:ext cx="12192000" cy="9753600"/>
          </a:xfrm>
          <a:prstGeom prst="rect">
            <a:avLst/>
          </a:prstGeom>
          <a:noFill/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78942" y="407566"/>
            <a:ext cx="87153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/>
            <a:r>
              <a:rPr lang="ru-RU" sz="3600" b="1" dirty="0">
                <a:solidFill>
                  <a:srgbClr val="FF0000"/>
                </a:solidFill>
                <a:latin typeface="Calibri" pitchFamily="34" charset="0"/>
              </a:rPr>
              <a:t>СОЧИНЕНИЕ</a:t>
            </a:r>
            <a:r>
              <a:rPr lang="ru-RU" sz="3600" dirty="0">
                <a:latin typeface="Calibri" pitchFamily="34" charset="0"/>
              </a:rPr>
              <a:t> – </a:t>
            </a:r>
            <a:r>
              <a:rPr lang="ru-RU" sz="2800" dirty="0">
                <a:latin typeface="Calibri" pitchFamily="34" charset="0"/>
              </a:rPr>
              <a:t>это изложение в письменной форме своих мыслей, знаний на заданную тему.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7504" y="2482999"/>
            <a:ext cx="600075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42900" indent="-342900">
              <a:buFont typeface="Calibri" pitchFamily="34" charset="0"/>
              <a:buAutoNum type="arabicPeriod"/>
            </a:pPr>
            <a:r>
              <a:rPr lang="ru-RU" sz="2800" dirty="0">
                <a:latin typeface="Calibri" pitchFamily="34" charset="0"/>
              </a:rPr>
              <a:t>Сочинение должно соответствовать теме, раскрывать её.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800" dirty="0">
                <a:latin typeface="Calibri" pitchFamily="34" charset="0"/>
              </a:rPr>
              <a:t>Текст должен быть содержательным, грамотным, без ошибок, в одном стиле.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800" dirty="0">
                <a:latin typeface="Calibri" pitchFamily="34" charset="0"/>
              </a:rPr>
              <a:t>Слова должны быть употреблены в правильном значении.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2800" dirty="0">
                <a:latin typeface="Calibri" pitchFamily="34" charset="0"/>
              </a:rPr>
              <a:t>Изложение мысли в сочинении должно быть последовательным.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1517883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+mj-lt"/>
              </a:rPr>
              <a:t>Сочинение </a:t>
            </a:r>
            <a:r>
              <a:rPr lang="ru-RU" sz="2400" dirty="0" smtClean="0">
                <a:latin typeface="+mj-lt"/>
              </a:rPr>
              <a:t>– это небольшое произведение. Поэтому оно должно быть написано по установленным </a:t>
            </a:r>
            <a:r>
              <a:rPr lang="ru-RU" sz="2400" b="1" dirty="0" smtClean="0">
                <a:latin typeface="+mj-lt"/>
              </a:rPr>
              <a:t>ПРАВИЛАМ</a:t>
            </a:r>
            <a:r>
              <a:rPr lang="ru-RU" sz="2400" dirty="0" smtClean="0">
                <a:latin typeface="+mj-lt"/>
              </a:rPr>
              <a:t>:</a:t>
            </a:r>
            <a:endParaRPr lang="ru-RU" sz="2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REANIMATOR\Desktop\zwalls.ru-256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07432" y="-2692400"/>
            <a:ext cx="12192000" cy="9753600"/>
          </a:xfrm>
          <a:prstGeom prst="rect">
            <a:avLst/>
          </a:prstGeom>
          <a:noFill/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1452711" y="88677"/>
            <a:ext cx="614362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6600" b="1" dirty="0">
                <a:solidFill>
                  <a:srgbClr val="00B050"/>
                </a:solidFill>
                <a:latin typeface="Calibri" pitchFamily="34" charset="0"/>
              </a:rPr>
              <a:t>ЗАГОЛОВОК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1230586"/>
            <a:ext cx="8715375" cy="8302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>
            <a:solidFill>
              <a:srgbClr val="663300"/>
            </a:solidFill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latin typeface="+mn-lt"/>
              </a:rPr>
              <a:t>Любое сочинение должно иметь название, которое отражает содержание всего сочинения в целом, но кратко.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239539" y="2204864"/>
            <a:ext cx="6500813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srgbClr val="FF0000"/>
                </a:solidFill>
                <a:latin typeface="Calibri" pitchFamily="34" charset="0"/>
              </a:rPr>
              <a:t>Заголовок</a:t>
            </a:r>
            <a:r>
              <a:rPr lang="ru-RU" sz="2800" b="1" dirty="0">
                <a:solidFill>
                  <a:srgbClr val="663300"/>
                </a:solidFill>
                <a:latin typeface="Calibri" pitchFamily="34" charset="0"/>
              </a:rPr>
              <a:t> – окошко для взгляда вперёд.</a:t>
            </a:r>
          </a:p>
          <a:p>
            <a:pPr algn="ctr"/>
            <a:r>
              <a:rPr lang="ru-RU" sz="2800" b="1" dirty="0">
                <a:solidFill>
                  <a:srgbClr val="663300"/>
                </a:solidFill>
                <a:latin typeface="Calibri" pitchFamily="34" charset="0"/>
              </a:rPr>
              <a:t>Посмотри и подумай: что тебя ждёт?</a:t>
            </a:r>
          </a:p>
          <a:p>
            <a:pPr algn="ctr"/>
            <a:r>
              <a:rPr lang="ru-RU" sz="2800" b="1" dirty="0">
                <a:solidFill>
                  <a:srgbClr val="663300"/>
                </a:solidFill>
                <a:latin typeface="Calibri" pitchFamily="34" charset="0"/>
              </a:rPr>
              <a:t>Заголовок – это не просто слова:</a:t>
            </a:r>
          </a:p>
          <a:p>
            <a:pPr algn="ctr"/>
            <a:r>
              <a:rPr lang="ru-RU" sz="2800" b="1" dirty="0">
                <a:solidFill>
                  <a:srgbClr val="663300"/>
                </a:solidFill>
                <a:latin typeface="Calibri" pitchFamily="34" charset="0"/>
              </a:rPr>
              <a:t>Эти слова – всему голова. </a:t>
            </a:r>
          </a:p>
          <a:p>
            <a:pPr algn="ctr"/>
            <a:r>
              <a:rPr lang="ru-RU" sz="2800" b="1" i="1" dirty="0">
                <a:solidFill>
                  <a:srgbClr val="663300"/>
                </a:solidFill>
                <a:latin typeface="Calibri" pitchFamily="34" charset="0"/>
              </a:rPr>
              <a:t>(С.Бондаренко)</a:t>
            </a:r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35496" y="4962654"/>
            <a:ext cx="56435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600" b="1" i="1" dirty="0" smtClean="0">
                <a:latin typeface="Calibri" pitchFamily="34" charset="0"/>
              </a:rPr>
              <a:t>Нужно постараться подобрать </a:t>
            </a:r>
            <a:r>
              <a:rPr lang="ru-RU" sz="1600" b="1" i="1" dirty="0">
                <a:latin typeface="Calibri" pitchFamily="34" charset="0"/>
              </a:rPr>
              <a:t>к сочинению </a:t>
            </a:r>
            <a:r>
              <a:rPr lang="ru-RU" sz="1600" b="1" i="1" dirty="0" smtClean="0">
                <a:latin typeface="Calibri" pitchFamily="34" charset="0"/>
              </a:rPr>
              <a:t>эпиграф.</a:t>
            </a:r>
            <a:endParaRPr lang="ru-RU" sz="1600" b="1" i="1" dirty="0">
              <a:latin typeface="Calibri" pitchFamily="34" charset="0"/>
            </a:endParaRPr>
          </a:p>
        </p:txBody>
      </p:sp>
      <p:sp>
        <p:nvSpPr>
          <p:cNvPr id="9" name="TextBox 10"/>
          <p:cNvSpPr txBox="1"/>
          <p:nvPr/>
        </p:nvSpPr>
        <p:spPr>
          <a:xfrm>
            <a:off x="222870" y="5301208"/>
            <a:ext cx="5429250" cy="120015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ЭПИГРАФ</a:t>
            </a:r>
            <a:r>
              <a:rPr lang="ru-RU" sz="2400" dirty="0">
                <a:latin typeface="+mn-lt"/>
              </a:rPr>
              <a:t>- это высказывание (цитата) перед сочинением, намекающее на основное содержание.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REANIMATOR\Desktop\zwalls.ru-256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44800" y="-2692400"/>
            <a:ext cx="12192000" cy="9753600"/>
          </a:xfrm>
          <a:prstGeom prst="rect">
            <a:avLst/>
          </a:prstGeom>
          <a:noFill/>
        </p:spPr>
      </p:pic>
      <p:sp>
        <p:nvSpPr>
          <p:cNvPr id="5" name="TextBox 1"/>
          <p:cNvSpPr txBox="1"/>
          <p:nvPr/>
        </p:nvSpPr>
        <p:spPr>
          <a:xfrm>
            <a:off x="1666453" y="116632"/>
            <a:ext cx="5857875" cy="64611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pc="300" dirty="0" smtClean="0">
                <a:solidFill>
                  <a:srgbClr val="002060"/>
                </a:solidFill>
                <a:latin typeface="+mn-lt"/>
              </a:rPr>
              <a:t>ЧАСТИ  СОЧИНЕНИЯ</a:t>
            </a:r>
            <a:endParaRPr lang="ru-RU" sz="3600" b="1" spc="3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232819" y="726530"/>
            <a:ext cx="46434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4800" b="1" dirty="0">
                <a:solidFill>
                  <a:srgbClr val="00B050"/>
                </a:solidFill>
                <a:latin typeface="Calibri" pitchFamily="34" charset="0"/>
              </a:rPr>
              <a:t>ВСТУПЛЕНИЕ</a:t>
            </a:r>
          </a:p>
        </p:txBody>
      </p:sp>
      <p:sp>
        <p:nvSpPr>
          <p:cNvPr id="7" name="TextBox 3"/>
          <p:cNvSpPr txBox="1"/>
          <p:nvPr/>
        </p:nvSpPr>
        <p:spPr>
          <a:xfrm>
            <a:off x="107504" y="1580778"/>
            <a:ext cx="8858250" cy="12001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663300"/>
            </a:solidFill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latin typeface="+mn-lt"/>
              </a:rPr>
              <a:t>Лучше не бросать читателя сразу в гущу событий.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latin typeface="+mn-lt"/>
              </a:rPr>
              <a:t>Подведи его к теме </a:t>
            </a:r>
            <a:r>
              <a:rPr lang="ru-RU" sz="2400" b="1" i="1" spc="300" dirty="0">
                <a:latin typeface="+mn-lt"/>
              </a:rPr>
              <a:t>ПОСТЕПЕННО</a:t>
            </a:r>
            <a:r>
              <a:rPr lang="ru-RU" sz="2400" i="1" dirty="0">
                <a:latin typeface="+mn-lt"/>
              </a:rPr>
              <a:t>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latin typeface="+mn-lt"/>
              </a:rPr>
              <a:t>Начать вступление можно по-разному: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33659" y="2837160"/>
            <a:ext cx="8786813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b="1" dirty="0">
                <a:latin typeface="Calibri" pitchFamily="34" charset="0"/>
              </a:rPr>
              <a:t>С вопроса к читателю (А знаете ли вы…?)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b="1" dirty="0">
                <a:latin typeface="Calibri" pitchFamily="34" charset="0"/>
              </a:rPr>
              <a:t>С определения (Дружба – это…)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b="1" dirty="0">
                <a:latin typeface="Calibri" pitchFamily="34" charset="0"/>
              </a:rPr>
              <a:t>С обычного утверждения (Я хочу вам рассказать о…)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REANIMATOR\Desktop\zwalls.ru-256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44800" y="-2692400"/>
            <a:ext cx="12192000" cy="9753600"/>
          </a:xfrm>
          <a:prstGeom prst="rect">
            <a:avLst/>
          </a:prstGeom>
          <a:noFill/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320105" y="-65559"/>
            <a:ext cx="69294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4800" b="1" dirty="0">
                <a:solidFill>
                  <a:srgbClr val="00B050"/>
                </a:solidFill>
                <a:latin typeface="Calibri" pitchFamily="34" charset="0"/>
              </a:rPr>
              <a:t>ОСНОВНАЯ ЧАСТЬ</a:t>
            </a:r>
          </a:p>
        </p:txBody>
      </p:sp>
      <p:sp>
        <p:nvSpPr>
          <p:cNvPr id="7" name="TextBox 4"/>
          <p:cNvSpPr txBox="1"/>
          <p:nvPr/>
        </p:nvSpPr>
        <p:spPr>
          <a:xfrm>
            <a:off x="319980" y="780802"/>
            <a:ext cx="8501062" cy="22161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663300"/>
            </a:solidFill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latin typeface="+mn-lt"/>
              </a:rPr>
              <a:t>От вступления должен быть плавный переход к основной части. В сочинении основная часть полностью раскрывает идею, главную мысль.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latin typeface="+mn-lt"/>
              </a:rPr>
              <a:t>Все абзацы нужно связывать между собой. Для этого используй в своих предложениях словосочетания: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536504" y="3140968"/>
            <a:ext cx="4572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>
                <a:solidFill>
                  <a:srgbClr val="FF0000"/>
                </a:solidFill>
                <a:latin typeface="Calibri" pitchFamily="34" charset="0"/>
              </a:rPr>
              <a:t>«НЕ  ТОЛЬКО, НО  И»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Calibri" pitchFamily="34" charset="0"/>
              </a:rPr>
              <a:t> «ПОЭТОМУ»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Calibri" pitchFamily="34" charset="0"/>
              </a:rPr>
              <a:t>« ПОТОМУ</a:t>
            </a:r>
            <a:r>
              <a:rPr lang="en-US" sz="36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latin typeface="Calibri" pitchFamily="34" charset="0"/>
              </a:rPr>
              <a:t>ЧТО»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Calibri" pitchFamily="34" charset="0"/>
              </a:rPr>
              <a:t>« ТАК КАК»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Calibri" pitchFamily="34" charset="0"/>
              </a:rPr>
              <a:t> «ЭТИМ ОН МНЕ И»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Calibri" pitchFamily="34" charset="0"/>
              </a:rPr>
              <a:t> «МОЖЕТ БЫТЬ»</a:t>
            </a:r>
          </a:p>
        </p:txBody>
      </p:sp>
      <p:pic>
        <p:nvPicPr>
          <p:cNvPr id="14340" name="Picture 4" descr="https://s.poembook.ru/theme/c4/ae/c3/42af3e115b5e2c0c08345695aa2aed713d4325d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98020"/>
            <a:ext cx="4437956" cy="2911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REANIMATOR\Desktop\zwalls.ru-256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44800" y="-2692400"/>
            <a:ext cx="12192000" cy="9753600"/>
          </a:xfrm>
          <a:prstGeom prst="rect">
            <a:avLst/>
          </a:prstGeom>
          <a:noFill/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675011" y="116632"/>
            <a:ext cx="59293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4800" b="1" dirty="0">
                <a:solidFill>
                  <a:srgbClr val="00B050"/>
                </a:solidFill>
                <a:latin typeface="Calibri" pitchFamily="34" charset="0"/>
              </a:rPr>
              <a:t>ЗАКЛЮЧЕНИЕ</a:t>
            </a:r>
          </a:p>
        </p:txBody>
      </p:sp>
      <p:sp>
        <p:nvSpPr>
          <p:cNvPr id="6" name="TextBox 2"/>
          <p:cNvSpPr txBox="1"/>
          <p:nvPr/>
        </p:nvSpPr>
        <p:spPr>
          <a:xfrm>
            <a:off x="460573" y="973882"/>
            <a:ext cx="8143875" cy="8302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663300"/>
            </a:solidFill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i="1" dirty="0">
                <a:latin typeface="+mn-lt"/>
              </a:rPr>
              <a:t>В заключении ты должен подвести итог всему написанному, сделать вывод.</a:t>
            </a:r>
          </a:p>
        </p:txBody>
      </p:sp>
      <p:pic>
        <p:nvPicPr>
          <p:cNvPr id="13316" name="Picture 4" descr="http://oknovusa.com/wp-content/uploads/2015/01/dollarphotoclub_445063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060848"/>
            <a:ext cx="6842130" cy="4779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REANIMATOR\Desktop\zwalls.ru-256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44800" y="-2692400"/>
            <a:ext cx="12192000" cy="9753600"/>
          </a:xfrm>
          <a:prstGeom prst="rect">
            <a:avLst/>
          </a:prstGeom>
          <a:noFill/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928688" y="334615"/>
            <a:ext cx="7429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3600" b="1" u="sng" dirty="0">
                <a:solidFill>
                  <a:srgbClr val="00B050"/>
                </a:solidFill>
                <a:latin typeface="Calibri" pitchFamily="34" charset="0"/>
              </a:rPr>
              <a:t>СОЧИНЕНИЕ - ОПИСАНИЕ</a:t>
            </a:r>
          </a:p>
        </p:txBody>
      </p:sp>
      <p:sp>
        <p:nvSpPr>
          <p:cNvPr id="6" name="TextBox 3"/>
          <p:cNvSpPr txBox="1"/>
          <p:nvPr/>
        </p:nvSpPr>
        <p:spPr>
          <a:xfrm>
            <a:off x="323528" y="1174676"/>
            <a:ext cx="8429625" cy="30464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663300"/>
            </a:solidFill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Это текст, в котором названы </a:t>
            </a:r>
            <a:r>
              <a:rPr lang="ru-RU" sz="2400" b="1" i="1" dirty="0">
                <a:solidFill>
                  <a:srgbClr val="FF0000"/>
                </a:solidFill>
                <a:latin typeface="+mn-lt"/>
              </a:rPr>
              <a:t>ПРИЗНАКИ</a:t>
            </a:r>
            <a:r>
              <a:rPr lang="ru-RU" sz="2400" b="1" i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400" dirty="0">
                <a:latin typeface="+mn-lt"/>
              </a:rPr>
              <a:t>предмета, человека или животного. Оно отвечает на вопрос 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«КАКОЙ?»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Поэтому для текста – описания нужны  имена прилагательные. Помогают сравнения с чем – либо.    Используй  слова        </a:t>
            </a:r>
            <a:r>
              <a:rPr lang="ru-RU" sz="2400" b="1" i="1" dirty="0">
                <a:solidFill>
                  <a:srgbClr val="FF0000"/>
                </a:solidFill>
                <a:latin typeface="+mn-lt"/>
              </a:rPr>
              <a:t>«КАК БУДТО», «КАК», «СЛОВНО», «ПОХОЖ НА»</a:t>
            </a:r>
            <a:r>
              <a:rPr lang="ru-RU" sz="2400" b="1" i="1" dirty="0">
                <a:latin typeface="+mn-lt"/>
              </a:rPr>
              <a:t>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В описании мало действия, движения. Оно дается для того, чтобы читатель смог «увидеть» то, что видел ты; чтобы читатель испытывал те же чувства, что и ты.</a:t>
            </a:r>
          </a:p>
        </p:txBody>
      </p:sp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428625" y="4365104"/>
            <a:ext cx="728662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2800" b="1" dirty="0">
                <a:latin typeface="Calibri" pitchFamily="34" charset="0"/>
              </a:rPr>
              <a:t>ПРИЗНАКИ ПРЕДМЕТА: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>
                <a:latin typeface="Calibri" pitchFamily="34" charset="0"/>
              </a:rPr>
              <a:t>Размер, форма, цвет, вкус, запах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>
                <a:latin typeface="Calibri" pitchFamily="34" charset="0"/>
              </a:rPr>
              <a:t>Материал, из которого изготовлен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>
                <a:latin typeface="Calibri" pitchFamily="34" charset="0"/>
              </a:rPr>
              <a:t>Возраст, черты характера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>
                <a:latin typeface="Calibri" pitchFamily="34" charset="0"/>
              </a:rPr>
              <a:t>Внешний вид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REANIMATOR\Desktop\zwalls.ru-256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44800" y="-2692400"/>
            <a:ext cx="12192000" cy="9753600"/>
          </a:xfrm>
          <a:prstGeom prst="rect">
            <a:avLst/>
          </a:prstGeom>
          <a:noFill/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393031" y="461169"/>
            <a:ext cx="67865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>
                <a:solidFill>
                  <a:srgbClr val="00B050"/>
                </a:solidFill>
                <a:latin typeface="Calibri" pitchFamily="34" charset="0"/>
              </a:rPr>
              <a:t>ПЛАН  СОЧИНЕНИЯ - ОПИСАНИЯ</a:t>
            </a: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250031" y="1318419"/>
            <a:ext cx="8643937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42900" indent="-342900">
              <a:buFont typeface="Calibri" pitchFamily="34" charset="0"/>
              <a:buAutoNum type="arabicPeriod"/>
            </a:pPr>
            <a:r>
              <a:rPr lang="ru-RU" sz="5400">
                <a:solidFill>
                  <a:srgbClr val="002060"/>
                </a:solidFill>
                <a:latin typeface="Calibri" pitchFamily="34" charset="0"/>
              </a:rPr>
              <a:t>Представление предмета (человека, животного).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5400">
                <a:solidFill>
                  <a:srgbClr val="002060"/>
                </a:solidFill>
                <a:latin typeface="Calibri" pitchFamily="34" charset="0"/>
              </a:rPr>
              <a:t>Основные признаки 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5400">
                <a:solidFill>
                  <a:srgbClr val="002060"/>
                </a:solidFill>
                <a:latin typeface="Calibri" pitchFamily="34" charset="0"/>
              </a:rPr>
              <a:t>Твоя оценка, твоё отношение к предмету.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 sz="5400">
                <a:solidFill>
                  <a:srgbClr val="002060"/>
                </a:solidFill>
                <a:latin typeface="Calibri" pitchFamily="34" charset="0"/>
              </a:rPr>
              <a:t>Твоё заключение (вывод).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REANIMATOR\Desktop\zwalls.ru-256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44800" y="-2692400"/>
            <a:ext cx="12192000" cy="9753600"/>
          </a:xfrm>
          <a:prstGeom prst="rect">
            <a:avLst/>
          </a:prstGeom>
          <a:noFill/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964657" y="111125"/>
            <a:ext cx="60721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ru-RU" sz="3600" b="1" u="sng" dirty="0">
                <a:solidFill>
                  <a:srgbClr val="00B050"/>
                </a:solidFill>
                <a:latin typeface="Calibri" pitchFamily="34" charset="0"/>
              </a:rPr>
              <a:t>СОЧИНЕНИЕ - РАССУЖДЕНИЕ</a:t>
            </a:r>
          </a:p>
        </p:txBody>
      </p:sp>
      <p:sp>
        <p:nvSpPr>
          <p:cNvPr id="7" name="TextBox 3"/>
          <p:cNvSpPr txBox="1"/>
          <p:nvPr/>
        </p:nvSpPr>
        <p:spPr>
          <a:xfrm>
            <a:off x="3107532" y="825500"/>
            <a:ext cx="5643562" cy="15700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663300"/>
            </a:solidFill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+mn-lt"/>
              </a:rPr>
              <a:t>Это текст, в котором даётся </a:t>
            </a:r>
            <a:r>
              <a:rPr lang="ru-RU" sz="2400" b="1" dirty="0">
                <a:latin typeface="+mn-lt"/>
              </a:rPr>
              <a:t>ОБЪЯСНЕНИЕ</a:t>
            </a:r>
            <a:r>
              <a:rPr lang="ru-RU" sz="2400" dirty="0">
                <a:latin typeface="+mn-lt"/>
              </a:rPr>
              <a:t> какому – либо явлению, событию, проводятся размышления о предмете. Текст отвечает на вопрос </a:t>
            </a:r>
            <a:r>
              <a:rPr lang="ru-RU" sz="2400" b="1" dirty="0">
                <a:solidFill>
                  <a:srgbClr val="FF0000"/>
                </a:solidFill>
                <a:latin typeface="+mn-lt"/>
              </a:rPr>
              <a:t>«ПОЧЕМУ?».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07157" y="2468563"/>
            <a:ext cx="8429625" cy="427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3200" b="1" dirty="0">
                <a:solidFill>
                  <a:srgbClr val="002060"/>
                </a:solidFill>
                <a:latin typeface="Calibri" pitchFamily="34" charset="0"/>
              </a:rPr>
              <a:t>Почему это есть?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3200" b="1" dirty="0">
                <a:solidFill>
                  <a:srgbClr val="002060"/>
                </a:solidFill>
                <a:latin typeface="Calibri" pitchFamily="34" charset="0"/>
              </a:rPr>
              <a:t>Почему это произошло, случилось?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3200" b="1" dirty="0">
                <a:solidFill>
                  <a:srgbClr val="002060"/>
                </a:solidFill>
                <a:latin typeface="Calibri" pitchFamily="34" charset="0"/>
              </a:rPr>
              <a:t>Почему так?</a:t>
            </a:r>
          </a:p>
          <a:p>
            <a:pPr algn="just"/>
            <a:r>
              <a:rPr lang="ru-RU" sz="2400" dirty="0">
                <a:latin typeface="Calibri" pitchFamily="34" charset="0"/>
              </a:rPr>
              <a:t>Используй слова:</a:t>
            </a:r>
            <a:r>
              <a:rPr lang="ru-RU" sz="3200" dirty="0">
                <a:latin typeface="Calibri" pitchFamily="34" charset="0"/>
              </a:rPr>
              <a:t> </a:t>
            </a:r>
            <a:r>
              <a:rPr lang="ru-RU" sz="3200" i="1" dirty="0">
                <a:solidFill>
                  <a:srgbClr val="FF0000"/>
                </a:solidFill>
                <a:latin typeface="Calibri" pitchFamily="34" charset="0"/>
              </a:rPr>
              <a:t>«ВО-ПЕРВЫХ», «ВО- ВТОРЫХ», «ТАК КАК», «ПОЭТОМУ», «ВЕДЬ», «ПОТОМУ ЧТО», «ЗНАЧИТ», «КРОМЕ ТОГО», «СЛЕДОВАТЕЛЬНО», «ИТАК»</a:t>
            </a:r>
            <a:r>
              <a:rPr lang="ru-RU" sz="3200" i="1" dirty="0">
                <a:latin typeface="Calibri" pitchFamily="34" charset="0"/>
              </a:rPr>
              <a:t>.</a:t>
            </a:r>
          </a:p>
        </p:txBody>
      </p:sp>
      <p:pic>
        <p:nvPicPr>
          <p:cNvPr id="10242" name="Picture 2" descr="https://im0-tub-ru.yandex.net/i?id=12eb6670f8a6ef0d02feab529be97ec4-l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2656"/>
            <a:ext cx="2729384" cy="2047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906</Words>
  <Application>Microsoft Office PowerPoint</Application>
  <PresentationFormat>Экран (4:3)</PresentationFormat>
  <Paragraphs>98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THEEAGLE</dc:creator>
  <cp:lastModifiedBy>REANIMATOR</cp:lastModifiedBy>
  <cp:revision>7</cp:revision>
  <dcterms:created xsi:type="dcterms:W3CDTF">2017-04-11T11:55:50Z</dcterms:created>
  <dcterms:modified xsi:type="dcterms:W3CDTF">2017-04-11T12:31:57Z</dcterms:modified>
</cp:coreProperties>
</file>