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8" r:id="rId3"/>
    <p:sldId id="256" r:id="rId4"/>
    <p:sldId id="257" r:id="rId5"/>
    <p:sldId id="259" r:id="rId6"/>
    <p:sldId id="260" r:id="rId7"/>
    <p:sldId id="263" r:id="rId8"/>
    <p:sldId id="264" r:id="rId9"/>
    <p:sldId id="265" r:id="rId10"/>
    <p:sldId id="278" r:id="rId11"/>
    <p:sldId id="277" r:id="rId12"/>
    <p:sldId id="266" r:id="rId13"/>
    <p:sldId id="268" r:id="rId14"/>
    <p:sldId id="267" r:id="rId15"/>
    <p:sldId id="271" r:id="rId16"/>
    <p:sldId id="276" r:id="rId17"/>
    <p:sldId id="270" r:id="rId18"/>
    <p:sldId id="272" r:id="rId19"/>
    <p:sldId id="273" r:id="rId20"/>
    <p:sldId id="269" r:id="rId21"/>
    <p:sldId id="279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9762078343044527E-2"/>
          <c:y val="2.5430435579307974E-2"/>
          <c:w val="0.93385255031894354"/>
          <c:h val="0.917188494207714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 baseline="0"/>
                  </a:pPr>
                  <a:endParaRPr lang="ru-RU"/>
                </a:p>
              </c:txPr>
            </c:dLbl>
            <c:showVal val="1"/>
          </c:dLbls>
          <c:cat>
            <c:strRef>
              <c:f>Лист1!$A$2:$A$5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0.6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83062144"/>
        <c:axId val="83096704"/>
      </c:barChart>
      <c:catAx>
        <c:axId val="8306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3096704"/>
        <c:crosses val="autoZero"/>
        <c:auto val="1"/>
        <c:lblAlgn val="ctr"/>
        <c:lblOffset val="100"/>
      </c:catAx>
      <c:valAx>
        <c:axId val="83096704"/>
        <c:scaling>
          <c:orientation val="minMax"/>
        </c:scaling>
        <c:axPos val="l"/>
        <c:majorGridlines/>
        <c:numFmt formatCode="0%" sourceLinked="1"/>
        <c:tickLblPos val="nextTo"/>
        <c:crossAx val="8306214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1">
                  <c:v>2014 - 2015 уч. г.</c:v>
                </c:pt>
                <c:pt idx="2">
                  <c:v>2015 - 2016 уч.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1">
                  <c:v>2014 - 2015 уч. г.</c:v>
                </c:pt>
                <c:pt idx="2">
                  <c:v>2015 - 2016 уч. г.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0.30000000000000004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1">
                  <c:v>2014 - 2015 уч. г.</c:v>
                </c:pt>
                <c:pt idx="2">
                  <c:v>2015 - 2016 уч.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</c:ser>
        <c:axId val="82488704"/>
        <c:axId val="82494592"/>
      </c:barChart>
      <c:catAx>
        <c:axId val="82488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2494592"/>
        <c:crosses val="autoZero"/>
        <c:auto val="1"/>
        <c:lblAlgn val="ctr"/>
        <c:lblOffset val="100"/>
      </c:catAx>
      <c:valAx>
        <c:axId val="82494592"/>
        <c:scaling>
          <c:orientation val="minMax"/>
        </c:scaling>
        <c:axPos val="l"/>
        <c:majorGridlines/>
        <c:numFmt formatCode="General" sourceLinked="1"/>
        <c:tickLblPos val="nextTo"/>
        <c:crossAx val="8248870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0D99C-6A39-4B4A-9FFC-AAE7B3532A8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C4432-1A8C-4C95-B6D8-AA7518A02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4432-1A8C-4C95-B6D8-AA7518A028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4432-1A8C-4C95-B6D8-AA7518A028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математики Ордынской средней общеобразовательной школы №2.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Алеся Юрьевна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Отличительные особенности практико-ориентированных задач от стандартных математических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Отличительные особенности практико-ориентированных задач от стандартных математических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Значимость(познавательная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профессиональная, общекультурная, социальная) получаемого результата, что обеспечивает познавательную мотивацию учащегося;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сформулировано как сюжет, ситуация или проблема;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данные в задаче могут быть представлены в различной форме (рисунок, таблица, схема, диаграмма, график и т.д.), что потребует распознавания объектов;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(явное или неявное) области применения результата, полученного при решении задачи.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«Школа ремонта»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D:\фото Алеся Юриевна1\WP_20160129_10_14_48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577" y="1268760"/>
            <a:ext cx="4747423" cy="2520280"/>
          </a:xfrm>
          <a:prstGeom prst="rect">
            <a:avLst/>
          </a:prstGeom>
          <a:noFill/>
        </p:spPr>
      </p:pic>
      <p:pic>
        <p:nvPicPr>
          <p:cNvPr id="17412" name="Picture 4" descr="D:\фото Алеся Юриевна1\WP_20160129_10_15_10_Pr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6316"/>
            <a:ext cx="4495800" cy="3291683"/>
          </a:xfrm>
          <a:prstGeom prst="rect">
            <a:avLst/>
          </a:prstGeom>
          <a:noFill/>
        </p:spPr>
      </p:pic>
      <p:pic>
        <p:nvPicPr>
          <p:cNvPr id="17410" name="Picture 2" descr="D:\фото Алеся Юриевна1\WP_20160129_10_14_42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4427984" cy="2609550"/>
          </a:xfrm>
          <a:prstGeom prst="rect">
            <a:avLst/>
          </a:prstGeom>
          <a:noFill/>
        </p:spPr>
      </p:pic>
      <p:pic>
        <p:nvPicPr>
          <p:cNvPr id="17414" name="Picture 6" descr="D:\фото Алеся Юриевна1\WP_20160129_10_15_19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789040"/>
            <a:ext cx="471601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Сбербанк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uld15.mycdn.me/image?t=3&amp;bid=814999662825&amp;id=814999662825&amp;plc=WEB&amp;tkn=*04mJ2R0Hsaip_9F5m8iJ3Vf6p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911482" cy="4221088"/>
          </a:xfrm>
          <a:prstGeom prst="rect">
            <a:avLst/>
          </a:prstGeom>
          <a:noFill/>
        </p:spPr>
      </p:pic>
      <p:pic>
        <p:nvPicPr>
          <p:cNvPr id="19460" name="Picture 4" descr="http://uld15.mycdn.me/image?t=3&amp;bid=814999670249&amp;id=814999670249&amp;plc=WEB&amp;tkn=*g0l6m3n3qXI3TyoiKLOoN94sL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509" y="1124744"/>
            <a:ext cx="5029491" cy="3257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средней длины шага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фото Алеся Юриевна\WP_20160128_12_46_37_Pro(1).jpg"/>
          <p:cNvPicPr>
            <a:picLocks noChangeAspect="1" noChangeArrowheads="1"/>
          </p:cNvPicPr>
          <p:nvPr/>
        </p:nvPicPr>
        <p:blipFill>
          <a:blip r:embed="rId3" cstate="print"/>
          <a:srcRect l="13565" r="4939" b="20121"/>
          <a:stretch>
            <a:fillRect/>
          </a:stretch>
        </p:blipFill>
        <p:spPr bwMode="auto">
          <a:xfrm>
            <a:off x="0" y="1124744"/>
            <a:ext cx="3131840" cy="3122779"/>
          </a:xfrm>
          <a:prstGeom prst="rect">
            <a:avLst/>
          </a:prstGeom>
          <a:noFill/>
        </p:spPr>
      </p:pic>
      <p:pic>
        <p:nvPicPr>
          <p:cNvPr id="18435" name="Picture 3" descr="D:\фото Алеся Юриевна\WP_20160128_12_47_09_Smart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745" b="16636"/>
          <a:stretch>
            <a:fillRect/>
          </a:stretch>
        </p:blipFill>
        <p:spPr bwMode="auto">
          <a:xfrm>
            <a:off x="3059832" y="1124744"/>
            <a:ext cx="2952328" cy="3240360"/>
          </a:xfrm>
          <a:prstGeom prst="rect">
            <a:avLst/>
          </a:prstGeom>
          <a:noFill/>
        </p:spPr>
      </p:pic>
      <p:pic>
        <p:nvPicPr>
          <p:cNvPr id="18436" name="Picture 4" descr="D:\фото Алеся Юриевна\WP_20160128_12_52_23_Pro(1).jpg"/>
          <p:cNvPicPr>
            <a:picLocks noChangeAspect="1" noChangeArrowheads="1"/>
          </p:cNvPicPr>
          <p:nvPr/>
        </p:nvPicPr>
        <p:blipFill>
          <a:blip r:embed="rId5" cstate="print"/>
          <a:srcRect l="23815" r="24107"/>
          <a:stretch>
            <a:fillRect/>
          </a:stretch>
        </p:blipFill>
        <p:spPr bwMode="auto">
          <a:xfrm>
            <a:off x="0" y="4149080"/>
            <a:ext cx="3131840" cy="2708920"/>
          </a:xfrm>
          <a:prstGeom prst="rect">
            <a:avLst/>
          </a:prstGeom>
          <a:noFill/>
        </p:spPr>
      </p:pic>
      <p:pic>
        <p:nvPicPr>
          <p:cNvPr id="18437" name="Picture 5" descr="D:\фото Алеся Юриевна\WP_20160128_12_53_58_Pro.jpg"/>
          <p:cNvPicPr>
            <a:picLocks noChangeAspect="1" noChangeArrowheads="1"/>
          </p:cNvPicPr>
          <p:nvPr/>
        </p:nvPicPr>
        <p:blipFill>
          <a:blip r:embed="rId6" cstate="print"/>
          <a:srcRect l="9525" r="31419" b="38704"/>
          <a:stretch>
            <a:fillRect/>
          </a:stretch>
        </p:blipFill>
        <p:spPr bwMode="auto">
          <a:xfrm>
            <a:off x="3563888" y="3717032"/>
            <a:ext cx="2952328" cy="3140968"/>
          </a:xfrm>
          <a:prstGeom prst="rect">
            <a:avLst/>
          </a:prstGeom>
          <a:noFill/>
        </p:spPr>
      </p:pic>
      <p:pic>
        <p:nvPicPr>
          <p:cNvPr id="18438" name="Picture 6" descr="D:\фото Алеся Юриевна\WP_20160128_12_47_40_Pro(1).jpg"/>
          <p:cNvPicPr>
            <a:picLocks noChangeAspect="1" noChangeArrowheads="1"/>
          </p:cNvPicPr>
          <p:nvPr/>
        </p:nvPicPr>
        <p:blipFill>
          <a:blip r:embed="rId7" cstate="print"/>
          <a:srcRect b="37300"/>
          <a:stretch>
            <a:fillRect/>
          </a:stretch>
        </p:blipFill>
        <p:spPr bwMode="auto">
          <a:xfrm>
            <a:off x="6516216" y="3501008"/>
            <a:ext cx="2627784" cy="3140968"/>
          </a:xfrm>
          <a:prstGeom prst="rect">
            <a:avLst/>
          </a:prstGeom>
          <a:noFill/>
        </p:spPr>
      </p:pic>
      <p:pic>
        <p:nvPicPr>
          <p:cNvPr id="18439" name="Picture 7" descr="D:\фото Алеся Юриевна\WP_20160128_12_48_17_Pro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196752"/>
            <a:ext cx="241176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Измерение высоты сосны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uld7.mycdn.me/image?t=3&amp;bid=814886280828&amp;id=814886280828&amp;plc=WEB&amp;tkn=*qjGJpybfrzyd-XdzAVaumk6MdMk"/>
          <p:cNvPicPr>
            <a:picLocks noChangeAspect="1" noChangeArrowheads="1"/>
          </p:cNvPicPr>
          <p:nvPr/>
        </p:nvPicPr>
        <p:blipFill>
          <a:blip r:embed="rId2" cstate="print"/>
          <a:srcRect r="-1061" b="19938"/>
          <a:stretch>
            <a:fillRect/>
          </a:stretch>
        </p:blipFill>
        <p:spPr bwMode="auto">
          <a:xfrm>
            <a:off x="395536" y="1196752"/>
            <a:ext cx="4176464" cy="2692806"/>
          </a:xfrm>
          <a:prstGeom prst="rect">
            <a:avLst/>
          </a:prstGeom>
          <a:noFill/>
        </p:spPr>
      </p:pic>
      <p:pic>
        <p:nvPicPr>
          <p:cNvPr id="1028" name="Picture 4" descr="http://uld7.mycdn.me/image?t=3&amp;bid=814886280572&amp;id=814886280572&amp;plc=WEB&amp;tkn=*JsIVWLzHFCfV7pTbMNafeIZCKCU"/>
          <p:cNvPicPr>
            <a:picLocks noChangeAspect="1" noChangeArrowheads="1"/>
          </p:cNvPicPr>
          <p:nvPr/>
        </p:nvPicPr>
        <p:blipFill>
          <a:blip r:embed="rId3" cstate="print"/>
          <a:srcRect l="14190" r="3479" b="18804"/>
          <a:stretch>
            <a:fillRect/>
          </a:stretch>
        </p:blipFill>
        <p:spPr bwMode="auto">
          <a:xfrm>
            <a:off x="4572000" y="1052736"/>
            <a:ext cx="4248471" cy="2952328"/>
          </a:xfrm>
          <a:prstGeom prst="rect">
            <a:avLst/>
          </a:prstGeom>
          <a:noFill/>
        </p:spPr>
      </p:pic>
      <p:pic>
        <p:nvPicPr>
          <p:cNvPr id="1030" name="Picture 6" descr="http://uld7.mycdn.me/image?t=3&amp;bid=814886280316&amp;id=814886280316&amp;plc=WEB&amp;tkn=*Gy__fpObyr5I3hBzLwefakXtq7c"/>
          <p:cNvPicPr>
            <a:picLocks noChangeAspect="1" noChangeArrowheads="1"/>
          </p:cNvPicPr>
          <p:nvPr/>
        </p:nvPicPr>
        <p:blipFill>
          <a:blip r:embed="rId4" cstate="print"/>
          <a:srcRect r="8890" b="20468"/>
          <a:stretch>
            <a:fillRect/>
          </a:stretch>
        </p:blipFill>
        <p:spPr bwMode="auto">
          <a:xfrm>
            <a:off x="251520" y="3717032"/>
            <a:ext cx="4464496" cy="2736304"/>
          </a:xfrm>
          <a:prstGeom prst="rect">
            <a:avLst/>
          </a:prstGeom>
          <a:noFill/>
        </p:spPr>
      </p:pic>
      <p:pic>
        <p:nvPicPr>
          <p:cNvPr id="1032" name="Picture 8" descr="http://uld7.mycdn.me/image?t=3&amp;bid=814886280060&amp;id=814886280060&amp;plc=WEB&amp;tkn=*WFWJ8C5DmquhMjN0OyBzCf2wuuw"/>
          <p:cNvPicPr>
            <a:picLocks noChangeAspect="1" noChangeArrowheads="1"/>
          </p:cNvPicPr>
          <p:nvPr/>
        </p:nvPicPr>
        <p:blipFill>
          <a:blip r:embed="rId5" cstate="print"/>
          <a:srcRect r="3957" b="19866"/>
          <a:stretch>
            <a:fillRect/>
          </a:stretch>
        </p:blipFill>
        <p:spPr bwMode="auto">
          <a:xfrm>
            <a:off x="4787008" y="3861048"/>
            <a:ext cx="435699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товарного  чека для вычислений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P_20160202_190345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57" t="2223" r="23152" b="726"/>
          <a:stretch>
            <a:fillRect/>
          </a:stretch>
        </p:blipFill>
        <p:spPr bwMode="auto">
          <a:xfrm>
            <a:off x="2339752" y="1700808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контрольных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124744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олимпиадах, НПК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828800"/>
          <a:ext cx="8640960" cy="47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Классный час «День Героя»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анова ЮС\Рабочий стол\Классный час День героев 7а 2014\IMG_6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143356"/>
            <a:ext cx="4714876" cy="2714644"/>
          </a:xfrm>
          <a:prstGeom prst="rect">
            <a:avLst/>
          </a:prstGeom>
          <a:noFill/>
        </p:spPr>
      </p:pic>
      <p:pic>
        <p:nvPicPr>
          <p:cNvPr id="1027" name="Picture 3" descr="C:\Documents and Settings\Панова ЮС\Рабочий стол\Классный час День героев 7а 2014\IMG_6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4429156" cy="2500306"/>
          </a:xfrm>
          <a:prstGeom prst="rect">
            <a:avLst/>
          </a:prstGeom>
          <a:noFill/>
        </p:spPr>
      </p:pic>
      <p:pic>
        <p:nvPicPr>
          <p:cNvPr id="1030" name="Picture 6" descr="C:\Documents and Settings\Панова ЮС\Рабочий стол\Классный час День героев 7а 2014\IMG_6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428736"/>
            <a:ext cx="4714876" cy="2804612"/>
          </a:xfrm>
          <a:prstGeom prst="rect">
            <a:avLst/>
          </a:prstGeom>
          <a:noFill/>
        </p:spPr>
      </p:pic>
      <p:pic>
        <p:nvPicPr>
          <p:cNvPr id="1031" name="Picture 7" descr="C:\Documents and Settings\Панова ЮС\Рабочий стол\Классный час День героев 7а 2014\IMG_63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736"/>
            <a:ext cx="4500562" cy="295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«Что пользы в том, что ты многое знал, раз ты не умел применить свои знания к своим нуждам».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Франческа Петрарки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itd0.mycdn.me/image?t=52&amp;bid=594703358384&amp;id=594703358384&amp;plc=WEB&amp;tkn=*CO1jIwIdtRGgNOGWDAZ9_Zg-y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5064"/>
            <a:ext cx="3929090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на Фабрику Гениев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itd1.mycdn.me/image?t=52&amp;bid=594704592560&amp;id=594704592560&amp;plc=WEB&amp;tkn=*2SOGR_xGa84nBDz5qITg84iYe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707904" cy="3061968"/>
          </a:xfrm>
          <a:prstGeom prst="rect">
            <a:avLst/>
          </a:prstGeom>
          <a:noFill/>
        </p:spPr>
      </p:pic>
      <p:pic>
        <p:nvPicPr>
          <p:cNvPr id="29700" name="Picture 4" descr="http://itd0.mycdn.me/image?t=52&amp;bid=594704439728&amp;id=594704439728&amp;plc=WEB&amp;tkn=*m4FNurDymXRL8iVEtthVRx8E5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3779912" cy="3065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«Повторение – мать учения»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Двигатель учения – удивление!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newtonew.com/media/cache/resolve/resize_616/uploads/ckeditor/Screenshot_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84"/>
            <a:ext cx="9144000" cy="684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«Практико-ориентированное обучение математике»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znamus.ru/images/image-4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ользователь\Desktop\гиа 1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Найти площадь прямоугольника ширина которого 5м., </a:t>
            </a:r>
          </a:p>
          <a:p>
            <a:pPr lvl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длина - 7м. 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Ребята скоро весна, в школе начнутся ремонты в кабинетах. Нам сегодня надо вычислить сколько краски необходимо купить, чтоб покрасить кабинет ширина которого 5м., а длина - 7м. при расходе краски 130 г/м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Ребята скоро весна, в школе начнутся ремонты в кабинетах. Нам сегодня надо вычислить сколько краски необходимо купить, чтоб покрасить кабинет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ширина которого 5м., а длина - 7м. при расходе краски 130 г/м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Можно еще добавит вопрос: сколько банок по 2кг. потребуется купить?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278</Words>
  <Application>Microsoft Office PowerPoint</Application>
  <PresentationFormat>Экран (4:3)</PresentationFormat>
  <Paragraphs>32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Учитель математики Ордынской средней общеобразовательной школы №2.  Риттер Алеся Юрьевна</vt:lpstr>
      <vt:lpstr>Слайд 2</vt:lpstr>
      <vt:lpstr>Слайд 3</vt:lpstr>
      <vt:lpstr>«Практико-ориентированное обучение математике»</vt:lpstr>
      <vt:lpstr>Слайд 5</vt:lpstr>
      <vt:lpstr>Слайд 6</vt:lpstr>
      <vt:lpstr>Слайд 7</vt:lpstr>
      <vt:lpstr>Слайд 8</vt:lpstr>
      <vt:lpstr>Слайд 9</vt:lpstr>
      <vt:lpstr>Отличительные особенности практико-ориентированных задач от стандартных математических</vt:lpstr>
      <vt:lpstr>Отличительные особенности практико-ориентированных задач от стандартных математических </vt:lpstr>
      <vt:lpstr>«Школа ремонта»</vt:lpstr>
      <vt:lpstr>Экскурсия в Сбербанк</vt:lpstr>
      <vt:lpstr>Измерение средней длины шага</vt:lpstr>
      <vt:lpstr>Измерение высоты сосны</vt:lpstr>
      <vt:lpstr>Использование товарного  чека для вычислений</vt:lpstr>
      <vt:lpstr>Результат контрольных работ</vt:lpstr>
      <vt:lpstr>Участие в олимпиадах, НПК</vt:lpstr>
      <vt:lpstr>Классный час «День Героя»</vt:lpstr>
      <vt:lpstr>Экскурсия на Фабрику Гениев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 – ориентированное обучение математике</dc:title>
  <dc:creator>Пользователь</dc:creator>
  <cp:lastModifiedBy>Завуч</cp:lastModifiedBy>
  <cp:revision>33</cp:revision>
  <dcterms:created xsi:type="dcterms:W3CDTF">2016-01-29T14:17:01Z</dcterms:created>
  <dcterms:modified xsi:type="dcterms:W3CDTF">2016-02-03T02:38:56Z</dcterms:modified>
</cp:coreProperties>
</file>