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85" r:id="rId3"/>
    <p:sldId id="263" r:id="rId4"/>
    <p:sldId id="264" r:id="rId5"/>
    <p:sldId id="265" r:id="rId6"/>
    <p:sldId id="268" r:id="rId7"/>
    <p:sldId id="284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57" r:id="rId23"/>
    <p:sldId id="266" r:id="rId24"/>
    <p:sldId id="283" r:id="rId25"/>
    <p:sldId id="258" r:id="rId26"/>
    <p:sldId id="26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дание и отве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3528" y="404664"/>
            <a:ext cx="7776864" cy="1431925"/>
          </a:xfrm>
        </p:spPr>
        <p:txBody>
          <a:bodyPr anchor="t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l">
              <a:defRPr b="1" cap="none" spc="0">
                <a:ln w="11430"/>
                <a:solidFill>
                  <a:srgbClr val="C71B65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z="4400" dirty="0" smtClean="0">
                <a:solidFill>
                  <a:schemeClr val="tx2"/>
                </a:solidFill>
                <a:latin typeface="Arial" charset="0"/>
              </a:rPr>
              <a:t>Текст задания</a:t>
            </a:r>
            <a:endParaRPr lang="ru-RU" sz="4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1276672" y="198120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1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131662-8875-4E84-BC6B-F057167AD8AA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1276672" y="2615164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2</a:t>
            </a:r>
          </a:p>
        </p:txBody>
      </p:sp>
      <p:sp>
        <p:nvSpPr>
          <p:cNvPr id="8" name="Содержимое 2"/>
          <p:cNvSpPr>
            <a:spLocks noGrp="1"/>
          </p:cNvSpPr>
          <p:nvPr>
            <p:ph idx="14" hasCustomPrompt="1"/>
          </p:nvPr>
        </p:nvSpPr>
        <p:spPr>
          <a:xfrm>
            <a:off x="1276672" y="3249128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3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idx="15" hasCustomPrompt="1"/>
          </p:nvPr>
        </p:nvSpPr>
        <p:spPr>
          <a:xfrm>
            <a:off x="1276672" y="3883092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4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6" hasCustomPrompt="1"/>
          </p:nvPr>
        </p:nvSpPr>
        <p:spPr>
          <a:xfrm>
            <a:off x="1276672" y="4517056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5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7" hasCustomPrompt="1"/>
          </p:nvPr>
        </p:nvSpPr>
        <p:spPr>
          <a:xfrm>
            <a:off x="1276672" y="5151020"/>
            <a:ext cx="7543800" cy="511696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lang="ru-RU" sz="2400" dirty="0" smtClean="0">
                <a:latin typeface="Arial" charset="0"/>
              </a:rPr>
              <a:t>Вариант ответа № 6</a:t>
            </a:r>
          </a:p>
        </p:txBody>
      </p:sp>
      <p:pic>
        <p:nvPicPr>
          <p:cNvPr id="17" name="Picture 2" descr="http://icqprosto.ru/wp-content/uploads/media/%D0%9F%D1%80%D0%BE%D0%B5%D0%BA%D1%82-%D0%BF%D0%BE-%D0%BB%D0%B8%D1%82%D0%B5%D1%80%D0%B0%D1%82%D1%83%D1%80%D0%B5-2-%D0%BA%D0%BB%D0%B0%D1%81%D1%81/image1.jpe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50205" y="1620031"/>
            <a:ext cx="3207793" cy="42740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756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93B568-E17D-40EE-89B4-F9FA4F2CC094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B14AA1A-8002-4B2A-AFD7-56EA7790F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ds04.infourok.ru/uploads/ex/1057/00026dce-e06afdf8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743" y="160338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8686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сад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кино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школу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9324" y="878060"/>
            <a:ext cx="8105352" cy="707886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Пошли раз все ребята в</a:t>
            </a:r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27456759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он был маленький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болел гриппом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нужно помочь деду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9324" y="637757"/>
            <a:ext cx="8105352" cy="1323439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Мама не отпустила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Филипка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 школу, потому что </a:t>
            </a:r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Out_Tim"/>
          <p:cNvSpPr txBox="1"/>
          <p:nvPr/>
        </p:nvSpPr>
        <p:spPr>
          <a:xfrm>
            <a:off x="8102600" y="6438900"/>
            <a:ext cx="647700" cy="212879"/>
          </a:xfrm>
          <a:prstGeom prst="rect">
            <a:avLst/>
          </a:prstGeom>
          <a:solidFill>
            <a:srgbClr val="99CCFF"/>
          </a:solidFill>
          <a:ln w="38100" cmpd="dbl">
            <a:solidFill>
              <a:srgbClr val="99A4F5"/>
            </a:solidFill>
          </a:ln>
        </p:spPr>
        <p:txBody>
          <a:bodyPr vert="horz" lIns="12700" tIns="6350" rIns="12700" bIns="6350" rtlCol="0" anchor="ctr" anchorCtr="1">
            <a:spAutoFit/>
          </a:bodyPr>
          <a:lstStyle/>
          <a:p>
            <a:pPr algn="ctr"/>
            <a:endParaRPr lang="ru-RU" sz="130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169775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брат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мать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бабушка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1901" y="848955"/>
            <a:ext cx="8105352" cy="707886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Остались в избе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Филипок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да</a:t>
            </a:r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129821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в центре села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перед селом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за селом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5793" y="850351"/>
            <a:ext cx="8105352" cy="707886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Школа находилась…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77457229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собака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кошка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лошадь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03382" y="670124"/>
            <a:ext cx="8105352" cy="1323439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Когда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Филипок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вышел к чужим дворам, выскочила 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628093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стал ругать </a:t>
            </a:r>
            <a:r>
              <a:rPr lang="ru-RU" sz="2800" dirty="0" err="1" smtClean="0">
                <a:solidFill>
                  <a:schemeClr val="tx1"/>
                </a:solidFill>
                <a:latin typeface="Comic Sans MS" pitchFamily="66" charset="0"/>
              </a:rPr>
              <a:t>Филипка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проводил </a:t>
            </a:r>
            <a:r>
              <a:rPr lang="ru-RU" sz="2800" dirty="0" err="1" smtClean="0">
                <a:solidFill>
                  <a:schemeClr val="tx1"/>
                </a:solidFill>
                <a:latin typeface="Comic Sans MS" pitchFamily="66" charset="0"/>
              </a:rPr>
              <a:t>Филипка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отогнал собак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19324" y="620688"/>
            <a:ext cx="8105352" cy="707886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Мужчина, который 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вышел…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7012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что заставят  учиться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что ребята засмеются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что учитель прогонит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39552" y="548680"/>
            <a:ext cx="8105352" cy="1323439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Чего боялся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Филипок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, стоя на крыльце?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891586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баба с ведром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учитель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ребята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508" y="694866"/>
            <a:ext cx="8486984" cy="1323439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Кто сказал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Филипку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: «Все учатся, а ты что тут стоишь?»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7162802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не знал, что отвечать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Comic Sans MS" pitchFamily="66" charset="0"/>
              </a:rPr>
              <a:t>н</a:t>
            </a:r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е хотел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испугался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28508" y="812054"/>
            <a:ext cx="8486984" cy="1323439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Филипок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 отвечал на вопросы 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учителя, потому что…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18055175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решить задачу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сложить своё имя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написать своё имя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1901" y="692696"/>
            <a:ext cx="8105352" cy="707886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Учитель попросил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Филипка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868221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7748" y="1052736"/>
            <a:ext cx="3566660" cy="5051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653138" y="692696"/>
            <a:ext cx="39300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Лев    Николаевич Толстой </a:t>
            </a:r>
          </a:p>
          <a:p>
            <a:pPr algn="ctr"/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(1828-1910)</a:t>
            </a:r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ctr"/>
            <a:endParaRPr lang="ru-RU" sz="3600" b="1" i="1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85640" y="936634"/>
            <a:ext cx="3474079" cy="490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58329" y="574379"/>
            <a:ext cx="3501390" cy="5631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9598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Костюшка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папа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мама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13951" y="620688"/>
            <a:ext cx="8105352" cy="707886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Кто научил читать мальчика?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9411480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учитель отругал его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он стал ходить в школу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за ним пришла мама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75719" y="895591"/>
            <a:ext cx="8105352" cy="1323439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Чем закончилась история про </a:t>
            </a:r>
            <a:r>
              <a:rPr lang="ru-RU" sz="40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Филипка</a:t>
            </a:r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?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40412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620688"/>
            <a:ext cx="835292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  <a:t>Прочитайте пословицы, </a:t>
            </a:r>
          </a:p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Century Schoolbook" pitchFamily="18" charset="0"/>
                <a:ea typeface="Batang" pitchFamily="18" charset="-127"/>
              </a:rPr>
              <a:t>объясните их смысл.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95535" y="2636912"/>
            <a:ext cx="43252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Century Schoolbook" pitchFamily="18" charset="0"/>
                <a:ea typeface="Batang" pitchFamily="18" charset="-127"/>
              </a:rPr>
              <a:t>Всякий правду любит,</a:t>
            </a:r>
          </a:p>
          <a:p>
            <a:endParaRPr lang="ru-RU" sz="2800" dirty="0">
              <a:solidFill>
                <a:srgbClr val="0070C0"/>
              </a:solidFill>
              <a:latin typeface="Century Schoolbook" pitchFamily="18" charset="0"/>
              <a:ea typeface="Batang" pitchFamily="18" charset="-127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entury Schoolbook" pitchFamily="18" charset="0"/>
                <a:ea typeface="Batang" pitchFamily="18" charset="-127"/>
              </a:rPr>
              <a:t>За одну правду хвалят,</a:t>
            </a:r>
          </a:p>
          <a:p>
            <a:endParaRPr lang="ru-RU" sz="2800" dirty="0">
              <a:solidFill>
                <a:srgbClr val="0070C0"/>
              </a:solidFill>
              <a:latin typeface="Century Schoolbook" pitchFamily="18" charset="0"/>
              <a:ea typeface="Batang" pitchFamily="18" charset="-127"/>
            </a:endParaRPr>
          </a:p>
          <a:p>
            <a:r>
              <a:rPr lang="ru-RU" sz="2800" dirty="0" smtClean="0">
                <a:solidFill>
                  <a:srgbClr val="0070C0"/>
                </a:solidFill>
                <a:latin typeface="Century Schoolbook" pitchFamily="18" charset="0"/>
                <a:ea typeface="Batang" pitchFamily="18" charset="-127"/>
              </a:rPr>
              <a:t>Засыпь правду золотом</a:t>
            </a:r>
            <a:r>
              <a:rPr lang="ru-RU" sz="2800" dirty="0" smtClean="0">
                <a:solidFill>
                  <a:srgbClr val="0070C0"/>
                </a:solidFill>
                <a:latin typeface="+mj-lt"/>
                <a:ea typeface="Batang" pitchFamily="18" charset="-127"/>
              </a:rPr>
              <a:t>,</a:t>
            </a:r>
            <a:endParaRPr lang="ru-RU" sz="2800" dirty="0">
              <a:solidFill>
                <a:srgbClr val="0070C0"/>
              </a:solidFill>
              <a:latin typeface="+mj-lt"/>
              <a:ea typeface="Batang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169" y="2421468"/>
            <a:ext cx="42483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latin typeface="Century Schoolbook" pitchFamily="18" charset="0"/>
                <a:ea typeface="Batang" pitchFamily="18" charset="-127"/>
              </a:rPr>
              <a:t>з</a:t>
            </a:r>
            <a:r>
              <a:rPr lang="ru-RU" sz="2800" dirty="0" smtClean="0">
                <a:solidFill>
                  <a:srgbClr val="00B050"/>
                </a:solidFill>
                <a:latin typeface="Century Schoolbook" pitchFamily="18" charset="0"/>
                <a:ea typeface="Batang" pitchFamily="18" charset="-127"/>
              </a:rPr>
              <a:t>атопчи в грязь, а она всё наружу выйдет. </a:t>
            </a:r>
          </a:p>
          <a:p>
            <a:endParaRPr lang="ru-RU" sz="2800" dirty="0">
              <a:solidFill>
                <a:srgbClr val="00B050"/>
              </a:solidFill>
              <a:latin typeface="Century Schoolbook" pitchFamily="18" charset="0"/>
              <a:ea typeface="Batang" pitchFamily="18" charset="-127"/>
            </a:endParaRPr>
          </a:p>
          <a:p>
            <a:r>
              <a:rPr lang="ru-RU" sz="2800" dirty="0">
                <a:solidFill>
                  <a:srgbClr val="00B050"/>
                </a:solidFill>
                <a:latin typeface="Century Schoolbook" pitchFamily="18" charset="0"/>
                <a:ea typeface="Batang" pitchFamily="18" charset="-127"/>
              </a:rPr>
              <a:t>д</a:t>
            </a:r>
            <a:r>
              <a:rPr lang="ru-RU" sz="2800" dirty="0" smtClean="0">
                <a:solidFill>
                  <a:srgbClr val="00B050"/>
                </a:solidFill>
                <a:latin typeface="Century Schoolbook" pitchFamily="18" charset="0"/>
                <a:ea typeface="Batang" pitchFamily="18" charset="-127"/>
              </a:rPr>
              <a:t>а не всякий её скажет.</a:t>
            </a:r>
          </a:p>
          <a:p>
            <a:endParaRPr lang="ru-RU" sz="2800" dirty="0">
              <a:solidFill>
                <a:srgbClr val="00B050"/>
              </a:solidFill>
              <a:latin typeface="Century Schoolbook" pitchFamily="18" charset="0"/>
              <a:ea typeface="Batang" pitchFamily="18" charset="-127"/>
            </a:endParaRPr>
          </a:p>
          <a:p>
            <a:r>
              <a:rPr lang="ru-RU" sz="2800" dirty="0">
                <a:solidFill>
                  <a:srgbClr val="00B050"/>
                </a:solidFill>
                <a:latin typeface="Century Schoolbook" pitchFamily="18" charset="0"/>
                <a:ea typeface="Batang" pitchFamily="18" charset="-127"/>
              </a:rPr>
              <a:t>а</a:t>
            </a:r>
            <a:r>
              <a:rPr lang="ru-RU" sz="2800" dirty="0" smtClean="0">
                <a:solidFill>
                  <a:srgbClr val="00B050"/>
                </a:solidFill>
                <a:latin typeface="Century Schoolbook" pitchFamily="18" charset="0"/>
                <a:ea typeface="Batang" pitchFamily="18" charset="-127"/>
              </a:rPr>
              <a:t> за другую бьют.</a:t>
            </a:r>
            <a:endParaRPr lang="ru-RU" sz="2800" dirty="0">
              <a:solidFill>
                <a:srgbClr val="00B050"/>
              </a:solidFill>
              <a:latin typeface="Century Schoolbook" pitchFamily="18" charset="0"/>
              <a:ea typeface="Batang" pitchFamily="18" charset="-127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12044" y="3068960"/>
            <a:ext cx="557856" cy="6913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354427" y="3933056"/>
            <a:ext cx="648072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481910" y="3212976"/>
            <a:ext cx="575980" cy="136815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297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836712"/>
            <a:ext cx="79208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Чашка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чаш-ка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 слога,5б,5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1 слог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ударный,отвечает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вопрос что?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ущ.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Мальчик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маль-чик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 слога,7 б,6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зв,1 слог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ударный,отвечает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вопрос кто?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уществительное.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Разбил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раз-бил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2 слога,6 б,6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зв,2 слог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ударный,отвечает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 вопрос что сделал?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лагол.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836712"/>
            <a:ext cx="799288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Трястись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(затрястись - начать трястись) - колебаться, дро­жать, содрогаться всем телом (трястись от страха).</a:t>
            </a:r>
            <a:endParaRPr lang="ru-RU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6990">
              <a:spcAft>
                <a:spcPts val="0"/>
              </a:spcAft>
            </a:pPr>
            <a:r>
              <a:rPr lang="ru-RU" sz="4000" b="1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Нечаянно </a:t>
            </a:r>
            <a:r>
              <a:rPr lang="ru-RU" sz="4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НЕЧАЯННЫЙ, </a:t>
            </a:r>
          </a:p>
          <a:p>
            <a:pPr indent="46990"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Совершённый неумышленно, случайный. 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Сломал нечаянно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Внезапный, неожиданный. </a:t>
            </a:r>
            <a:r>
              <a:rPr lang="ru-RU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Нечаянная </a:t>
            </a:r>
            <a:r>
              <a:rPr lang="ru-RU" sz="4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встреча</a:t>
            </a:r>
            <a:r>
              <a:rPr lang="ru-RU" sz="4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4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003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765" y="764704"/>
            <a:ext cx="70839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err="1" smtClean="0">
                <a:solidFill>
                  <a:srgbClr val="FF0000"/>
                </a:solidFill>
                <a:latin typeface="Century Schoolbook" pitchFamily="18" charset="0"/>
              </a:rPr>
              <a:t>Л.Н.Толстой</a:t>
            </a:r>
            <a:r>
              <a:rPr lang="ru-RU" sz="4800" dirty="0" smtClean="0">
                <a:solidFill>
                  <a:srgbClr val="FF0000"/>
                </a:solidFill>
                <a:latin typeface="Century Schoolbook" pitchFamily="18" charset="0"/>
              </a:rPr>
              <a:t> </a:t>
            </a:r>
          </a:p>
          <a:p>
            <a:pPr algn="ctr"/>
            <a:r>
              <a:rPr lang="ru-RU" sz="4800" dirty="0" smtClean="0">
                <a:solidFill>
                  <a:srgbClr val="0070C0"/>
                </a:solidFill>
                <a:latin typeface="Century Schoolbook" pitchFamily="18" charset="0"/>
              </a:rPr>
              <a:t>«Правда всего дороже.»</a:t>
            </a:r>
            <a:endParaRPr lang="ru-RU" sz="4800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pic>
        <p:nvPicPr>
          <p:cNvPr id="1028" name="Picture 4" descr="Николай Козлов: Синтон Психология Тренинги :: Толстой Лев Ни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4248472" cy="39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2" y="2924944"/>
            <a:ext cx="51331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Century Schoolbook" pitchFamily="18" charset="0"/>
              </a:rPr>
              <a:t>О каком человеческом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Century Schoolbook" pitchFamily="18" charset="0"/>
              </a:rPr>
              <a:t> качестве хотел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Century Schoolbook" pitchFamily="18" charset="0"/>
              </a:rPr>
              <a:t>напомнить нам автор?</a:t>
            </a:r>
            <a:endParaRPr lang="ru-RU" sz="32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9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0885" y="1052736"/>
            <a:ext cx="706796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entury Schoolbook" pitchFamily="18" charset="0"/>
              </a:rPr>
              <a:t>Домашнее задание:</a:t>
            </a:r>
          </a:p>
          <a:p>
            <a:pPr algn="ctr"/>
            <a:endParaRPr lang="ru-RU" sz="5400" dirty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r>
              <a:rPr lang="ru-RU" sz="5400" dirty="0" smtClean="0">
                <a:solidFill>
                  <a:srgbClr val="0070C0"/>
                </a:solidFill>
                <a:latin typeface="Century Schoolbook" pitchFamily="18" charset="0"/>
              </a:rPr>
              <a:t>Учебник с. </a:t>
            </a:r>
            <a:r>
              <a:rPr lang="ru-RU" sz="5400" dirty="0" smtClean="0">
                <a:solidFill>
                  <a:srgbClr val="0070C0"/>
                </a:solidFill>
                <a:latin typeface="Century Schoolbook" pitchFamily="18" charset="0"/>
              </a:rPr>
              <a:t>116 </a:t>
            </a:r>
            <a:endParaRPr lang="ru-RU" sz="54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1728192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56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69127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Century Schoolbook" pitchFamily="18" charset="0"/>
              </a:rPr>
              <a:t>Рассказ </a:t>
            </a:r>
          </a:p>
          <a:p>
            <a:pPr algn="ctr"/>
            <a:r>
              <a:rPr lang="ru-RU" sz="6600" b="1" dirty="0" err="1" smtClean="0">
                <a:solidFill>
                  <a:srgbClr val="FF0000"/>
                </a:solidFill>
                <a:latin typeface="Century Schoolbook" pitchFamily="18" charset="0"/>
              </a:rPr>
              <a:t>Л.Н.Толстого</a:t>
            </a:r>
            <a:endParaRPr lang="ru-RU" sz="6600" b="1" dirty="0" smtClean="0">
              <a:solidFill>
                <a:srgbClr val="FF0000"/>
              </a:solidFill>
              <a:latin typeface="Century Schoolbook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0070C0"/>
                </a:solidFill>
                <a:latin typeface="Century Schoolbook" pitchFamily="18" charset="0"/>
              </a:rPr>
              <a:t>«Правда всего дороже»</a:t>
            </a:r>
            <a:endParaRPr lang="ru-RU" sz="66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7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  Цели урока: 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1.Воспитывать у учащихся честность,   трудолюбие.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2.Учить находить главную мысль произведения.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.Познакомить с рассказом  Л.Н.Толстого «Правда всего дороже»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921844">
            <a:off x="5280900" y="4694310"/>
            <a:ext cx="1080120" cy="184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7259">
            <a:off x="7020272" y="4653136"/>
            <a:ext cx="1171270" cy="195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9220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836712"/>
            <a:ext cx="69847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Дети и книга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Книги учат детей.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Всем премудростям жизни-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быть Человеком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быть нужным Отчизне,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как правду от лжи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 должны отличать.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бороться с врагом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 как зло побеждать.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В.Радина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myslide.ru/documents_3/543b788fed5db97a514353a2fde2d4ab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Отгадав ребус, узнаете фамилию писателя, о котором мы сегодня будем говорить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8229600" cy="4114800"/>
          </a:xfrm>
        </p:spPr>
        <p:txBody>
          <a:bodyPr/>
          <a:lstStyle/>
          <a:p>
            <a:r>
              <a:rPr lang="ru-RU"/>
              <a:t>100</a:t>
            </a:r>
          </a:p>
        </p:txBody>
      </p:sp>
      <p:pic>
        <p:nvPicPr>
          <p:cNvPr id="9220" name="Picture 4" descr="85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3520" y="765091"/>
            <a:ext cx="2057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758164"/>
            <a:ext cx="32004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 (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" y="783138"/>
            <a:ext cx="990600" cy="214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ii-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3680" y="751237"/>
            <a:ext cx="1981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884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нига: Снегурочка, Толстой А.Н. , 45 руб , доставка, почтой, купить - КомБук (Combook.RU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1872208" cy="2487233"/>
          </a:xfrm>
          <a:prstGeom prst="rect">
            <a:avLst/>
          </a:prstGeom>
          <a:noFill/>
        </p:spPr>
      </p:pic>
      <p:sp>
        <p:nvSpPr>
          <p:cNvPr id="15364" name="AutoShape 4" descr="Акула. Скачать бесплатно Для детей. Книг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Акула. Скачать бесплатно Для детей. Книги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Скачать Шедевры книжной иллюстрации - Толстой Л.Н. - Филипок 2011, PDF, RUS torrent - Torrents.DataHu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0" name="Picture 10" descr="Скачать Шедевры книжной иллюстрации - Толстой Л.Н. - Филипок 2011, PDF, RUS torrent - Torrents.DataH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844824"/>
            <a:ext cx="1584176" cy="2108219"/>
          </a:xfrm>
          <a:prstGeom prst="rect">
            <a:avLst/>
          </a:prstGeom>
          <a:noFill/>
        </p:spPr>
      </p:pic>
      <p:pic>
        <p:nvPicPr>
          <p:cNvPr id="15372" name="Picture 12" descr="Толстой Л.Н. - Акула Скачать книгу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988840"/>
            <a:ext cx="1800200" cy="2427236"/>
          </a:xfrm>
          <a:prstGeom prst="rect">
            <a:avLst/>
          </a:prstGeom>
          <a:noFill/>
        </p:spPr>
      </p:pic>
      <p:pic>
        <p:nvPicPr>
          <p:cNvPr id="15374" name="Picture 14" descr="Рассказы о животных Толстой, Л.Н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221088"/>
            <a:ext cx="1595357" cy="2088232"/>
          </a:xfrm>
          <a:prstGeom prst="rect">
            <a:avLst/>
          </a:prstGeom>
          <a:noFill/>
        </p:spPr>
      </p:pic>
      <p:pic>
        <p:nvPicPr>
          <p:cNvPr id="15376" name="Picture 16" descr="Л. Н. Толстой. Рассказы о природе для детей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861048"/>
            <a:ext cx="1656184" cy="2616771"/>
          </a:xfrm>
          <a:prstGeom prst="rect">
            <a:avLst/>
          </a:prstGeom>
          <a:noFill/>
        </p:spPr>
      </p:pic>
      <p:pic>
        <p:nvPicPr>
          <p:cNvPr id="15378" name="Picture 18" descr="Книга Толстой Лев Николаевич - Собрание произведений для детей скачать бесплатно. Скачать Толстой Лев Николаевич - Собрание про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077072"/>
            <a:ext cx="1728192" cy="2212086"/>
          </a:xfrm>
          <a:prstGeom prst="rect">
            <a:avLst/>
          </a:prstGeom>
          <a:noFill/>
        </p:spPr>
      </p:pic>
      <p:pic>
        <p:nvPicPr>
          <p:cNvPr id="15380" name="Picture 20" descr="Толстой лев николаевич - детям: книги, рекомендации, рецензии, отзывы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4437112"/>
            <a:ext cx="1440160" cy="2113443"/>
          </a:xfrm>
          <a:prstGeom prst="rect">
            <a:avLst/>
          </a:prstGeom>
          <a:noFill/>
        </p:spPr>
      </p:pic>
      <p:sp>
        <p:nvSpPr>
          <p:cNvPr id="15382" name="AutoShape 22" descr="Для самых маленьких &quot; Puzkarapuz.org скачать для детей и родителей развивающие обучающие мультфильмы фильмы игры книги журналы 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4" name="AutoShape 24" descr="Для самых маленьких &quot; Puzkarapuz.org скачать для детей и родителей развивающие обучающие мультфильмы фильмы игры книги журналы 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6" name="AutoShape 26" descr="Книга Толстой Лев Николаевич - Собрание произведений для детей скачать бесплатно. Скачать Толстой Лев Николаевич - Собрание про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88" name="AutoShape 28" descr="Для самых маленьких &quot; Puzkarapuz.org скачать для детей и род…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90" name="Picture 30" descr="http://im1-tub-ru.yandex.net/i?id=ba21558290c640bd21df08e4b41a16de-58-144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764704"/>
            <a:ext cx="1670586" cy="2160240"/>
          </a:xfrm>
          <a:prstGeom prst="rect">
            <a:avLst/>
          </a:prstGeom>
          <a:noFill/>
        </p:spPr>
      </p:pic>
      <p:sp>
        <p:nvSpPr>
          <p:cNvPr id="15392" name="AutoShape 32" descr="http://im0-tub-ru.yandex.net/i?id=64be30d13d62650a403a36b98cdd4fa3-125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94" name="AutoShape 34" descr="http://im0-tub-ru.yandex.net/i?id=64be30d13d62650a403a36b98cdd4fa3-125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96" name="Picture 36" descr="http://im3-tub-ru.yandex.net/i?id=0d747f80c79c0dffead7150e86d7bb6b-77-144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9992" y="908720"/>
            <a:ext cx="1635062" cy="1872208"/>
          </a:xfrm>
          <a:prstGeom prst="rect">
            <a:avLst/>
          </a:prstGeom>
          <a:noFill/>
        </p:spPr>
      </p:pic>
      <p:pic>
        <p:nvPicPr>
          <p:cNvPr id="15398" name="Picture 38" descr="http://im1-tub-ru.yandex.net/i?id=afd980e4c415ba2c9746f2791206aca2-31-144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452320" y="404663"/>
            <a:ext cx="1440160" cy="1846359"/>
          </a:xfrm>
          <a:prstGeom prst="rect">
            <a:avLst/>
          </a:prstGeom>
          <a:noFill/>
        </p:spPr>
      </p:pic>
      <p:pic>
        <p:nvPicPr>
          <p:cNvPr id="15400" name="Picture 40" descr="http://im0-tub-ru.yandex.net/i?id=3628ff47ec9bb6f4af23dd426c303018-44-144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128" y="4869160"/>
            <a:ext cx="1440160" cy="1800200"/>
          </a:xfrm>
          <a:prstGeom prst="rect">
            <a:avLst/>
          </a:prstGeom>
          <a:noFill/>
        </p:spPr>
      </p:pic>
      <p:pic>
        <p:nvPicPr>
          <p:cNvPr id="15404" name="Picture 44" descr="http://im2-tub-ru.yandex.net/i?id=76e4ec98c387f4d4db2cec432e42f96e-67-144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548680"/>
            <a:ext cx="1464643" cy="1944216"/>
          </a:xfrm>
          <a:prstGeom prst="rect">
            <a:avLst/>
          </a:prstGeom>
          <a:noFill/>
        </p:spPr>
      </p:pic>
      <p:pic>
        <p:nvPicPr>
          <p:cNvPr id="15406" name="Picture 46" descr="http://im1-tub-ru.yandex.net/i?id=da6a65e18d269276d769b934abfa5764-77-144&amp;n=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80312" y="2060848"/>
            <a:ext cx="1689308" cy="1656184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827584" y="0"/>
            <a:ext cx="66736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Книги для детей Л. Н. Толстого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5276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                   </a:t>
            </a:r>
            <a:r>
              <a:rPr lang="ru-RU" sz="4000" dirty="0" smtClean="0">
                <a:solidFill>
                  <a:schemeClr val="tx1"/>
                </a:solidFill>
              </a:rPr>
              <a:t>«</a:t>
            </a:r>
            <a:r>
              <a:rPr lang="ru-RU" sz="4000" dirty="0" err="1">
                <a:solidFill>
                  <a:schemeClr val="tx1"/>
                </a:solidFill>
              </a:rPr>
              <a:t>Филипок</a:t>
            </a:r>
            <a:r>
              <a:rPr lang="ru-RU" sz="4000" dirty="0">
                <a:solidFill>
                  <a:schemeClr val="tx1"/>
                </a:solidFill>
              </a:rPr>
              <a:t>»</a:t>
            </a:r>
          </a:p>
        </p:txBody>
      </p:sp>
      <p:pic>
        <p:nvPicPr>
          <p:cNvPr id="20484" name="Picture 4" descr="L-Tolstoy-Filipo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066800"/>
            <a:ext cx="5339680" cy="517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78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anel"/>
          <p:cNvSpPr>
            <a:spLocks noChangeArrowheads="1"/>
          </p:cNvSpPr>
          <p:nvPr/>
        </p:nvSpPr>
        <p:spPr bwMode="auto">
          <a:xfrm>
            <a:off x="0" y="6309320"/>
            <a:ext cx="9144000" cy="548706"/>
          </a:xfrm>
          <a:prstGeom prst="rect">
            <a:avLst/>
          </a:prstGeom>
          <a:solidFill>
            <a:srgbClr val="CED3FA"/>
          </a:solidFill>
          <a:ln w="38100">
            <a:solidFill>
              <a:srgbClr val="BAC1F8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solidFill>
                <a:srgbClr val="BAC9D0"/>
              </a:solidFill>
              <a:latin typeface="Arial" charset="0"/>
            </a:endParaRPr>
          </a:p>
        </p:txBody>
      </p:sp>
      <p:sp>
        <p:nvSpPr>
          <p:cNvPr id="38" name="Содержимое 37"/>
          <p:cNvSpPr>
            <a:spLocks noGrp="1"/>
          </p:cNvSpPr>
          <p:nvPr>
            <p:ph idx="1"/>
          </p:nvPr>
        </p:nvSpPr>
        <p:spPr>
          <a:xfrm>
            <a:off x="1259260" y="3227526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Кирилл 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9" name="Содержимое 38"/>
          <p:cNvSpPr>
            <a:spLocks noGrp="1"/>
          </p:cNvSpPr>
          <p:nvPr>
            <p:ph idx="13"/>
          </p:nvPr>
        </p:nvSpPr>
        <p:spPr>
          <a:xfrm>
            <a:off x="1259260" y="3861490"/>
            <a:ext cx="4752528" cy="54218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Филипп 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0" name="Содержимое 39"/>
          <p:cNvSpPr>
            <a:spLocks noGrp="1"/>
          </p:cNvSpPr>
          <p:nvPr>
            <p:ph idx="14"/>
          </p:nvPr>
        </p:nvSpPr>
        <p:spPr>
          <a:xfrm>
            <a:off x="1259260" y="4588403"/>
            <a:ext cx="4752528" cy="511696"/>
          </a:xfrm>
          <a:solidFill>
            <a:srgbClr val="CED3FA"/>
          </a:solidFill>
          <a:ln w="38100">
            <a:solidFill>
              <a:srgbClr val="99A4F5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Comic Sans MS" pitchFamily="66" charset="0"/>
              </a:rPr>
              <a:t>Захар </a:t>
            </a:r>
            <a:endParaRPr 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1901" y="692696"/>
            <a:ext cx="8105352" cy="707886"/>
          </a:xfrm>
          <a:prstGeom prst="rect">
            <a:avLst/>
          </a:prstGeom>
          <a:solidFill>
            <a:srgbClr val="CED3FA">
              <a:alpha val="75000"/>
            </a:srgb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Был мальчик, звали его</a:t>
            </a:r>
            <a:r>
              <a:rPr lang="ru-RU" sz="40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…</a:t>
            </a:r>
            <a:endParaRPr lang="ru-RU" sz="40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6011268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O" val="3"/>
  <p:tag name="KP" val="0"/>
  <p:tag name="V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313</TotalTime>
  <Words>429</Words>
  <Application>Microsoft Office PowerPoint</Application>
  <PresentationFormat>Экран (4:3)</PresentationFormat>
  <Paragraphs>102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Слайд 4</vt:lpstr>
      <vt:lpstr>Слайд 5</vt:lpstr>
      <vt:lpstr>Отгадав ребус, узнаете фамилию писателя, о котором мы сегодня будем говорить</vt:lpstr>
      <vt:lpstr>Слайд 7</vt:lpstr>
      <vt:lpstr>                   «Филипок»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Зенит</dc:creator>
  <cp:lastModifiedBy>Admin</cp:lastModifiedBy>
  <cp:revision>35</cp:revision>
  <dcterms:created xsi:type="dcterms:W3CDTF">2014-11-23T12:56:08Z</dcterms:created>
  <dcterms:modified xsi:type="dcterms:W3CDTF">2018-11-21T14:12:33Z</dcterms:modified>
</cp:coreProperties>
</file>