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2"/>
          <p:cNvSpPr>
            <a:spLocks noChangeArrowheads="1" noChangeShapeType="1"/>
          </p:cNvSpPr>
          <p:nvPr/>
        </p:nvSpPr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ontrol 4"/>
          <p:cNvSpPr>
            <a:spLocks noChangeArrowheads="1" noChangeShapeType="1"/>
          </p:cNvSpPr>
          <p:nvPr/>
        </p:nvSpPr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Control 6"/>
          <p:cNvSpPr>
            <a:spLocks noChangeArrowheads="1" noChangeShapeType="1"/>
          </p:cNvSpPr>
          <p:nvPr/>
        </p:nvSpPr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Control 8"/>
          <p:cNvSpPr>
            <a:spLocks noChangeArrowheads="1" noChangeShapeType="1"/>
          </p:cNvSpPr>
          <p:nvPr/>
        </p:nvSpPr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Control 10"/>
          <p:cNvSpPr>
            <a:spLocks noChangeArrowheads="1" noChangeShapeType="1"/>
          </p:cNvSpPr>
          <p:nvPr/>
        </p:nvSpPr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Control 12"/>
          <p:cNvSpPr>
            <a:spLocks noChangeArrowheads="1" noChangeShapeType="1"/>
          </p:cNvSpPr>
          <p:nvPr/>
        </p:nvSpPr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Control 14"/>
          <p:cNvSpPr>
            <a:spLocks noChangeArrowheads="1" noChangeShapeType="1"/>
          </p:cNvSpPr>
          <p:nvPr/>
        </p:nvSpPr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-960438"/>
            <a:ext cx="1714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-685800"/>
            <a:ext cx="1714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-411163"/>
            <a:ext cx="1714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-136525"/>
            <a:ext cx="1714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75" y="138113"/>
            <a:ext cx="1714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288" y="412750"/>
            <a:ext cx="1714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687388"/>
            <a:ext cx="1714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88270" y="77113"/>
            <a:ext cx="50405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i="1" dirty="0">
                <a:solidFill>
                  <a:srgbClr val="FF0000"/>
                </a:solidFill>
              </a:rPr>
              <a:t>FORMAL STYLE</a:t>
            </a:r>
            <a:endParaRPr lang="ru-RU" sz="5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910" y="914400"/>
            <a:ext cx="885698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dirty="0" smtClean="0"/>
              <a:t>Распространенные</a:t>
            </a:r>
            <a:r>
              <a:rPr lang="ru-RU" sz="2500" b="1" dirty="0"/>
              <a:t>,</a:t>
            </a:r>
            <a:r>
              <a:rPr lang="ru-RU" sz="2500" b="1" i="1" dirty="0"/>
              <a:t> сложные или сложноподчиненные предложения.</a:t>
            </a:r>
            <a:endParaRPr lang="ru-RU" sz="2500" dirty="0"/>
          </a:p>
          <a:p>
            <a:pPr algn="just"/>
            <a:r>
              <a:rPr lang="ru-RU" sz="2500" b="1" i="1" dirty="0"/>
              <a:t>При написании таких предложений важно соблюдать нормы грамматики, пунктуации, правила построения предложений</a:t>
            </a:r>
            <a:r>
              <a:rPr lang="ru-RU" sz="2500" dirty="0"/>
              <a:t>.</a:t>
            </a:r>
          </a:p>
          <a:p>
            <a:pPr algn="just"/>
            <a:r>
              <a:rPr lang="ru-RU" sz="2500" dirty="0"/>
              <a:t> </a:t>
            </a:r>
          </a:p>
          <a:p>
            <a:pPr algn="just"/>
            <a:r>
              <a:rPr lang="en-US" sz="2500" i="1" dirty="0" smtClean="0"/>
              <a:t>Research </a:t>
            </a:r>
            <a:r>
              <a:rPr lang="en-US" sz="2500" i="1" dirty="0"/>
              <a:t>has shown that learning a second language, in addition to leading to expanded career and social opportunities can also expand the reasoning capability of the brain, although this finding is disputed by some scientists.</a:t>
            </a:r>
            <a:endParaRPr lang="en-US" sz="25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6385" y="4829246"/>
            <a:ext cx="88135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solidFill>
                  <a:srgbClr val="3608B8"/>
                </a:solidFill>
              </a:rPr>
              <a:t>Learning another language can improve your career and social life. Some people    also say it can make you smarter, but others disagree</a:t>
            </a:r>
            <a:r>
              <a:rPr lang="en-US" sz="3600" dirty="0">
                <a:solidFill>
                  <a:srgbClr val="3608B8"/>
                </a:solidFill>
              </a:rPr>
              <a:t>.</a:t>
            </a:r>
            <a:endParaRPr lang="ru-RU" sz="3600" dirty="0">
              <a:solidFill>
                <a:srgbClr val="3608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i="1" dirty="0"/>
              <a:t>Словарь текста официального стиля отличается наличием многосложных слов, относящихся к нейтральному, книжному, научному слоям лексики.</a:t>
            </a:r>
            <a:endParaRPr lang="ru-RU" sz="2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562" y="1988840"/>
            <a:ext cx="880143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500" i="1" dirty="0"/>
              <a:t>The economy is currently quite robust; nevertheless, some specialists predict an imminent recession.</a:t>
            </a:r>
            <a:endParaRPr lang="ru-RU" sz="3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460" y="4077072"/>
            <a:ext cx="85290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3608B8"/>
                </a:solidFill>
              </a:rPr>
              <a:t>The economy is very strong right now, but some specialists say we’ll have a recession soon.</a:t>
            </a:r>
            <a:endParaRPr lang="ru-RU" sz="3200" dirty="0">
              <a:solidFill>
                <a:srgbClr val="3608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ingua-airlines.ru/wp-content/uploads/2015/08/------------------------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82243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856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500" b="1" i="1" dirty="0"/>
              <a:t>Следует избегать использования фразовых глаголов</a:t>
            </a:r>
            <a:r>
              <a:rPr lang="ru-RU" sz="35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strike="sngStrike" dirty="0"/>
              <a:t>The price </a:t>
            </a:r>
            <a:r>
              <a:rPr lang="en-US" sz="2500" b="1" u="sng" strike="sngStrike" dirty="0"/>
              <a:t>went up.</a:t>
            </a:r>
            <a:endParaRPr lang="en-US" sz="2500" dirty="0"/>
          </a:p>
          <a:p>
            <a:r>
              <a:rPr lang="en-US" sz="2500" i="1" dirty="0"/>
              <a:t>The price </a:t>
            </a:r>
            <a:r>
              <a:rPr lang="en-US" sz="2500" b="1" i="1" u="sng" dirty="0"/>
              <a:t>rose/increased.</a:t>
            </a:r>
            <a:endParaRPr lang="en-US" sz="2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91343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strike="sngStrike" dirty="0"/>
              <a:t>The client </a:t>
            </a:r>
            <a:r>
              <a:rPr lang="en-US" sz="2500" b="1" u="sng" strike="sngStrike" dirty="0"/>
              <a:t>asked for</a:t>
            </a:r>
            <a:r>
              <a:rPr lang="en-US" sz="2500" strike="sngStrike" dirty="0"/>
              <a:t> a contract.</a:t>
            </a:r>
            <a:endParaRPr lang="en-US" sz="2500" dirty="0"/>
          </a:p>
          <a:p>
            <a:r>
              <a:rPr lang="en-US" sz="2500" i="1" dirty="0"/>
              <a:t>The client </a:t>
            </a:r>
            <a:r>
              <a:rPr lang="en-US" sz="2500" b="1" i="1" u="sng" dirty="0"/>
              <a:t>requested</a:t>
            </a:r>
            <a:r>
              <a:rPr lang="en-US" sz="2500" i="1" dirty="0"/>
              <a:t> a contract.</a:t>
            </a:r>
            <a:endParaRPr lang="en-US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861048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strike="sngStrike" dirty="0"/>
              <a:t>The problems have </a:t>
            </a:r>
            <a:r>
              <a:rPr lang="en-US" sz="2500" b="1" u="sng" strike="sngStrike" dirty="0"/>
              <a:t>come back.</a:t>
            </a:r>
            <a:endParaRPr lang="en-US" sz="2500" dirty="0"/>
          </a:p>
          <a:p>
            <a:r>
              <a:rPr lang="en-US" sz="2500" i="1" dirty="0"/>
              <a:t>The problems have </a:t>
            </a:r>
            <a:r>
              <a:rPr lang="en-US" sz="2500" b="1" i="1" u="sng" dirty="0"/>
              <a:t>returned</a:t>
            </a:r>
            <a:r>
              <a:rPr lang="en-US" sz="2500" i="1" dirty="0"/>
              <a:t>.</a:t>
            </a:r>
            <a:r>
              <a:rPr lang="en-US" sz="25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205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/>
              <a:t>Следует избегать употребления сокращенных форм</a:t>
            </a:r>
            <a:r>
              <a:rPr lang="ru-RU" sz="3000" dirty="0"/>
              <a:t> – </a:t>
            </a:r>
            <a:r>
              <a:rPr lang="ru-RU" sz="3000" i="1" dirty="0" err="1"/>
              <a:t>I’m</a:t>
            </a:r>
            <a:r>
              <a:rPr lang="ru-RU" sz="3000" i="1" dirty="0"/>
              <a:t>, </a:t>
            </a:r>
            <a:r>
              <a:rPr lang="ru-RU" sz="3000" i="1" dirty="0" err="1"/>
              <a:t>you’re</a:t>
            </a:r>
            <a:r>
              <a:rPr lang="ru-RU" sz="3000" i="1" dirty="0"/>
              <a:t>, </a:t>
            </a:r>
            <a:r>
              <a:rPr lang="ru-RU" sz="3000" i="1" dirty="0" err="1"/>
              <a:t>can’t</a:t>
            </a:r>
            <a:r>
              <a:rPr lang="ru-RU" sz="3000" i="1" dirty="0"/>
              <a:t>, </a:t>
            </a:r>
            <a:r>
              <a:rPr lang="ru-RU" sz="3000" i="1" dirty="0" err="1"/>
              <a:t>don’t</a:t>
            </a:r>
            <a:r>
              <a:rPr lang="ru-RU" sz="3000" i="1" dirty="0"/>
              <a:t>, </a:t>
            </a:r>
            <a:r>
              <a:rPr lang="ru-RU" sz="3000" i="1" dirty="0" err="1"/>
              <a:t>wasn’t</a:t>
            </a:r>
            <a:r>
              <a:rPr lang="ru-RU" sz="3000" i="1" dirty="0"/>
              <a:t>, </a:t>
            </a:r>
            <a:r>
              <a:rPr lang="ru-RU" sz="3000" i="1" dirty="0" err="1"/>
              <a:t>it’s</a:t>
            </a:r>
            <a:r>
              <a:rPr lang="ru-RU" sz="3000" i="1" dirty="0"/>
              <a:t>…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484784"/>
            <a:ext cx="73908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u="sng" strike="sngStrike" dirty="0"/>
              <a:t>They’re</a:t>
            </a:r>
            <a:r>
              <a:rPr lang="en-US" sz="3000" strike="sngStrike" dirty="0"/>
              <a:t> manufactured in China.</a:t>
            </a:r>
            <a:endParaRPr lang="en-US" sz="3000" dirty="0"/>
          </a:p>
          <a:p>
            <a:r>
              <a:rPr lang="en-US" sz="3000" b="1" i="1" u="sng" dirty="0"/>
              <a:t>They are</a:t>
            </a:r>
            <a:r>
              <a:rPr lang="en-US" sz="3000" i="1" dirty="0"/>
              <a:t> manufactured in China.</a:t>
            </a:r>
            <a:endParaRPr lang="en-US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9775" y="2708920"/>
            <a:ext cx="82592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/>
              <a:t>(</a:t>
            </a:r>
            <a:r>
              <a:rPr lang="en-US" sz="2500" b="1" i="1" dirty="0"/>
              <a:t>Possessive Case</a:t>
            </a:r>
            <a:r>
              <a:rPr lang="en-US" sz="2500" dirty="0" smtClean="0"/>
              <a:t>)</a:t>
            </a:r>
            <a:r>
              <a:rPr lang="ru-RU" sz="2500" dirty="0" smtClean="0"/>
              <a:t> </a:t>
            </a:r>
            <a:r>
              <a:rPr lang="en-US" sz="2500" dirty="0" smtClean="0"/>
              <a:t>–</a:t>
            </a:r>
            <a:r>
              <a:rPr lang="en-US" sz="2500" dirty="0"/>
              <a:t> </a:t>
            </a:r>
            <a:r>
              <a:rPr lang="en-US" sz="2500" b="1" i="1" dirty="0"/>
              <a:t>The company’s employees.</a:t>
            </a:r>
            <a:endParaRPr lang="en-US" sz="2500" dirty="0"/>
          </a:p>
          <a:p>
            <a:r>
              <a:rPr lang="ru-RU" sz="2500" dirty="0"/>
              <a:t>Притяжательный падеж употребляется в официальном стиле речи, но также можно использовать конструкцию –</a:t>
            </a:r>
          </a:p>
          <a:p>
            <a:r>
              <a:rPr lang="ru-RU" sz="2500" b="1" dirty="0"/>
              <a:t>“</a:t>
            </a:r>
            <a:r>
              <a:rPr lang="en-US" sz="2500" b="1" dirty="0"/>
              <a:t>of the” – </a:t>
            </a:r>
            <a:r>
              <a:rPr lang="en-US" sz="2500" b="1" i="1" dirty="0"/>
              <a:t>The employees of the company.</a:t>
            </a:r>
            <a:endParaRPr lang="en-US" sz="2500" dirty="0"/>
          </a:p>
          <a:p>
            <a:r>
              <a:rPr lang="ru-RU" sz="2500" b="1" dirty="0"/>
              <a:t>Запомните! </a:t>
            </a:r>
            <a:r>
              <a:rPr lang="ru-RU" sz="2500" dirty="0"/>
              <a:t>Следует избегать многократного повторения конструкции “</a:t>
            </a:r>
            <a:r>
              <a:rPr lang="en-US" sz="2500" b="1" dirty="0"/>
              <a:t>of the</a:t>
            </a:r>
            <a:r>
              <a:rPr lang="en-US" sz="2500" dirty="0"/>
              <a:t>”  </a:t>
            </a:r>
            <a:r>
              <a:rPr lang="ru-RU" sz="2500" dirty="0"/>
              <a:t>в одном предложении:</a:t>
            </a:r>
          </a:p>
          <a:p>
            <a:r>
              <a:rPr lang="en-US" sz="2500" i="1" dirty="0"/>
              <a:t>The terms of the client’s contract.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b="1" dirty="0"/>
              <a:t>NOT:</a:t>
            </a:r>
            <a:r>
              <a:rPr lang="en-US" sz="2500" dirty="0"/>
              <a:t> </a:t>
            </a:r>
            <a:r>
              <a:rPr lang="en-US" sz="2500" strike="sngStrike" dirty="0"/>
              <a:t>the terms </a:t>
            </a:r>
            <a:r>
              <a:rPr lang="en-US" sz="2500" b="1" strike="sngStrike" dirty="0"/>
              <a:t>of the</a:t>
            </a:r>
            <a:r>
              <a:rPr lang="en-US" sz="2500" strike="sngStrike" dirty="0"/>
              <a:t> contract </a:t>
            </a:r>
            <a:r>
              <a:rPr lang="en-US" sz="2500" b="1" strike="sngStrike" dirty="0"/>
              <a:t>of the</a:t>
            </a:r>
            <a:r>
              <a:rPr lang="en-US" sz="2500" strike="sngStrike" dirty="0"/>
              <a:t> client 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065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Не следует употреблять идиоматические выражения, сленг, стиль смс-сообщений</a:t>
            </a:r>
            <a:r>
              <a:rPr lang="ru-RU" sz="32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6318448" cy="1186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strike="sngStrike" dirty="0"/>
              <a:t>The software is </a:t>
            </a:r>
            <a:r>
              <a:rPr lang="en-US" sz="2500" b="1" u="sng" strike="sngStrike" dirty="0"/>
              <a:t>a piece of cake</a:t>
            </a:r>
            <a:r>
              <a:rPr lang="en-US" sz="2500" b="1" u="sng" dirty="0"/>
              <a:t>.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i="1" dirty="0"/>
              <a:t>The software is </a:t>
            </a:r>
            <a:r>
              <a:rPr lang="en-US" sz="2500" b="1" i="1" u="sng" dirty="0"/>
              <a:t>quite user-friendly.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327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Сравните два стиля – полуофициальный и неофициальный:</a:t>
            </a:r>
            <a:endParaRPr lang="ru-RU" sz="2800" dirty="0"/>
          </a:p>
          <a:p>
            <a:r>
              <a:rPr lang="ru-RU" sz="2800" dirty="0"/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340768"/>
            <a:ext cx="8280920" cy="2790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i="1" dirty="0"/>
              <a:t>“Would you like to join me for lunch?”</a:t>
            </a:r>
            <a:r>
              <a:rPr lang="en-US" sz="3000" dirty="0"/>
              <a:t> —  </a:t>
            </a:r>
            <a:r>
              <a:rPr lang="ru-RU" sz="3000" dirty="0"/>
              <a:t>Мы могли бы пообедать вместе?</a:t>
            </a:r>
            <a:br>
              <a:rPr lang="ru-RU" sz="3000" dirty="0"/>
            </a:br>
            <a:r>
              <a:rPr lang="en-US" sz="3000" b="1" dirty="0"/>
              <a:t>Informal (</a:t>
            </a:r>
            <a:r>
              <a:rPr lang="ru-RU" sz="3000" b="1" dirty="0"/>
              <a:t>приглашение друга):</a:t>
            </a:r>
            <a:r>
              <a:rPr lang="ru-RU" sz="3000" dirty="0"/>
              <a:t> </a:t>
            </a:r>
            <a:r>
              <a:rPr lang="ru-RU" sz="3000" i="1" dirty="0"/>
              <a:t>“</a:t>
            </a:r>
            <a:r>
              <a:rPr lang="en-US" sz="3000" i="1" dirty="0"/>
              <a:t>Hey, </a:t>
            </a:r>
            <a:r>
              <a:rPr lang="en-US" sz="3000" i="1" dirty="0" err="1"/>
              <a:t>wanna</a:t>
            </a:r>
            <a:r>
              <a:rPr lang="en-US" sz="3000" i="1" dirty="0"/>
              <a:t> grab a bite to eat?” </a:t>
            </a:r>
            <a:r>
              <a:rPr lang="en-US" sz="3000" dirty="0"/>
              <a:t>— </a:t>
            </a:r>
            <a:r>
              <a:rPr lang="ru-RU" sz="3000" dirty="0"/>
              <a:t>Слушай, не хочешь перекусить?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437112"/>
            <a:ext cx="8424936" cy="140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i="1" dirty="0"/>
              <a:t>“Hello, how are you?”</a:t>
            </a:r>
            <a:r>
              <a:rPr lang="en-US" sz="3000" dirty="0"/>
              <a:t> — </a:t>
            </a:r>
            <a:r>
              <a:rPr lang="ru-RU" sz="3000" dirty="0" err="1"/>
              <a:t>Привет.Как</a:t>
            </a:r>
            <a:r>
              <a:rPr lang="ru-RU" sz="3000" dirty="0"/>
              <a:t> дела?</a:t>
            </a:r>
            <a:br>
              <a:rPr lang="ru-RU" sz="3000" dirty="0"/>
            </a:br>
            <a:r>
              <a:rPr lang="en-US" sz="3000" b="1" dirty="0"/>
              <a:t>Informal:</a:t>
            </a:r>
            <a:r>
              <a:rPr lang="en-US" sz="3000" dirty="0"/>
              <a:t> </a:t>
            </a:r>
            <a:r>
              <a:rPr lang="en-US" sz="3000" i="1" dirty="0"/>
              <a:t>“</a:t>
            </a:r>
            <a:r>
              <a:rPr lang="en-US" sz="3000" i="1" dirty="0" err="1"/>
              <a:t>Wassup</a:t>
            </a:r>
            <a:r>
              <a:rPr lang="en-US" sz="3000" i="1" dirty="0"/>
              <a:t>?”</a:t>
            </a:r>
            <a:r>
              <a:rPr lang="en-US" sz="3000" dirty="0"/>
              <a:t> — </a:t>
            </a:r>
            <a:r>
              <a:rPr lang="ru-RU" sz="3000" dirty="0"/>
              <a:t>Что случилось?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437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4249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000" b="1" i="1" dirty="0"/>
              <a:t>Пользуйтесь формами вежливости:</a:t>
            </a:r>
            <a:endParaRPr lang="ru-RU" sz="3000" dirty="0"/>
          </a:p>
          <a:p>
            <a:pPr>
              <a:lnSpc>
                <a:spcPct val="150000"/>
              </a:lnSpc>
            </a:pPr>
            <a:r>
              <a:rPr lang="ru-RU" sz="3000" dirty="0"/>
              <a:t> </a:t>
            </a:r>
            <a:r>
              <a:rPr lang="ru-RU" sz="3000" b="1" dirty="0" smtClean="0"/>
              <a:t>“</a:t>
            </a:r>
            <a:r>
              <a:rPr lang="ru-RU" sz="3000" b="1" dirty="0" err="1"/>
              <a:t>I’d</a:t>
            </a:r>
            <a:r>
              <a:rPr lang="ru-RU" sz="3000" b="1" dirty="0"/>
              <a:t> </a:t>
            </a:r>
            <a:r>
              <a:rPr lang="ru-RU" sz="3000" b="1" dirty="0" err="1"/>
              <a:t>like</a:t>
            </a:r>
            <a:r>
              <a:rPr lang="ru-RU" sz="3000" b="1" dirty="0"/>
              <a:t>…”</a:t>
            </a:r>
            <a:r>
              <a:rPr lang="ru-RU" sz="3000" dirty="0"/>
              <a:t> вместо </a:t>
            </a:r>
            <a:r>
              <a:rPr lang="ru-RU" sz="3000" b="1" dirty="0"/>
              <a:t>“I </a:t>
            </a:r>
            <a:r>
              <a:rPr lang="ru-RU" sz="3000" b="1" dirty="0" err="1"/>
              <a:t>want</a:t>
            </a:r>
            <a:r>
              <a:rPr lang="ru-RU" sz="3000" b="1" dirty="0"/>
              <a:t>…”.</a:t>
            </a:r>
            <a:endParaRPr lang="ru-RU" sz="3000" dirty="0"/>
          </a:p>
          <a:p>
            <a:pPr>
              <a:lnSpc>
                <a:spcPct val="150000"/>
              </a:lnSpc>
            </a:pPr>
            <a:r>
              <a:rPr lang="ru-RU" sz="3000" dirty="0"/>
              <a:t>Для обращения с просьбой или запросом следует использовать: </a:t>
            </a:r>
            <a:r>
              <a:rPr lang="ru-RU" sz="3000" b="1" dirty="0"/>
              <a:t>“</a:t>
            </a:r>
            <a:r>
              <a:rPr lang="ru-RU" sz="3000" b="1" dirty="0" err="1"/>
              <a:t>could</a:t>
            </a:r>
            <a:r>
              <a:rPr lang="ru-RU" sz="3000" b="1" dirty="0"/>
              <a:t> </a:t>
            </a:r>
            <a:r>
              <a:rPr lang="ru-RU" sz="3000" b="1" dirty="0" err="1"/>
              <a:t>you</a:t>
            </a:r>
            <a:r>
              <a:rPr lang="ru-RU" sz="3000" b="1" dirty="0"/>
              <a:t>”</a:t>
            </a:r>
            <a:r>
              <a:rPr lang="ru-RU" sz="3000" dirty="0"/>
              <a:t> и </a:t>
            </a:r>
            <a:r>
              <a:rPr lang="ru-RU" sz="3000" b="1" dirty="0"/>
              <a:t>“</a:t>
            </a:r>
            <a:r>
              <a:rPr lang="ru-RU" sz="3000" b="1" dirty="0" err="1"/>
              <a:t>please</a:t>
            </a:r>
            <a:r>
              <a:rPr lang="ru-RU" sz="3000" b="1" dirty="0"/>
              <a:t>,”</a:t>
            </a:r>
            <a:r>
              <a:rPr lang="ru-RU" sz="3000" dirty="0"/>
              <a:t>.</a:t>
            </a:r>
          </a:p>
          <a:p>
            <a:pPr>
              <a:lnSpc>
                <a:spcPct val="150000"/>
              </a:lnSpc>
            </a:pPr>
            <a:r>
              <a:rPr lang="ru-RU" sz="3000" dirty="0"/>
              <a:t>Например,</a:t>
            </a:r>
          </a:p>
          <a:p>
            <a:pPr>
              <a:lnSpc>
                <a:spcPct val="150000"/>
              </a:lnSpc>
            </a:pPr>
            <a:r>
              <a:rPr lang="ru-RU" sz="3000" i="1" dirty="0"/>
              <a:t>“</a:t>
            </a:r>
            <a:r>
              <a:rPr lang="ru-RU" sz="3000" i="1" dirty="0" err="1"/>
              <a:t>Could</a:t>
            </a:r>
            <a:r>
              <a:rPr lang="ru-RU" sz="3000" i="1" dirty="0"/>
              <a:t> </a:t>
            </a:r>
            <a:r>
              <a:rPr lang="ru-RU" sz="3000" i="1" dirty="0" err="1"/>
              <a:t>you</a:t>
            </a:r>
            <a:r>
              <a:rPr lang="ru-RU" sz="3000" i="1" dirty="0"/>
              <a:t> </a:t>
            </a:r>
            <a:r>
              <a:rPr lang="ru-RU" sz="3000" i="1" dirty="0" err="1"/>
              <a:t>please</a:t>
            </a:r>
            <a:r>
              <a:rPr lang="ru-RU" sz="3000" i="1" dirty="0"/>
              <a:t> </a:t>
            </a:r>
            <a:r>
              <a:rPr lang="ru-RU" sz="3000" i="1" dirty="0" err="1"/>
              <a:t>call</a:t>
            </a:r>
            <a:r>
              <a:rPr lang="ru-RU" sz="3000" i="1" dirty="0"/>
              <a:t> </a:t>
            </a:r>
            <a:r>
              <a:rPr lang="ru-RU" sz="3000" i="1" dirty="0" err="1"/>
              <a:t>me</a:t>
            </a:r>
            <a:r>
              <a:rPr lang="ru-RU" sz="3000" i="1" dirty="0"/>
              <a:t> </a:t>
            </a:r>
            <a:r>
              <a:rPr lang="ru-RU" sz="3000" i="1" dirty="0" err="1"/>
              <a:t>later</a:t>
            </a:r>
            <a:r>
              <a:rPr lang="ru-RU" sz="3000" i="1" dirty="0"/>
              <a:t>?”</a:t>
            </a:r>
            <a:r>
              <a:rPr lang="ru-RU" sz="3000" dirty="0"/>
              <a:t> — Перезвоните, пожалуйста, позднее.</a:t>
            </a:r>
          </a:p>
        </p:txBody>
      </p:sp>
    </p:spTree>
    <p:extLst>
      <p:ext uri="{BB962C8B-B14F-4D97-AF65-F5344CB8AC3E}">
        <p14:creationId xmlns:p14="http://schemas.microsoft.com/office/powerpoint/2010/main" val="21172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Вежливый </a:t>
            </a:r>
            <a:r>
              <a:rPr lang="ru-RU" sz="3000" dirty="0"/>
              <a:t>тон:</a:t>
            </a:r>
          </a:p>
          <a:p>
            <a:r>
              <a:rPr lang="en-US" sz="3000" strike="sngStrike" dirty="0"/>
              <a:t>You’re wrong.</a:t>
            </a:r>
            <a:endParaRPr lang="en-US" sz="3000" dirty="0"/>
          </a:p>
          <a:p>
            <a:r>
              <a:rPr lang="en-US" sz="3000" i="1" dirty="0"/>
              <a:t>I’m afraid you’re mistaken.</a:t>
            </a:r>
            <a:r>
              <a:rPr lang="en-US" sz="3000" dirty="0"/>
              <a:t> — </a:t>
            </a:r>
            <a:r>
              <a:rPr lang="ru-RU" sz="3000" dirty="0"/>
              <a:t>Боюсь, вы ошибаетесь.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585541"/>
            <a:ext cx="5454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i="1" dirty="0"/>
              <a:t>This could be improved.</a:t>
            </a:r>
            <a:r>
              <a:rPr lang="en-US" sz="3000" dirty="0"/>
              <a:t> — </a:t>
            </a:r>
            <a:r>
              <a:rPr lang="en-US" sz="3000" dirty="0" err="1"/>
              <a:t>Это</a:t>
            </a:r>
            <a:r>
              <a:rPr lang="en-US" sz="3000" dirty="0"/>
              <a:t> </a:t>
            </a:r>
            <a:r>
              <a:rPr lang="en-US" sz="3000" dirty="0" err="1"/>
              <a:t>можно</a:t>
            </a:r>
            <a:r>
              <a:rPr lang="en-US" sz="3000" dirty="0"/>
              <a:t> </a:t>
            </a:r>
            <a:r>
              <a:rPr lang="en-US" sz="3000" dirty="0" err="1"/>
              <a:t>исправить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3416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127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</dc:creator>
  <cp:lastModifiedBy>Татьяна</cp:lastModifiedBy>
  <cp:revision>10</cp:revision>
  <dcterms:created xsi:type="dcterms:W3CDTF">2020-01-15T02:00:48Z</dcterms:created>
  <dcterms:modified xsi:type="dcterms:W3CDTF">2020-01-16T04:42:28Z</dcterms:modified>
</cp:coreProperties>
</file>