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7" r:id="rId11"/>
  </p:sldIdLst>
  <p:sldSz cx="6858000" cy="9144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1A"/>
    <a:srgbClr val="5B8810"/>
    <a:srgbClr val="5B8E10"/>
    <a:srgbClr val="00CC00"/>
    <a:srgbClr val="FF3300"/>
    <a:srgbClr val="CCFFCC"/>
    <a:srgbClr val="C5E9FF"/>
    <a:srgbClr val="E7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78" autoAdjust="0"/>
  </p:normalViewPr>
  <p:slideViewPr>
    <p:cSldViewPr>
      <p:cViewPr>
        <p:scale>
          <a:sx n="54" d="100"/>
          <a:sy n="54" d="100"/>
        </p:scale>
        <p:origin x="-2184" y="1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F48F6-BD05-44C7-86E9-A20BB3EE28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3D386-641A-428A-B72F-DB9F71AAAA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D6C24-ADB1-4A44-A819-C4DCE0EA07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7EE32-6D59-495D-A7F2-2F05D3D7507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7D445-21C2-4D88-9DB3-39F1222031A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F4B69-7BAF-413C-AD08-ED3428664C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8541E-739E-4CFA-BB49-16D75C66CF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F18CB-BEFE-461A-907F-4772C048C09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B000E-E6CF-4806-A8EE-4EF82155E2C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ED117-EF57-4337-92C0-36F8CD5F6BA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88705-1AF6-444D-9867-0936733273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5000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355D588-C74F-4190-ADD7-E32C2CF39D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bin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bin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bin"/><Relationship Id="rId6" Type="http://schemas.openxmlformats.org/officeDocument/2006/relationships/image" Target="../media/image11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bin"/><Relationship Id="rId6" Type="http://schemas.openxmlformats.org/officeDocument/2006/relationships/image" Target="../media/image17.wmf"/><Relationship Id="rId5" Type="http://schemas.openxmlformats.org/officeDocument/2006/relationships/image" Target="../media/image2.png"/><Relationship Id="rId10" Type="http://schemas.openxmlformats.org/officeDocument/2006/relationships/image" Target="../media/image21.wmf"/><Relationship Id="rId4" Type="http://schemas.openxmlformats.org/officeDocument/2006/relationships/image" Target="../media/image16.png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2840038"/>
            <a:ext cx="5867400" cy="2379662"/>
          </a:xfrm>
          <a:solidFill>
            <a:srgbClr val="CCFFCC"/>
          </a:solidFill>
          <a:ln w="57150" cap="flat" cmpd="thickThin">
            <a:solidFill>
              <a:srgbClr val="009900"/>
            </a:solidFill>
            <a:prstDash val="lgDash"/>
          </a:ln>
        </p:spPr>
        <p:txBody>
          <a:bodyPr anchor="ctr"/>
          <a:lstStyle/>
          <a:p>
            <a:pPr eaLnBrk="1" hangingPunct="1">
              <a:defRPr/>
            </a:pPr>
            <a:r>
              <a:rPr lang="ru-RU" altLang="ru-RU" sz="54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Как вести себя дома?</a:t>
            </a:r>
            <a:r>
              <a:rPr lang="ru-RU" altLang="ru-RU" sz="4400" smtClean="0"/>
              <a:t/>
            </a:r>
            <a:br>
              <a:rPr lang="ru-RU" altLang="ru-RU" sz="4400" smtClean="0"/>
            </a:br>
            <a:r>
              <a:rPr lang="ru-RU" altLang="ru-RU" sz="2400" smtClean="0"/>
              <a:t>(Правила поведения часть 1)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2763" y="8123238"/>
            <a:ext cx="5886450" cy="8350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Стихи взяты из книги –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 «Новые правила поведения для воспитанных детей»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accent2"/>
                </a:solidFill>
                <a:latin typeface="Times New Roman" pitchFamily="18" charset="0"/>
              </a:rPr>
              <a:t>Шалаева Г. П., Журавлёва О. М.</a:t>
            </a:r>
            <a:endParaRPr lang="ru-RU" altLang="ru-RU" sz="1400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538288" y="252413"/>
            <a:ext cx="394176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000" u="sng">
                <a:solidFill>
                  <a:srgbClr val="009900"/>
                </a:solidFill>
                <a:latin typeface="Bookman Old Style" pitchFamily="18" charset="0"/>
              </a:rPr>
              <a:t>Детская Электронная Книга</a:t>
            </a:r>
          </a:p>
        </p:txBody>
      </p:sp>
      <p:pic>
        <p:nvPicPr>
          <p:cNvPr id="205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5113" y="-611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MCj009812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5125" y="827088"/>
            <a:ext cx="106203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000803_1055_5514_vnvv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813" y="5364163"/>
            <a:ext cx="1944687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MMj03033320000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7063" y="5508625"/>
            <a:ext cx="22479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7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300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1A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300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300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59"/>
          <p:cNvPicPr>
            <a:picLocks noChangeAspect="1" noChangeArrowheads="1"/>
          </p:cNvPicPr>
          <p:nvPr/>
        </p:nvPicPr>
        <p:blipFill>
          <a:blip r:embed="rId3"/>
          <a:srcRect t="93" r="42238"/>
          <a:stretch>
            <a:fillRect/>
          </a:stretch>
        </p:blipFill>
        <p:spPr bwMode="auto">
          <a:xfrm>
            <a:off x="765175" y="0"/>
            <a:ext cx="528637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79388"/>
            <a:ext cx="6172200" cy="576262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9900"/>
                </a:solidFill>
                <a:latin typeface="Times New Roman" pitchFamily="18" charset="0"/>
              </a:rPr>
              <a:t>Не рисуй на обоях</a:t>
            </a:r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2133600" y="684213"/>
            <a:ext cx="4724400" cy="4032250"/>
            <a:chOff x="1344" y="431"/>
            <a:chExt cx="2976" cy="2540"/>
          </a:xfrm>
        </p:grpSpPr>
        <p:sp>
          <p:nvSpPr>
            <p:cNvPr id="11273" name="AutoShape 6"/>
            <p:cNvSpPr>
              <a:spLocks noChangeArrowheads="1"/>
            </p:cNvSpPr>
            <p:nvPr/>
          </p:nvSpPr>
          <p:spPr bwMode="auto">
            <a:xfrm flipV="1">
              <a:off x="1344" y="431"/>
              <a:ext cx="2840" cy="2540"/>
            </a:xfrm>
            <a:prstGeom prst="horizontalScroll">
              <a:avLst>
                <a:gd name="adj" fmla="val 13384"/>
              </a:avLst>
            </a:prstGeom>
            <a:solidFill>
              <a:srgbClr val="E7F4F5"/>
            </a:solidFill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1274" name="Text Box 3"/>
            <p:cNvSpPr txBox="1">
              <a:spLocks noChangeArrowheads="1"/>
            </p:cNvSpPr>
            <p:nvPr/>
          </p:nvSpPr>
          <p:spPr bwMode="auto">
            <a:xfrm>
              <a:off x="1757" y="748"/>
              <a:ext cx="2563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chemeClr val="accent2"/>
                  </a:solidFill>
                </a:rPr>
                <a:t>Все просто классно получалось!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chemeClr val="accent2"/>
                  </a:solidFill>
                </a:rPr>
                <a:t>Но вот от мамы мне досталось.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chemeClr val="accent2"/>
                  </a:solidFill>
                </a:rPr>
                <a:t>Она сказала мне серьезно: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ru-RU" altLang="ru-RU" sz="1600">
                  <a:solidFill>
                    <a:schemeClr val="accent2"/>
                  </a:solidFill>
                </a:rPr>
                <a:t> Сынок, учти, пока не поздно!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chemeClr val="accent2"/>
                  </a:solidFill>
                </a:rPr>
                <a:t>Хоть рисовать учиться важно,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chemeClr val="accent2"/>
                  </a:solidFill>
                </a:rPr>
                <a:t>Но только на листах бумажных.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chemeClr val="accent2"/>
                  </a:solidFill>
                </a:rPr>
                <a:t>Обои в доме не годятся,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sz="1600">
                  <a:solidFill>
                    <a:schemeClr val="accent2"/>
                  </a:solidFill>
                </a:rPr>
                <a:t>Что бы на них тренироваться!</a:t>
              </a:r>
            </a:p>
          </p:txBody>
        </p:sp>
      </p:grpSp>
      <p:pic>
        <p:nvPicPr>
          <p:cNvPr id="1331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15113" y="-611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6988" y="3090863"/>
            <a:ext cx="6018213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188913" y="1187450"/>
            <a:ext cx="1727200" cy="201612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5014913" y="4716463"/>
            <a:ext cx="1727200" cy="201612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18900000" scaled="1"/>
          </a:gradFill>
          <a:ln w="9525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8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  <p:bldLst>
      <p:bldP spid="13321" grpId="0" animBg="1"/>
      <p:bldP spid="13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07950"/>
            <a:ext cx="6172200" cy="749300"/>
          </a:xfrm>
          <a:solidFill>
            <a:srgbClr val="CCFFCC"/>
          </a:solid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9900"/>
                </a:solidFill>
                <a:latin typeface="Times New Roman" pitchFamily="18" charset="0"/>
              </a:rPr>
              <a:t>Следи за порядком в своей комнате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88913" y="971550"/>
            <a:ext cx="2781300" cy="1681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Игрушек много у меня,-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Я их не убираю,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Хотя они уже два дня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Всем проходить мешают!</a:t>
            </a:r>
          </a:p>
        </p:txBody>
      </p:sp>
      <p:pic>
        <p:nvPicPr>
          <p:cNvPr id="5136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5113" y="-611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9" descr="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1" fill="hold"/>
                                        <p:tgtEl>
                                          <p:spTgt spid="5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300"/>
                                        <p:tgtEl>
                                          <p:spTgt spid="51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1A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300"/>
                                        <p:tgtEl>
                                          <p:spTgt spid="51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300"/>
                                        <p:tgtEl>
                                          <p:spTgt spid="51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6"/>
                </p:tgtEl>
              </p:cMediaNode>
            </p:audio>
          </p:childTnLst>
        </p:cTn>
      </p:par>
    </p:tnLst>
    <p:bldLst>
      <p:bldP spid="5122" grpId="0" autoUpdateAnimBg="0"/>
      <p:bldP spid="51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77788"/>
            <a:ext cx="6335712" cy="749300"/>
          </a:xfrm>
          <a:solidFill>
            <a:srgbClr val="CCFFCC"/>
          </a:solidFill>
          <a:ln>
            <a:solidFill>
              <a:srgbClr val="009900"/>
            </a:solidFill>
          </a:ln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9900"/>
                </a:solidFill>
                <a:latin typeface="Times New Roman" pitchFamily="18" charset="0"/>
              </a:rPr>
              <a:t>Следи за порядком в своей комнате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88913" y="971550"/>
            <a:ext cx="3429000" cy="1436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И что же вышло? – Сам упал,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И было очень больно!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 С тех пор я убираться стал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И все теперь довольны!</a:t>
            </a:r>
          </a:p>
        </p:txBody>
      </p:sp>
      <p:pic>
        <p:nvPicPr>
          <p:cNvPr id="615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5113" y="-709613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3" descr="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4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179388"/>
            <a:ext cx="4608513" cy="755650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9900"/>
                </a:solidFill>
                <a:latin typeface="Times New Roman" pitchFamily="18" charset="0"/>
              </a:rPr>
              <a:t>Никогда не порти книги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8913" y="6973888"/>
            <a:ext cx="3367087" cy="2170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Знать обязаны детишки,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Что не надо портить книжки: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В них не стоит рисовать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И листочки вырывать!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Все странички в них важны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Книжки вы беречь должны!</a:t>
            </a:r>
          </a:p>
        </p:txBody>
      </p:sp>
      <p:pic>
        <p:nvPicPr>
          <p:cNvPr id="1126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5113" y="-611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S5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76375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8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300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1A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300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300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  <p:bldLst>
      <p:bldP spid="11266" grpId="0" autoUpdateAnimBg="0"/>
      <p:bldP spid="112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53988"/>
            <a:ext cx="6048375" cy="768350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9900"/>
                </a:solidFill>
                <a:latin typeface="Times New Roman" pitchFamily="18" charset="0"/>
              </a:rPr>
              <a:t>Не прыгай с высоких предметов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1438" y="971550"/>
            <a:ext cx="3141662" cy="180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Я на шкаф залез,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Потом папин зонт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Раскрыл с трудом.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Я теперь парашютист,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С парашютом прыгну вниз!</a:t>
            </a:r>
          </a:p>
        </p:txBody>
      </p:sp>
      <p:pic>
        <p:nvPicPr>
          <p:cNvPr id="717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5113" y="-51593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S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5" y="1403350"/>
            <a:ext cx="6948488" cy="799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9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300"/>
                                        <p:tgtEl>
                                          <p:spTgt spid="71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300"/>
                                        <p:tgtEl>
                                          <p:spTgt spid="71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300"/>
                                        <p:tgtEl>
                                          <p:spTgt spid="71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70"/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70"/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70"/>
                                        <p:tgtEl>
                                          <p:spTgt spid="7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179388"/>
            <a:ext cx="6172200" cy="762000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9900"/>
                </a:solidFill>
                <a:latin typeface="Times New Roman" pitchFamily="18" charset="0"/>
              </a:rPr>
              <a:t>Не прыгай с высоких предметов</a:t>
            </a:r>
          </a:p>
        </p:txBody>
      </p:sp>
      <p:pic>
        <p:nvPicPr>
          <p:cNvPr id="8196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5113" y="-611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437063" y="971550"/>
            <a:ext cx="2663825" cy="1349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500">
                <a:solidFill>
                  <a:schemeClr val="accent2"/>
                </a:solidFill>
              </a:rPr>
              <a:t>Раз – и я уже лечу!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500">
                <a:solidFill>
                  <a:schemeClr val="accent2"/>
                </a:solidFill>
              </a:rPr>
              <a:t>Больно падаю, кричу!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500">
                <a:solidFill>
                  <a:schemeClr val="accent2"/>
                </a:solidFill>
              </a:rPr>
              <a:t>Я ушиб колено, бок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500">
                <a:solidFill>
                  <a:schemeClr val="accent2"/>
                </a:solidFill>
              </a:rPr>
              <a:t>Парашют мне не помог.</a:t>
            </a:r>
          </a:p>
        </p:txBody>
      </p:sp>
      <p:pic>
        <p:nvPicPr>
          <p:cNvPr id="7173" name="Picture 6" descr="S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46313"/>
            <a:ext cx="6897688" cy="689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5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300"/>
                                        <p:tgtEl>
                                          <p:spTgt spid="81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300"/>
                                        <p:tgtEl>
                                          <p:spTgt spid="81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300"/>
                                        <p:tgtEl>
                                          <p:spTgt spid="81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AutoShape 9"/>
          <p:cNvSpPr>
            <a:spLocks noChangeArrowheads="1"/>
          </p:cNvSpPr>
          <p:nvPr/>
        </p:nvSpPr>
        <p:spPr bwMode="auto">
          <a:xfrm rot="16200000">
            <a:off x="-603249" y="1547812"/>
            <a:ext cx="4464050" cy="2879725"/>
          </a:xfrm>
          <a:custGeom>
            <a:avLst/>
            <a:gdLst>
              <a:gd name="G0" fmla="+- 2127 0 0"/>
              <a:gd name="G1" fmla="+- 21600 0 2127"/>
              <a:gd name="G2" fmla="*/ 2127 1 2"/>
              <a:gd name="G3" fmla="+- 21600 0 G2"/>
              <a:gd name="G4" fmla="+/ 2127 21600 2"/>
              <a:gd name="G5" fmla="+/ G1 0 2"/>
              <a:gd name="G6" fmla="*/ 21600 21600 2127"/>
              <a:gd name="G7" fmla="*/ G6 1 2"/>
              <a:gd name="G8" fmla="+- 21600 0 G7"/>
              <a:gd name="G9" fmla="*/ 21600 1 2"/>
              <a:gd name="G10" fmla="+- 2127 0 G9"/>
              <a:gd name="G11" fmla="?: G10 G8 0"/>
              <a:gd name="G12" fmla="?: G10 G7 21600"/>
              <a:gd name="T0" fmla="*/ 20536 w 21600"/>
              <a:gd name="T1" fmla="*/ 10800 h 21600"/>
              <a:gd name="T2" fmla="*/ 10800 w 21600"/>
              <a:gd name="T3" fmla="*/ 21600 h 21600"/>
              <a:gd name="T4" fmla="*/ 1064 w 21600"/>
              <a:gd name="T5" fmla="*/ 10800 h 21600"/>
              <a:gd name="T6" fmla="*/ 10800 w 21600"/>
              <a:gd name="T7" fmla="*/ 0 h 21600"/>
              <a:gd name="T8" fmla="*/ 2864 w 21600"/>
              <a:gd name="T9" fmla="*/ 2864 h 21600"/>
              <a:gd name="T10" fmla="*/ 18736 w 21600"/>
              <a:gd name="T11" fmla="*/ 18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27" y="21600"/>
                </a:lnTo>
                <a:lnTo>
                  <a:pt x="19473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76200" cmpd="tri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07950"/>
            <a:ext cx="6172200" cy="604838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9900"/>
                </a:solidFill>
                <a:latin typeface="Times New Roman" pitchFamily="18" charset="0"/>
              </a:rPr>
              <a:t>Учись правильно одеваться</a:t>
            </a:r>
          </a:p>
        </p:txBody>
      </p:sp>
      <p:pic>
        <p:nvPicPr>
          <p:cNvPr id="922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5113" y="-709613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261938" y="1381125"/>
            <a:ext cx="2735262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Я уже совсем большой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Сам решил одеться,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Но когда я подошел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В зеркало смотреться,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То увидел, что не так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Мама одевала: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На руке один башмак,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А перчаток мало.</a:t>
            </a:r>
          </a:p>
        </p:txBody>
      </p:sp>
      <p:pic>
        <p:nvPicPr>
          <p:cNvPr id="9223" name="Picture 7" descr="S66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5" y="2339975"/>
            <a:ext cx="64516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MCBD07447_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5888" y="6883400"/>
            <a:ext cx="35274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6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70"/>
                                        <p:tgtEl>
                                          <p:spTgt spid="9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70"/>
                                        <p:tgtEl>
                                          <p:spTgt spid="9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70"/>
                                        <p:tgtEl>
                                          <p:spTgt spid="9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6088 0.01823 L -0.7537 0.0173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</p:childTnLst>
        </p:cTn>
      </p:par>
    </p:tnLst>
    <p:bldLst>
      <p:bldP spid="92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AutoShape 11"/>
          <p:cNvSpPr>
            <a:spLocks noChangeArrowheads="1"/>
          </p:cNvSpPr>
          <p:nvPr/>
        </p:nvSpPr>
        <p:spPr bwMode="auto">
          <a:xfrm rot="16200000">
            <a:off x="-603249" y="1692275"/>
            <a:ext cx="4464050" cy="2879725"/>
          </a:xfrm>
          <a:custGeom>
            <a:avLst/>
            <a:gdLst>
              <a:gd name="G0" fmla="+- 2127 0 0"/>
              <a:gd name="G1" fmla="+- 21600 0 2127"/>
              <a:gd name="G2" fmla="*/ 2127 1 2"/>
              <a:gd name="G3" fmla="+- 21600 0 G2"/>
              <a:gd name="G4" fmla="+/ 2127 21600 2"/>
              <a:gd name="G5" fmla="+/ G1 0 2"/>
              <a:gd name="G6" fmla="*/ 21600 21600 2127"/>
              <a:gd name="G7" fmla="*/ G6 1 2"/>
              <a:gd name="G8" fmla="+- 21600 0 G7"/>
              <a:gd name="G9" fmla="*/ 21600 1 2"/>
              <a:gd name="G10" fmla="+- 2127 0 G9"/>
              <a:gd name="G11" fmla="?: G10 G8 0"/>
              <a:gd name="G12" fmla="?: G10 G7 21600"/>
              <a:gd name="T0" fmla="*/ 20536 w 21600"/>
              <a:gd name="T1" fmla="*/ 10800 h 21600"/>
              <a:gd name="T2" fmla="*/ 10800 w 21600"/>
              <a:gd name="T3" fmla="*/ 21600 h 21600"/>
              <a:gd name="T4" fmla="*/ 1064 w 21600"/>
              <a:gd name="T5" fmla="*/ 10800 h 21600"/>
              <a:gd name="T6" fmla="*/ 10800 w 21600"/>
              <a:gd name="T7" fmla="*/ 0 h 21600"/>
              <a:gd name="T8" fmla="*/ 2864 w 21600"/>
              <a:gd name="T9" fmla="*/ 2864 h 21600"/>
              <a:gd name="T10" fmla="*/ 18736 w 21600"/>
              <a:gd name="T11" fmla="*/ 18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27" y="21600"/>
                </a:lnTo>
                <a:lnTo>
                  <a:pt x="19473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2700000" scaled="1"/>
          </a:gradFill>
          <a:ln w="76200" cmpd="tri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79388"/>
            <a:ext cx="6172200" cy="676275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9900"/>
                </a:solidFill>
                <a:latin typeface="Times New Roman" pitchFamily="18" charset="0"/>
              </a:rPr>
              <a:t>Учись правильно одеваться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260350" y="1403350"/>
            <a:ext cx="287972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Сколько ног имею? Две!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А носок всего один!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И штаны на голове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Вот какой у мамы сын!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Чтоб не стали вы смеяться,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Лучше все скорей сниму!!!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Но пора уж научиться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600">
                <a:solidFill>
                  <a:schemeClr val="accent2"/>
                </a:solidFill>
              </a:rPr>
              <a:t>Одеваться самому.</a:t>
            </a:r>
          </a:p>
        </p:txBody>
      </p:sp>
      <p:pic>
        <p:nvPicPr>
          <p:cNvPr id="1024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15113" y="-611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S7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6113" y="2555875"/>
            <a:ext cx="640873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MCj0346597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" y="7667625"/>
            <a:ext cx="144303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666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2875" y="2692400"/>
            <a:ext cx="64516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8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 descr="Полотно"/>
          <p:cNvSpPr>
            <a:spLocks noChangeArrowheads="1"/>
          </p:cNvSpPr>
          <p:nvPr/>
        </p:nvSpPr>
        <p:spPr bwMode="auto">
          <a:xfrm>
            <a:off x="0" y="0"/>
            <a:ext cx="6858000" cy="7524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12308" name="Picture 20" descr="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988" y="-33338"/>
            <a:ext cx="6981826" cy="698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15"/>
          <p:cNvSpPr>
            <a:spLocks noChangeArrowheads="1"/>
          </p:cNvSpPr>
          <p:nvPr/>
        </p:nvSpPr>
        <p:spPr bwMode="auto">
          <a:xfrm>
            <a:off x="0" y="6804025"/>
            <a:ext cx="6858000" cy="144463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0" y="6948488"/>
            <a:ext cx="6858000" cy="2195512"/>
          </a:xfrm>
          <a:prstGeom prst="rect">
            <a:avLst/>
          </a:prstGeom>
          <a:gradFill rotWithShape="1">
            <a:gsLst>
              <a:gs pos="0">
                <a:srgbClr val="FFCC1A"/>
              </a:gs>
              <a:gs pos="50000">
                <a:srgbClr val="FF9933"/>
              </a:gs>
              <a:gs pos="100000">
                <a:srgbClr val="FFCC1A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8" y="34925"/>
            <a:ext cx="4443412" cy="576263"/>
          </a:xfrm>
          <a:solidFill>
            <a:srgbClr val="CCFFCC"/>
          </a:solidFill>
          <a:ln>
            <a:solidFill>
              <a:srgbClr val="008600"/>
            </a:solidFill>
          </a:ln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009900"/>
                </a:solidFill>
                <a:latin typeface="Times New Roman" pitchFamily="18" charset="0"/>
              </a:rPr>
              <a:t>Не рисуй на обоях</a:t>
            </a:r>
          </a:p>
        </p:txBody>
      </p:sp>
      <p:sp>
        <p:nvSpPr>
          <p:cNvPr id="10247" name="Text Box 3"/>
          <p:cNvSpPr txBox="1">
            <a:spLocks noChangeArrowheads="1"/>
          </p:cNvSpPr>
          <p:nvPr/>
        </p:nvSpPr>
        <p:spPr bwMode="auto">
          <a:xfrm>
            <a:off x="3959225" y="6911975"/>
            <a:ext cx="28987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5B8810"/>
                </a:solidFill>
              </a:rPr>
              <a:t>Недавно был ремонт у нас,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5B8810"/>
                </a:solidFill>
              </a:rPr>
              <a:t>Обои дома – высший класс!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5B8810"/>
                </a:solidFill>
              </a:rPr>
              <a:t>Я обратил на них вниманье –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5B8810"/>
                </a:solidFill>
              </a:rPr>
              <a:t>Ну чем не холст для рисованья?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5B8810"/>
                </a:solidFill>
              </a:rPr>
              <a:t>Я краски масляные взял,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5B8810"/>
                </a:solidFill>
              </a:rPr>
              <a:t>Мелки, фломастеры достал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5B8810"/>
                </a:solidFill>
              </a:rPr>
              <a:t>И начал рисовать пейзаж: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200">
                <a:solidFill>
                  <a:srgbClr val="5B8810"/>
                </a:solidFill>
              </a:rPr>
              <a:t>Дома, машины и гараж.</a:t>
            </a:r>
          </a:p>
        </p:txBody>
      </p:sp>
      <p:pic>
        <p:nvPicPr>
          <p:cNvPr id="12293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615113" y="-611188"/>
            <a:ext cx="31115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MCj0233668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4313" y="7537450"/>
            <a:ext cx="161925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MCj0232189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732588"/>
            <a:ext cx="16287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000803_1054_5353_vnv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4175" y="6227763"/>
            <a:ext cx="950913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MCj0197432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90396">
            <a:off x="1143000" y="8008938"/>
            <a:ext cx="26987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MCj01993430000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89138" y="7019925"/>
            <a:ext cx="9159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8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300"/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300"/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300"/>
                                        <p:tgtEl>
                                          <p:spTgt spid="122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audio>
          </p:childTnLst>
        </p:cTn>
      </p:par>
    </p:tnLst>
    <p:bldLst>
      <p:bldP spid="12290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358</Words>
  <Application>Microsoft Office PowerPoint</Application>
  <PresentationFormat>Экран (4:3)</PresentationFormat>
  <Paragraphs>69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Как вести себя дома? (Правила поведения часть 1)</vt:lpstr>
      <vt:lpstr>Следи за порядком в своей комнате</vt:lpstr>
      <vt:lpstr>Следи за порядком в своей комнате</vt:lpstr>
      <vt:lpstr>Никогда не порти книги</vt:lpstr>
      <vt:lpstr>Не прыгай с высоких предметов</vt:lpstr>
      <vt:lpstr>Не прыгай с высоких предметов</vt:lpstr>
      <vt:lpstr>Учись правильно одеваться</vt:lpstr>
      <vt:lpstr>Учись правильно одеваться</vt:lpstr>
      <vt:lpstr>Не рисуй на обоях</vt:lpstr>
      <vt:lpstr>Не рисуй на обоях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третий б</cp:lastModifiedBy>
  <cp:revision>28</cp:revision>
  <dcterms:created xsi:type="dcterms:W3CDTF">2007-03-14T17:03:11Z</dcterms:created>
  <dcterms:modified xsi:type="dcterms:W3CDTF">2020-01-15T08:43:55Z</dcterms:modified>
</cp:coreProperties>
</file>