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42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DA82A-8E9F-47EB-A455-3FE5B6D33E96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96F99A-7AFB-4F0A-82C5-AE7E062E797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DA82A-8E9F-47EB-A455-3FE5B6D33E96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6F99A-7AFB-4F0A-82C5-AE7E062E79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DA82A-8E9F-47EB-A455-3FE5B6D33E96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6F99A-7AFB-4F0A-82C5-AE7E062E79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DA82A-8E9F-47EB-A455-3FE5B6D33E96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6F99A-7AFB-4F0A-82C5-AE7E062E79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DA82A-8E9F-47EB-A455-3FE5B6D33E96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6F99A-7AFB-4F0A-82C5-AE7E062E797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DA82A-8E9F-47EB-A455-3FE5B6D33E96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6F99A-7AFB-4F0A-82C5-AE7E062E797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DA82A-8E9F-47EB-A455-3FE5B6D33E96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6F99A-7AFB-4F0A-82C5-AE7E062E797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DA82A-8E9F-47EB-A455-3FE5B6D33E96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6F99A-7AFB-4F0A-82C5-AE7E062E79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DA82A-8E9F-47EB-A455-3FE5B6D33E96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6F99A-7AFB-4F0A-82C5-AE7E062E79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DA82A-8E9F-47EB-A455-3FE5B6D33E96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6F99A-7AFB-4F0A-82C5-AE7E062E79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DA82A-8E9F-47EB-A455-3FE5B6D33E96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6F99A-7AFB-4F0A-82C5-AE7E062E79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69DA82A-8E9F-47EB-A455-3FE5B6D33E96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D96F99A-7AFB-4F0A-82C5-AE7E062E797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036496" cy="6857999"/>
          </a:xfrm>
        </p:spPr>
        <p:txBody>
          <a:bodyPr/>
          <a:lstStyle/>
          <a:p>
            <a:r>
              <a:rPr lang="ru-RU" sz="7200" dirty="0" smtClean="0"/>
              <a:t>Правописание непроизносимые согласные и сочетаний СЧ,ЗЧ,ШЧ,ЖЧ,</a:t>
            </a:r>
            <a:br>
              <a:rPr lang="ru-RU" sz="7200" dirty="0" smtClean="0"/>
            </a:br>
            <a:r>
              <a:rPr lang="ru-RU" sz="7200" dirty="0" smtClean="0"/>
              <a:t>СТЧ, ЗДЧ 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56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ОРФОЭПИЧЕСКАЯ РАЗМИНКА</a:t>
            </a:r>
            <a:endParaRPr lang="en-US" sz="4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>
              <a:buNone/>
            </a:pPr>
            <a:r>
              <a:rPr lang="ru-RU" sz="4000" dirty="0" smtClean="0">
                <a:solidFill>
                  <a:schemeClr val="tx1"/>
                </a:solidFill>
                <a:latin typeface="Arial Black" pitchFamily="34" charset="0"/>
              </a:rPr>
              <a:t>Блокировать</a:t>
            </a:r>
            <a:r>
              <a:rPr lang="ru-RU" sz="4000" dirty="0">
                <a:solidFill>
                  <a:schemeClr val="tx1"/>
                </a:solidFill>
                <a:latin typeface="Arial Black" pitchFamily="34" charset="0"/>
              </a:rPr>
              <a:t>, баловать, вероисповедание, двоюродный, завидный,  значимость, исчерпать, каучук, маркетинг,  мизерный, обеспечение,  облегчить, прибывший, принудить, ходатайство, черпать.</a:t>
            </a:r>
          </a:p>
        </p:txBody>
      </p:sp>
    </p:spTree>
    <p:extLst>
      <p:ext uri="{BB962C8B-B14F-4D97-AF65-F5344CB8AC3E}">
        <p14:creationId xmlns:p14="http://schemas.microsoft.com/office/powerpoint/2010/main" val="1976453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95536"/>
          </a:xfrm>
        </p:spPr>
        <p:txBody>
          <a:bodyPr/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>
                <a:solidFill>
                  <a:srgbClr val="FF0000"/>
                </a:solidFill>
              </a:rPr>
              <a:t>ОРФОЭПИЧЕСКАЯ РАЗМИНКА</a:t>
            </a:r>
            <a:r>
              <a:rPr lang="ru-RU" dirty="0"/>
              <a:t/>
            </a:r>
            <a:br>
              <a:rPr lang="ru-RU" dirty="0"/>
            </a:br>
            <a:r>
              <a:rPr lang="ru-RU" sz="4000" dirty="0" smtClean="0"/>
              <a:t>ПРОВЕРКА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235" y="1268760"/>
            <a:ext cx="9144000" cy="6237312"/>
          </a:xfrm>
        </p:spPr>
        <p:txBody>
          <a:bodyPr/>
          <a:lstStyle/>
          <a:p>
            <a:r>
              <a:rPr lang="ru-RU" sz="4000" dirty="0" err="1" smtClean="0">
                <a:solidFill>
                  <a:schemeClr val="tx1"/>
                </a:solidFill>
                <a:latin typeface="Arial Black" pitchFamily="34" charset="0"/>
              </a:rPr>
              <a:t>Блок</a:t>
            </a:r>
            <a:r>
              <a:rPr lang="ru-RU" sz="4000" dirty="0" err="1" smtClean="0">
                <a:solidFill>
                  <a:srgbClr val="FF0000"/>
                </a:solidFill>
                <a:latin typeface="Arial Black" pitchFamily="34" charset="0"/>
              </a:rPr>
              <a:t>И</a:t>
            </a:r>
            <a:r>
              <a:rPr lang="ru-RU" sz="4000" dirty="0" err="1" smtClean="0">
                <a:solidFill>
                  <a:schemeClr val="tx1"/>
                </a:solidFill>
                <a:latin typeface="Arial Black" pitchFamily="34" charset="0"/>
              </a:rPr>
              <a:t>ровать</a:t>
            </a:r>
            <a:r>
              <a:rPr lang="ru-RU" sz="4000" dirty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4000" dirty="0" err="1" smtClean="0">
                <a:solidFill>
                  <a:schemeClr val="tx1"/>
                </a:solidFill>
                <a:latin typeface="Arial Black" pitchFamily="34" charset="0"/>
              </a:rPr>
              <a:t>балов</a:t>
            </a:r>
            <a:r>
              <a:rPr lang="ru-RU" sz="4000" dirty="0" err="1" smtClean="0">
                <a:solidFill>
                  <a:srgbClr val="FF0000"/>
                </a:solidFill>
                <a:latin typeface="Arial Black" pitchFamily="34" charset="0"/>
              </a:rPr>
              <a:t>А</a:t>
            </a:r>
            <a:r>
              <a:rPr lang="ru-RU" sz="4000" dirty="0" err="1" smtClean="0">
                <a:solidFill>
                  <a:schemeClr val="tx1"/>
                </a:solidFill>
                <a:latin typeface="Arial Black" pitchFamily="34" charset="0"/>
              </a:rPr>
              <a:t>ть</a:t>
            </a:r>
            <a:r>
              <a:rPr lang="ru-RU" sz="4000" dirty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4000" dirty="0" err="1" smtClean="0">
                <a:solidFill>
                  <a:schemeClr val="tx1"/>
                </a:solidFill>
                <a:latin typeface="Arial Black" pitchFamily="34" charset="0"/>
              </a:rPr>
              <a:t>вероиспов</a:t>
            </a:r>
            <a:r>
              <a:rPr lang="ru-RU" sz="4000" dirty="0" err="1" smtClean="0">
                <a:solidFill>
                  <a:srgbClr val="FF0000"/>
                </a:solidFill>
                <a:latin typeface="Arial Black" pitchFamily="34" charset="0"/>
              </a:rPr>
              <a:t>Е</a:t>
            </a:r>
            <a:r>
              <a:rPr lang="ru-RU" sz="4000" dirty="0" err="1" smtClean="0">
                <a:solidFill>
                  <a:schemeClr val="tx1"/>
                </a:solidFill>
                <a:latin typeface="Arial Black" pitchFamily="34" charset="0"/>
              </a:rPr>
              <a:t>дание</a:t>
            </a:r>
            <a:r>
              <a:rPr lang="ru-RU" sz="4000" dirty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4000" dirty="0" err="1" smtClean="0">
                <a:solidFill>
                  <a:schemeClr val="tx1"/>
                </a:solidFill>
                <a:latin typeface="Arial Black" pitchFamily="34" charset="0"/>
              </a:rPr>
              <a:t>дво</a:t>
            </a:r>
            <a:r>
              <a:rPr lang="ru-RU" sz="4000" dirty="0" err="1" smtClean="0">
                <a:solidFill>
                  <a:srgbClr val="FF0000"/>
                </a:solidFill>
                <a:latin typeface="Arial Black" pitchFamily="34" charset="0"/>
              </a:rPr>
              <a:t>Ю</a:t>
            </a:r>
            <a:r>
              <a:rPr lang="ru-RU" sz="4000" dirty="0" err="1" smtClean="0">
                <a:solidFill>
                  <a:schemeClr val="tx1"/>
                </a:solidFill>
                <a:latin typeface="Arial Black" pitchFamily="34" charset="0"/>
              </a:rPr>
              <a:t>родный</a:t>
            </a:r>
            <a:r>
              <a:rPr lang="ru-RU" sz="4000" dirty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4000" dirty="0" err="1" smtClean="0">
                <a:solidFill>
                  <a:schemeClr val="tx1"/>
                </a:solidFill>
                <a:latin typeface="Arial Black" pitchFamily="34" charset="0"/>
              </a:rPr>
              <a:t>зав</a:t>
            </a:r>
            <a:r>
              <a:rPr lang="ru-RU" sz="4000" dirty="0" err="1" smtClean="0">
                <a:solidFill>
                  <a:srgbClr val="FF0000"/>
                </a:solidFill>
                <a:latin typeface="Arial Black" pitchFamily="34" charset="0"/>
              </a:rPr>
              <a:t>И</a:t>
            </a:r>
            <a:r>
              <a:rPr lang="ru-RU" sz="4000" dirty="0" err="1" smtClean="0">
                <a:solidFill>
                  <a:schemeClr val="tx1"/>
                </a:solidFill>
                <a:latin typeface="Arial Black" pitchFamily="34" charset="0"/>
              </a:rPr>
              <a:t>дный</a:t>
            </a:r>
            <a:r>
              <a:rPr lang="ru-RU" sz="4000" dirty="0">
                <a:solidFill>
                  <a:schemeClr val="tx1"/>
                </a:solidFill>
                <a:latin typeface="Arial Black" pitchFamily="34" charset="0"/>
              </a:rPr>
              <a:t>,  </a:t>
            </a:r>
            <a:r>
              <a:rPr lang="ru-RU" sz="4000" dirty="0" err="1" smtClean="0">
                <a:solidFill>
                  <a:schemeClr val="tx1"/>
                </a:solidFill>
                <a:latin typeface="Arial Black" pitchFamily="34" charset="0"/>
              </a:rPr>
              <a:t>зн</a:t>
            </a:r>
            <a:r>
              <a:rPr lang="ru-RU" sz="4000" dirty="0" err="1" smtClean="0">
                <a:solidFill>
                  <a:srgbClr val="FF0000"/>
                </a:solidFill>
                <a:latin typeface="Arial Black" pitchFamily="34" charset="0"/>
              </a:rPr>
              <a:t>А</a:t>
            </a:r>
            <a:r>
              <a:rPr lang="ru-RU" sz="4000" dirty="0" err="1" smtClean="0">
                <a:solidFill>
                  <a:schemeClr val="tx1"/>
                </a:solidFill>
                <a:latin typeface="Arial Black" pitchFamily="34" charset="0"/>
              </a:rPr>
              <a:t>чимость</a:t>
            </a:r>
            <a:r>
              <a:rPr lang="ru-RU" sz="4000" dirty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4000" dirty="0" err="1" smtClean="0">
                <a:solidFill>
                  <a:schemeClr val="tx1"/>
                </a:solidFill>
                <a:latin typeface="Arial Black" pitchFamily="34" charset="0"/>
              </a:rPr>
              <a:t>исч</a:t>
            </a:r>
            <a:r>
              <a:rPr lang="ru-RU" sz="4000" dirty="0" err="1" smtClean="0">
                <a:solidFill>
                  <a:srgbClr val="FF0000"/>
                </a:solidFill>
                <a:latin typeface="Arial Black" pitchFamily="34" charset="0"/>
              </a:rPr>
              <a:t>Е</a:t>
            </a:r>
            <a:r>
              <a:rPr lang="ru-RU" sz="4000" dirty="0" err="1" smtClean="0">
                <a:solidFill>
                  <a:schemeClr val="tx1"/>
                </a:solidFill>
                <a:latin typeface="Arial Black" pitchFamily="34" charset="0"/>
              </a:rPr>
              <a:t>рпать</a:t>
            </a:r>
            <a:r>
              <a:rPr lang="ru-RU" sz="4000" dirty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4000" dirty="0" err="1" smtClean="0">
                <a:solidFill>
                  <a:schemeClr val="tx1"/>
                </a:solidFill>
                <a:latin typeface="Arial Black" pitchFamily="34" charset="0"/>
              </a:rPr>
              <a:t>кауч</a:t>
            </a:r>
            <a:r>
              <a:rPr lang="ru-RU" sz="4000" dirty="0" err="1" smtClean="0">
                <a:solidFill>
                  <a:srgbClr val="FF0000"/>
                </a:solidFill>
                <a:latin typeface="Arial Black" pitchFamily="34" charset="0"/>
              </a:rPr>
              <a:t>У</a:t>
            </a:r>
            <a:r>
              <a:rPr lang="ru-RU" sz="4000" dirty="0" err="1" smtClean="0">
                <a:solidFill>
                  <a:schemeClr val="tx1"/>
                </a:solidFill>
                <a:latin typeface="Arial Black" pitchFamily="34" charset="0"/>
              </a:rPr>
              <a:t>к</a:t>
            </a:r>
            <a:r>
              <a:rPr lang="ru-RU" sz="4000" dirty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4000" dirty="0" err="1" smtClean="0">
                <a:solidFill>
                  <a:schemeClr val="tx1"/>
                </a:solidFill>
                <a:latin typeface="Arial Black" pitchFamily="34" charset="0"/>
              </a:rPr>
              <a:t>марк</a:t>
            </a:r>
            <a:r>
              <a:rPr lang="ru-RU" sz="4000" dirty="0" err="1" smtClean="0">
                <a:solidFill>
                  <a:srgbClr val="FF0000"/>
                </a:solidFill>
                <a:latin typeface="Arial Black" pitchFamily="34" charset="0"/>
              </a:rPr>
              <a:t>Е</a:t>
            </a:r>
            <a:r>
              <a:rPr lang="ru-RU" sz="4000" dirty="0" err="1" smtClean="0">
                <a:solidFill>
                  <a:schemeClr val="tx1"/>
                </a:solidFill>
                <a:latin typeface="Arial Black" pitchFamily="34" charset="0"/>
              </a:rPr>
              <a:t>тинг</a:t>
            </a:r>
            <a:r>
              <a:rPr lang="ru-RU" sz="4000" dirty="0">
                <a:solidFill>
                  <a:schemeClr val="tx1"/>
                </a:solidFill>
                <a:latin typeface="Arial Black" pitchFamily="34" charset="0"/>
              </a:rPr>
              <a:t>,  </a:t>
            </a:r>
            <a:r>
              <a:rPr lang="ru-RU" sz="4000" dirty="0" err="1" smtClean="0">
                <a:solidFill>
                  <a:schemeClr val="tx1"/>
                </a:solidFill>
                <a:latin typeface="Arial Black" pitchFamily="34" charset="0"/>
              </a:rPr>
              <a:t>м</a:t>
            </a:r>
            <a:r>
              <a:rPr lang="ru-RU" sz="4000" dirty="0" err="1" smtClean="0">
                <a:solidFill>
                  <a:srgbClr val="FF0000"/>
                </a:solidFill>
                <a:latin typeface="Arial Black" pitchFamily="34" charset="0"/>
              </a:rPr>
              <a:t>И</a:t>
            </a:r>
            <a:r>
              <a:rPr lang="ru-RU" sz="4000" dirty="0" err="1" smtClean="0">
                <a:solidFill>
                  <a:schemeClr val="tx1"/>
                </a:solidFill>
                <a:latin typeface="Arial Black" pitchFamily="34" charset="0"/>
              </a:rPr>
              <a:t>зерный</a:t>
            </a:r>
            <a:r>
              <a:rPr lang="ru-RU" sz="4000" dirty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4000" dirty="0" err="1" smtClean="0">
                <a:solidFill>
                  <a:schemeClr val="tx1"/>
                </a:solidFill>
                <a:latin typeface="Arial Black" pitchFamily="34" charset="0"/>
              </a:rPr>
              <a:t>обесп</a:t>
            </a:r>
            <a:r>
              <a:rPr lang="ru-RU" sz="4000" dirty="0" err="1" smtClean="0">
                <a:solidFill>
                  <a:srgbClr val="FF0000"/>
                </a:solidFill>
                <a:latin typeface="Arial Black" pitchFamily="34" charset="0"/>
              </a:rPr>
              <a:t>Е</a:t>
            </a:r>
            <a:r>
              <a:rPr lang="ru-RU" sz="4000" dirty="0" err="1" smtClean="0">
                <a:solidFill>
                  <a:schemeClr val="tx1"/>
                </a:solidFill>
                <a:latin typeface="Arial Black" pitchFamily="34" charset="0"/>
              </a:rPr>
              <a:t>чение</a:t>
            </a:r>
            <a:r>
              <a:rPr lang="ru-RU" sz="4000" dirty="0">
                <a:solidFill>
                  <a:schemeClr val="tx1"/>
                </a:solidFill>
                <a:latin typeface="Arial Black" pitchFamily="34" charset="0"/>
              </a:rPr>
              <a:t>,  </a:t>
            </a:r>
            <a:r>
              <a:rPr lang="ru-RU" sz="4000" dirty="0" err="1" smtClean="0">
                <a:solidFill>
                  <a:schemeClr val="tx1"/>
                </a:solidFill>
                <a:latin typeface="Arial Black" pitchFamily="34" charset="0"/>
              </a:rPr>
              <a:t>облегч</a:t>
            </a:r>
            <a:r>
              <a:rPr lang="ru-RU" sz="4000" dirty="0" err="1" smtClean="0">
                <a:solidFill>
                  <a:srgbClr val="FF0000"/>
                </a:solidFill>
                <a:latin typeface="Arial Black" pitchFamily="34" charset="0"/>
              </a:rPr>
              <a:t>И</a:t>
            </a:r>
            <a:r>
              <a:rPr lang="ru-RU" sz="4000" dirty="0" err="1" smtClean="0">
                <a:solidFill>
                  <a:schemeClr val="tx1"/>
                </a:solidFill>
                <a:latin typeface="Arial Black" pitchFamily="34" charset="0"/>
              </a:rPr>
              <a:t>ть</a:t>
            </a:r>
            <a:r>
              <a:rPr lang="ru-RU" sz="4000" dirty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4000" dirty="0" err="1" smtClean="0">
                <a:solidFill>
                  <a:schemeClr val="tx1"/>
                </a:solidFill>
                <a:latin typeface="Arial Black" pitchFamily="34" charset="0"/>
              </a:rPr>
              <a:t>приб</a:t>
            </a:r>
            <a:r>
              <a:rPr lang="ru-RU" sz="4000" dirty="0" err="1" smtClean="0">
                <a:solidFill>
                  <a:srgbClr val="FF0000"/>
                </a:solidFill>
                <a:latin typeface="Arial Black" pitchFamily="34" charset="0"/>
              </a:rPr>
              <a:t>Ы</a:t>
            </a:r>
            <a:r>
              <a:rPr lang="ru-RU" sz="4000" dirty="0" err="1" smtClean="0">
                <a:solidFill>
                  <a:schemeClr val="tx1"/>
                </a:solidFill>
                <a:latin typeface="Arial Black" pitchFamily="34" charset="0"/>
              </a:rPr>
              <a:t>вший</a:t>
            </a:r>
            <a:r>
              <a:rPr lang="ru-RU" sz="4000" dirty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4000" dirty="0" err="1" smtClean="0">
                <a:solidFill>
                  <a:schemeClr val="tx1"/>
                </a:solidFill>
                <a:latin typeface="Arial Black" pitchFamily="34" charset="0"/>
              </a:rPr>
              <a:t>прин</a:t>
            </a:r>
            <a:r>
              <a:rPr lang="ru-RU" sz="4000" dirty="0" err="1" smtClean="0">
                <a:solidFill>
                  <a:srgbClr val="FF0000"/>
                </a:solidFill>
                <a:latin typeface="Arial Black" pitchFamily="34" charset="0"/>
              </a:rPr>
              <a:t>У</a:t>
            </a:r>
            <a:r>
              <a:rPr lang="ru-RU" sz="4000" dirty="0" err="1" smtClean="0">
                <a:solidFill>
                  <a:schemeClr val="tx1"/>
                </a:solidFill>
                <a:latin typeface="Arial Black" pitchFamily="34" charset="0"/>
              </a:rPr>
              <a:t>дить</a:t>
            </a:r>
            <a:r>
              <a:rPr lang="ru-RU" sz="4000" dirty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4000" dirty="0" err="1" smtClean="0">
                <a:solidFill>
                  <a:schemeClr val="tx1"/>
                </a:solidFill>
                <a:latin typeface="Arial Black" pitchFamily="34" charset="0"/>
              </a:rPr>
              <a:t>ход</a:t>
            </a:r>
            <a:r>
              <a:rPr lang="ru-RU" sz="4000" dirty="0" err="1" smtClean="0">
                <a:solidFill>
                  <a:srgbClr val="FF0000"/>
                </a:solidFill>
                <a:latin typeface="Arial Black" pitchFamily="34" charset="0"/>
              </a:rPr>
              <a:t>А</a:t>
            </a:r>
            <a:r>
              <a:rPr lang="ru-RU" sz="4000" dirty="0" err="1" smtClean="0">
                <a:solidFill>
                  <a:schemeClr val="tx1"/>
                </a:solidFill>
                <a:latin typeface="Arial Black" pitchFamily="34" charset="0"/>
              </a:rPr>
              <a:t>тайство</a:t>
            </a:r>
            <a:r>
              <a:rPr lang="ru-RU" sz="4000" dirty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4000" dirty="0" err="1" smtClean="0">
                <a:solidFill>
                  <a:schemeClr val="tx1"/>
                </a:solidFill>
                <a:latin typeface="Arial Black" pitchFamily="34" charset="0"/>
              </a:rPr>
              <a:t>ч</a:t>
            </a:r>
            <a:r>
              <a:rPr lang="ru-RU" sz="4000" dirty="0" err="1" smtClean="0">
                <a:solidFill>
                  <a:srgbClr val="FF0000"/>
                </a:solidFill>
                <a:latin typeface="Arial Black" pitchFamily="34" charset="0"/>
              </a:rPr>
              <a:t>Е</a:t>
            </a:r>
            <a:r>
              <a:rPr lang="ru-RU" sz="4000" dirty="0" err="1" smtClean="0">
                <a:solidFill>
                  <a:schemeClr val="tx1"/>
                </a:solidFill>
                <a:latin typeface="Arial Black" pitchFamily="34" charset="0"/>
              </a:rPr>
              <a:t>рпать</a:t>
            </a:r>
            <a:r>
              <a:rPr lang="ru-RU" sz="4000" dirty="0">
                <a:solidFill>
                  <a:schemeClr val="tx1"/>
                </a:solidFill>
                <a:latin typeface="Arial Black" pitchFamily="34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0576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44" y="6504"/>
            <a:ext cx="9133656" cy="6851496"/>
          </a:xfrm>
        </p:spPr>
        <p:txBody>
          <a:bodyPr/>
          <a:lstStyle/>
          <a:p>
            <a:r>
              <a:rPr lang="ru-RU" sz="2800" u="sng" dirty="0">
                <a:solidFill>
                  <a:schemeClr val="tx1"/>
                </a:solidFill>
                <a:latin typeface="Arial Black" pitchFamily="34" charset="0"/>
              </a:rPr>
              <a:t>Коммюнике</a:t>
            </a:r>
            <a:r>
              <a:rPr lang="ru-RU" sz="2800" dirty="0">
                <a:solidFill>
                  <a:schemeClr val="tx1"/>
                </a:solidFill>
                <a:latin typeface="Arial Black" pitchFamily="34" charset="0"/>
              </a:rPr>
              <a:t> – официальное правительственное сообщение по вопросам международного значения.</a:t>
            </a:r>
          </a:p>
          <a:p>
            <a:r>
              <a:rPr lang="ru-RU" sz="2800" u="sng" dirty="0">
                <a:solidFill>
                  <a:schemeClr val="tx1"/>
                </a:solidFill>
                <a:latin typeface="Arial Black" pitchFamily="34" charset="0"/>
              </a:rPr>
              <a:t>Дилемма</a:t>
            </a:r>
            <a:r>
              <a:rPr lang="ru-RU" sz="2800" dirty="0">
                <a:solidFill>
                  <a:schemeClr val="tx1"/>
                </a:solidFill>
                <a:latin typeface="Arial Black" pitchFamily="34" charset="0"/>
              </a:rPr>
              <a:t> – положение, при котором выбор одного из противоположных решений одинаково затруднителен.</a:t>
            </a:r>
          </a:p>
          <a:p>
            <a:r>
              <a:rPr lang="ru-RU" sz="2800" u="sng" dirty="0">
                <a:solidFill>
                  <a:schemeClr val="tx1"/>
                </a:solidFill>
                <a:latin typeface="Arial Black" pitchFamily="34" charset="0"/>
              </a:rPr>
              <a:t>Дилетант</a:t>
            </a:r>
            <a:r>
              <a:rPr lang="ru-RU" sz="2800" dirty="0">
                <a:solidFill>
                  <a:schemeClr val="tx1"/>
                </a:solidFill>
                <a:latin typeface="Arial Black" pitchFamily="34" charset="0"/>
              </a:rPr>
              <a:t> – человек, плохо разбирающийся в чем-либо.</a:t>
            </a:r>
          </a:p>
          <a:p>
            <a:r>
              <a:rPr lang="ru-RU" sz="2800" dirty="0">
                <a:solidFill>
                  <a:schemeClr val="tx1"/>
                </a:solidFill>
                <a:latin typeface="Arial Black" pitchFamily="34" charset="0"/>
              </a:rPr>
              <a:t>Особо следует обратить внимание учащихся на разницу в значении слов </a:t>
            </a:r>
            <a:r>
              <a:rPr lang="ru-RU" sz="2800" u="sng" dirty="0">
                <a:solidFill>
                  <a:schemeClr val="tx1"/>
                </a:solidFill>
                <a:latin typeface="Arial Black" pitchFamily="34" charset="0"/>
              </a:rPr>
              <a:t>эмигрант</a:t>
            </a:r>
            <a:r>
              <a:rPr lang="ru-RU" sz="2800" dirty="0">
                <a:solidFill>
                  <a:schemeClr val="tx1"/>
                </a:solidFill>
                <a:latin typeface="Arial Black" pitchFamily="34" charset="0"/>
              </a:rPr>
              <a:t> (человек, переселившийся из своей страны) и </a:t>
            </a:r>
            <a:r>
              <a:rPr lang="ru-RU" sz="2800" u="sng" dirty="0">
                <a:solidFill>
                  <a:schemeClr val="tx1"/>
                </a:solidFill>
                <a:latin typeface="Arial Black" pitchFamily="34" charset="0"/>
              </a:rPr>
              <a:t>иммигрант</a:t>
            </a:r>
            <a:r>
              <a:rPr lang="ru-RU" sz="2800" dirty="0">
                <a:solidFill>
                  <a:schemeClr val="tx1"/>
                </a:solidFill>
                <a:latin typeface="Arial Black" pitchFamily="34" charset="0"/>
              </a:rPr>
              <a:t> (человек, въехавший в страну).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6465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0"/>
            <a:ext cx="459760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8269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036496" cy="6858000"/>
          </a:xfrm>
        </p:spPr>
        <p:txBody>
          <a:bodyPr>
            <a:normAutofit/>
          </a:bodyPr>
          <a:lstStyle/>
          <a:p>
            <a:r>
              <a:rPr lang="ru-RU" sz="2800" b="1" dirty="0" err="1">
                <a:solidFill>
                  <a:schemeClr val="tx1"/>
                </a:solidFill>
              </a:rPr>
              <a:t>вств</a:t>
            </a:r>
            <a:r>
              <a:rPr lang="ru-RU" sz="2800" dirty="0">
                <a:solidFill>
                  <a:schemeClr val="tx1"/>
                </a:solidFill>
              </a:rPr>
              <a:t> (здравствуй, чувствовать, явственный, девственный),</a:t>
            </a:r>
          </a:p>
          <a:p>
            <a:r>
              <a:rPr lang="ru-RU" sz="2800" b="1" dirty="0" err="1">
                <a:solidFill>
                  <a:schemeClr val="tx1"/>
                </a:solidFill>
              </a:rPr>
              <a:t>здн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(праздновать, праздник, поздний, поздно, бездна, звёздный),</a:t>
            </a:r>
          </a:p>
          <a:p>
            <a:r>
              <a:rPr lang="ru-RU" sz="2800" b="1" dirty="0" err="1">
                <a:solidFill>
                  <a:schemeClr val="tx1"/>
                </a:solidFill>
              </a:rPr>
              <a:t>ндск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(голландский, шотландский, финляндский),</a:t>
            </a:r>
          </a:p>
          <a:p>
            <a:r>
              <a:rPr lang="ru-RU" sz="2800" b="1" dirty="0" err="1">
                <a:solidFill>
                  <a:schemeClr val="tx1"/>
                </a:solidFill>
              </a:rPr>
              <a:t>нтск</a:t>
            </a:r>
            <a:r>
              <a:rPr lang="ru-RU" sz="2800" dirty="0">
                <a:solidFill>
                  <a:schemeClr val="tx1"/>
                </a:solidFill>
              </a:rPr>
              <a:t> (гигантский, дипломантский, дилетантский),</a:t>
            </a:r>
          </a:p>
          <a:p>
            <a:r>
              <a:rPr lang="ru-RU" sz="2800" b="1" dirty="0" err="1">
                <a:solidFill>
                  <a:schemeClr val="tx1"/>
                </a:solidFill>
              </a:rPr>
              <a:t>стл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(постланный, счастливый, совестливый, участливый),</a:t>
            </a:r>
          </a:p>
          <a:p>
            <a:r>
              <a:rPr lang="ru-RU" sz="2800" b="1" dirty="0" err="1">
                <a:solidFill>
                  <a:schemeClr val="tx1"/>
                </a:solidFill>
              </a:rPr>
              <a:t>стн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(доблестный, захолустный, яростный),</a:t>
            </a:r>
          </a:p>
          <a:p>
            <a:r>
              <a:rPr lang="ru-RU" sz="2800" b="1" dirty="0" err="1">
                <a:solidFill>
                  <a:schemeClr val="tx1"/>
                </a:solidFill>
              </a:rPr>
              <a:t>лнц</a:t>
            </a:r>
            <a:r>
              <a:rPr lang="ru-RU" sz="2800" dirty="0">
                <a:solidFill>
                  <a:schemeClr val="tx1"/>
                </a:solidFill>
              </a:rPr>
              <a:t> (солнце),</a:t>
            </a:r>
          </a:p>
          <a:p>
            <a:r>
              <a:rPr lang="ru-RU" sz="2800" b="1" dirty="0" err="1">
                <a:solidFill>
                  <a:schemeClr val="tx1"/>
                </a:solidFill>
              </a:rPr>
              <a:t>рдц</a:t>
            </a:r>
            <a:r>
              <a:rPr lang="ru-RU" sz="2800" dirty="0">
                <a:solidFill>
                  <a:schemeClr val="tx1"/>
                </a:solidFill>
              </a:rPr>
              <a:t> (сердце),</a:t>
            </a:r>
          </a:p>
          <a:p>
            <a:r>
              <a:rPr lang="ru-RU" sz="2800" b="1" dirty="0" err="1">
                <a:solidFill>
                  <a:schemeClr val="tx1"/>
                </a:solidFill>
              </a:rPr>
              <a:t>стск</a:t>
            </a:r>
            <a:r>
              <a:rPr lang="ru-RU" sz="2800" dirty="0">
                <a:solidFill>
                  <a:schemeClr val="tx1"/>
                </a:solidFill>
              </a:rPr>
              <a:t> (расистский, националистский)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9630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sz="3200" dirty="0" err="1">
                <a:solidFill>
                  <a:schemeClr val="tx1"/>
                </a:solidFill>
              </a:rPr>
              <a:t>доблес</a:t>
            </a:r>
            <a:r>
              <a:rPr lang="ru-RU" sz="3200" dirty="0">
                <a:solidFill>
                  <a:schemeClr val="tx1"/>
                </a:solidFill>
              </a:rPr>
              <a:t>...</a:t>
            </a:r>
            <a:r>
              <a:rPr lang="ru-RU" sz="3200" dirty="0" err="1">
                <a:solidFill>
                  <a:schemeClr val="tx1"/>
                </a:solidFill>
              </a:rPr>
              <a:t>ный</a:t>
            </a:r>
            <a:r>
              <a:rPr lang="ru-RU" sz="3200" dirty="0">
                <a:solidFill>
                  <a:schemeClr val="tx1"/>
                </a:solidFill>
              </a:rPr>
              <a:t> -</a:t>
            </a:r>
          </a:p>
          <a:p>
            <a:r>
              <a:rPr lang="ru-RU" sz="3200" dirty="0">
                <a:solidFill>
                  <a:schemeClr val="tx1"/>
                </a:solidFill>
              </a:rPr>
              <a:t>трос...ник - </a:t>
            </a:r>
          </a:p>
          <a:p>
            <a:r>
              <a:rPr lang="ru-RU" sz="3200" dirty="0">
                <a:solidFill>
                  <a:schemeClr val="tx1"/>
                </a:solidFill>
              </a:rPr>
              <a:t>свис...</a:t>
            </a:r>
            <a:r>
              <a:rPr lang="ru-RU" sz="3200" dirty="0" err="1">
                <a:solidFill>
                  <a:schemeClr val="tx1"/>
                </a:solidFill>
              </a:rPr>
              <a:t>нуть</a:t>
            </a:r>
            <a:r>
              <a:rPr lang="ru-RU" sz="3200" dirty="0">
                <a:solidFill>
                  <a:schemeClr val="tx1"/>
                </a:solidFill>
              </a:rPr>
              <a:t> - </a:t>
            </a:r>
          </a:p>
          <a:p>
            <a:r>
              <a:rPr lang="ru-RU" sz="3200" dirty="0">
                <a:solidFill>
                  <a:schemeClr val="tx1"/>
                </a:solidFill>
              </a:rPr>
              <a:t>небес...</a:t>
            </a:r>
            <a:r>
              <a:rPr lang="ru-RU" sz="3200" dirty="0" err="1">
                <a:solidFill>
                  <a:schemeClr val="tx1"/>
                </a:solidFill>
              </a:rPr>
              <a:t>ный</a:t>
            </a:r>
            <a:r>
              <a:rPr lang="ru-RU" sz="3200" dirty="0">
                <a:solidFill>
                  <a:schemeClr val="tx1"/>
                </a:solidFill>
              </a:rPr>
              <a:t> - </a:t>
            </a:r>
          </a:p>
          <a:p>
            <a:r>
              <a:rPr lang="ru-RU" sz="3200" dirty="0">
                <a:solidFill>
                  <a:schemeClr val="tx1"/>
                </a:solidFill>
              </a:rPr>
              <a:t>искус...</a:t>
            </a:r>
            <a:r>
              <a:rPr lang="ru-RU" sz="3200" dirty="0" err="1">
                <a:solidFill>
                  <a:schemeClr val="tx1"/>
                </a:solidFill>
              </a:rPr>
              <a:t>ный</a:t>
            </a:r>
            <a:r>
              <a:rPr lang="ru-RU" sz="3200" dirty="0">
                <a:solidFill>
                  <a:schemeClr val="tx1"/>
                </a:solidFill>
              </a:rPr>
              <a:t> - </a:t>
            </a:r>
          </a:p>
          <a:p>
            <a:r>
              <a:rPr lang="ru-RU" sz="3200" dirty="0" err="1">
                <a:solidFill>
                  <a:schemeClr val="tx1"/>
                </a:solidFill>
              </a:rPr>
              <a:t>ненас</a:t>
            </a:r>
            <a:r>
              <a:rPr lang="ru-RU" sz="3200" dirty="0">
                <a:solidFill>
                  <a:schemeClr val="tx1"/>
                </a:solidFill>
              </a:rPr>
              <a:t>...</a:t>
            </a:r>
            <a:r>
              <a:rPr lang="ru-RU" sz="3200" dirty="0" err="1">
                <a:solidFill>
                  <a:schemeClr val="tx1"/>
                </a:solidFill>
              </a:rPr>
              <a:t>ный</a:t>
            </a:r>
            <a:r>
              <a:rPr lang="ru-RU" sz="3200" dirty="0">
                <a:solidFill>
                  <a:schemeClr val="tx1"/>
                </a:solidFill>
              </a:rPr>
              <a:t> -</a:t>
            </a:r>
          </a:p>
          <a:p>
            <a:r>
              <a:rPr lang="ru-RU" sz="3200" dirty="0" err="1">
                <a:solidFill>
                  <a:schemeClr val="tx1"/>
                </a:solidFill>
              </a:rPr>
              <a:t>влас</a:t>
            </a:r>
            <a:r>
              <a:rPr lang="ru-RU" sz="3200" dirty="0">
                <a:solidFill>
                  <a:schemeClr val="tx1"/>
                </a:solidFill>
              </a:rPr>
              <a:t>...</a:t>
            </a:r>
            <a:r>
              <a:rPr lang="ru-RU" sz="3200" dirty="0" err="1">
                <a:solidFill>
                  <a:schemeClr val="tx1"/>
                </a:solidFill>
              </a:rPr>
              <a:t>ный</a:t>
            </a:r>
            <a:r>
              <a:rPr lang="ru-RU" sz="3200" dirty="0">
                <a:solidFill>
                  <a:schemeClr val="tx1"/>
                </a:solidFill>
              </a:rPr>
              <a:t> - </a:t>
            </a:r>
          </a:p>
          <a:p>
            <a:r>
              <a:rPr lang="ru-RU" sz="3200" dirty="0">
                <a:solidFill>
                  <a:schemeClr val="tx1"/>
                </a:solidFill>
              </a:rPr>
              <a:t>поз...но - </a:t>
            </a:r>
          </a:p>
          <a:p>
            <a:r>
              <a:rPr lang="ru-RU" sz="3200" dirty="0">
                <a:solidFill>
                  <a:schemeClr val="tx1"/>
                </a:solidFill>
              </a:rPr>
              <a:t>лес...</a:t>
            </a:r>
            <a:r>
              <a:rPr lang="ru-RU" sz="3200" dirty="0" err="1">
                <a:solidFill>
                  <a:schemeClr val="tx1"/>
                </a:solidFill>
              </a:rPr>
              <a:t>ница</a:t>
            </a:r>
            <a:r>
              <a:rPr lang="ru-RU" sz="3200" dirty="0">
                <a:solidFill>
                  <a:schemeClr val="tx1"/>
                </a:solidFill>
              </a:rPr>
              <a:t> -</a:t>
            </a:r>
          </a:p>
          <a:p>
            <a:r>
              <a:rPr lang="ru-RU" sz="3200" dirty="0">
                <a:solidFill>
                  <a:schemeClr val="tx1"/>
                </a:solidFill>
              </a:rPr>
              <a:t>ужас...</a:t>
            </a:r>
            <a:r>
              <a:rPr lang="ru-RU" sz="3200" dirty="0" err="1">
                <a:solidFill>
                  <a:schemeClr val="tx1"/>
                </a:solidFill>
              </a:rPr>
              <a:t>ный</a:t>
            </a:r>
            <a:r>
              <a:rPr lang="ru-RU" sz="3200" dirty="0">
                <a:solidFill>
                  <a:schemeClr val="tx1"/>
                </a:solidFill>
              </a:rPr>
              <a:t> -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74996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18</TotalTime>
  <Words>246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Исполнительная</vt:lpstr>
      <vt:lpstr>Правописание непроизносимые согласные и сочетаний СЧ,ЗЧ,ШЧ,ЖЧ, СТЧ, ЗДЧ </vt:lpstr>
      <vt:lpstr>Презентация PowerPoint</vt:lpstr>
      <vt:lpstr>      ОРФОЭПИЧЕСКАЯ РАЗМИНКА ПРОВЕРКА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непроизносимые согласные и сочетаний СЧ,ЗЧ,ШЧ,ЖЧ, СТЧ, ЗДЧ </dc:title>
  <dc:creator>SuperUser</dc:creator>
  <cp:lastModifiedBy>SuperUser</cp:lastModifiedBy>
  <cp:revision>3</cp:revision>
  <dcterms:created xsi:type="dcterms:W3CDTF">2017-11-26T15:25:33Z</dcterms:created>
  <dcterms:modified xsi:type="dcterms:W3CDTF">2022-06-06T14:45:01Z</dcterms:modified>
</cp:coreProperties>
</file>