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309" r:id="rId3"/>
    <p:sldId id="282" r:id="rId4"/>
    <p:sldId id="258" r:id="rId5"/>
    <p:sldId id="261" r:id="rId6"/>
    <p:sldId id="263" r:id="rId7"/>
    <p:sldId id="264" r:id="rId8"/>
    <p:sldId id="265" r:id="rId9"/>
    <p:sldId id="266" r:id="rId10"/>
    <p:sldId id="267" r:id="rId11"/>
    <p:sldId id="268" r:id="rId12"/>
    <p:sldId id="310" r:id="rId13"/>
    <p:sldId id="311" r:id="rId14"/>
    <p:sldId id="312" r:id="rId15"/>
    <p:sldId id="269" r:id="rId16"/>
    <p:sldId id="270" r:id="rId17"/>
    <p:sldId id="273" r:id="rId18"/>
    <p:sldId id="277" r:id="rId19"/>
    <p:sldId id="278" r:id="rId20"/>
    <p:sldId id="280" r:id="rId21"/>
    <p:sldId id="308" r:id="rId22"/>
    <p:sldId id="285" r:id="rId23"/>
    <p:sldId id="286" r:id="rId24"/>
    <p:sldId id="287" r:id="rId25"/>
    <p:sldId id="288" r:id="rId26"/>
    <p:sldId id="289" r:id="rId27"/>
    <p:sldId id="290" r:id="rId28"/>
    <p:sldId id="291" r:id="rId29"/>
    <p:sldId id="292" r:id="rId30"/>
    <p:sldId id="295" r:id="rId31"/>
    <p:sldId id="296" r:id="rId32"/>
    <p:sldId id="297" r:id="rId33"/>
    <p:sldId id="298" r:id="rId34"/>
    <p:sldId id="299" r:id="rId35"/>
    <p:sldId id="300" r:id="rId36"/>
    <p:sldId id="301" r:id="rId37"/>
    <p:sldId id="302" r:id="rId38"/>
    <p:sldId id="303" r:id="rId39"/>
    <p:sldId id="304" r:id="rId40"/>
    <p:sldId id="313" r:id="rId41"/>
    <p:sldId id="314" r:id="rId42"/>
    <p:sldId id="315" r:id="rId43"/>
    <p:sldId id="316" r:id="rId44"/>
    <p:sldId id="317" r:id="rId45"/>
    <p:sldId id="318" r:id="rId46"/>
    <p:sldId id="319" r:id="rId47"/>
    <p:sldId id="320" r:id="rId48"/>
    <p:sldId id="321" r:id="rId49"/>
    <p:sldId id="322" r:id="rId50"/>
    <p:sldId id="307" r:id="rId51"/>
    <p:sldId id="306" r:id="rId5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68" autoAdjust="0"/>
    <p:restoredTop sz="94660"/>
  </p:normalViewPr>
  <p:slideViewPr>
    <p:cSldViewPr snapToGrid="0">
      <p:cViewPr varScale="1">
        <p:scale>
          <a:sx n="71" d="100"/>
          <a:sy n="71" d="100"/>
        </p:scale>
        <p:origin x="39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EA2F8A3-C140-4408-BBB8-B3F6F3821762}" type="datetimeFigureOut">
              <a:rPr lang="ru-RU" smtClean="0"/>
              <a:pPr/>
              <a:t>16.03.2017</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41F0C41-0053-4D5A-AEF1-A8ABE10666D0}" type="slidenum">
              <a:rPr lang="ru-RU" smtClean="0"/>
              <a:pPr/>
              <a:t>‹#›</a:t>
            </a:fld>
            <a:endParaRPr lang="ru-RU"/>
          </a:p>
        </p:txBody>
      </p:sp>
    </p:spTree>
    <p:extLst>
      <p:ext uri="{BB962C8B-B14F-4D97-AF65-F5344CB8AC3E}">
        <p14:creationId xmlns:p14="http://schemas.microsoft.com/office/powerpoint/2010/main" val="2781850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EA2F8A3-C140-4408-BBB8-B3F6F3821762}" type="datetimeFigureOut">
              <a:rPr lang="ru-RU" smtClean="0"/>
              <a:pPr/>
              <a:t>16.03.2017</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41F0C41-0053-4D5A-AEF1-A8ABE10666D0}" type="slidenum">
              <a:rPr lang="ru-RU" smtClean="0"/>
              <a:pPr/>
              <a:t>‹#›</a:t>
            </a:fld>
            <a:endParaRPr lang="ru-RU"/>
          </a:p>
        </p:txBody>
      </p:sp>
    </p:spTree>
    <p:extLst>
      <p:ext uri="{BB962C8B-B14F-4D97-AF65-F5344CB8AC3E}">
        <p14:creationId xmlns:p14="http://schemas.microsoft.com/office/powerpoint/2010/main" val="3652911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EA2F8A3-C140-4408-BBB8-B3F6F3821762}" type="datetimeFigureOut">
              <a:rPr lang="ru-RU" smtClean="0"/>
              <a:pPr/>
              <a:t>16.03.2017</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41F0C41-0053-4D5A-AEF1-A8ABE10666D0}" type="slidenum">
              <a:rPr lang="ru-RU" smtClean="0"/>
              <a:pPr/>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08670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CEA2F8A3-C140-4408-BBB8-B3F6F3821762}" type="datetimeFigureOut">
              <a:rPr lang="ru-RU" smtClean="0"/>
              <a:pPr/>
              <a:t>16.03.2017</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41F0C41-0053-4D5A-AEF1-A8ABE10666D0}" type="slidenum">
              <a:rPr lang="ru-RU" smtClean="0"/>
              <a:pPr/>
              <a:t>‹#›</a:t>
            </a:fld>
            <a:endParaRPr lang="ru-RU"/>
          </a:p>
        </p:txBody>
      </p:sp>
    </p:spTree>
    <p:extLst>
      <p:ext uri="{BB962C8B-B14F-4D97-AF65-F5344CB8AC3E}">
        <p14:creationId xmlns:p14="http://schemas.microsoft.com/office/powerpoint/2010/main" val="2408307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CEA2F8A3-C140-4408-BBB8-B3F6F3821762}" type="datetimeFigureOut">
              <a:rPr lang="ru-RU" smtClean="0"/>
              <a:pPr/>
              <a:t>16.03.2017</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41F0C41-0053-4D5A-AEF1-A8ABE10666D0}" type="slidenum">
              <a:rPr lang="ru-RU" smtClean="0"/>
              <a:pPr/>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69629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CEA2F8A3-C140-4408-BBB8-B3F6F3821762}" type="datetimeFigureOut">
              <a:rPr lang="ru-RU" smtClean="0"/>
              <a:pPr/>
              <a:t>16.03.2017</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41F0C41-0053-4D5A-AEF1-A8ABE10666D0}" type="slidenum">
              <a:rPr lang="ru-RU" smtClean="0"/>
              <a:pPr/>
              <a:t>‹#›</a:t>
            </a:fld>
            <a:endParaRPr lang="ru-RU"/>
          </a:p>
        </p:txBody>
      </p:sp>
    </p:spTree>
    <p:extLst>
      <p:ext uri="{BB962C8B-B14F-4D97-AF65-F5344CB8AC3E}">
        <p14:creationId xmlns:p14="http://schemas.microsoft.com/office/powerpoint/2010/main" val="4182050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EA2F8A3-C140-4408-BBB8-B3F6F3821762}" type="datetimeFigureOut">
              <a:rPr lang="ru-RU" smtClean="0"/>
              <a:pPr/>
              <a:t>16.03.2017</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41F0C41-0053-4D5A-AEF1-A8ABE10666D0}" type="slidenum">
              <a:rPr lang="ru-RU" smtClean="0"/>
              <a:pPr/>
              <a:t>‹#›</a:t>
            </a:fld>
            <a:endParaRPr lang="ru-RU"/>
          </a:p>
        </p:txBody>
      </p:sp>
    </p:spTree>
    <p:extLst>
      <p:ext uri="{BB962C8B-B14F-4D97-AF65-F5344CB8AC3E}">
        <p14:creationId xmlns:p14="http://schemas.microsoft.com/office/powerpoint/2010/main" val="3221623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EA2F8A3-C140-4408-BBB8-B3F6F3821762}" type="datetimeFigureOut">
              <a:rPr lang="ru-RU" smtClean="0"/>
              <a:pPr/>
              <a:t>16.03.2017</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41F0C41-0053-4D5A-AEF1-A8ABE10666D0}" type="slidenum">
              <a:rPr lang="ru-RU" smtClean="0"/>
              <a:pPr/>
              <a:t>‹#›</a:t>
            </a:fld>
            <a:endParaRPr lang="ru-RU"/>
          </a:p>
        </p:txBody>
      </p:sp>
    </p:spTree>
    <p:extLst>
      <p:ext uri="{BB962C8B-B14F-4D97-AF65-F5344CB8AC3E}">
        <p14:creationId xmlns:p14="http://schemas.microsoft.com/office/powerpoint/2010/main" val="5783219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609600" y="1600201"/>
            <a:ext cx="10972800" cy="4525963"/>
          </a:xfrm>
        </p:spPr>
        <p:txBody>
          <a:bodyPr/>
          <a:lstStyle/>
          <a:p>
            <a:pPr lvl="0"/>
            <a:endParaRPr lang="ru-RU" noProof="0"/>
          </a:p>
        </p:txBody>
      </p:sp>
      <p:sp>
        <p:nvSpPr>
          <p:cNvPr id="4" name="Rectangle 4"/>
          <p:cNvSpPr>
            <a:spLocks noGrp="1" noChangeArrowheads="1"/>
          </p:cNvSpPr>
          <p:nvPr>
            <p:ph type="dt" sz="half" idx="10"/>
          </p:nvPr>
        </p:nvSpPr>
        <p:spPr/>
        <p:txBody>
          <a:bodyPr/>
          <a:lstStyle>
            <a:lvl1pPr>
              <a:defRPr/>
            </a:lvl1pPr>
          </a:lstStyle>
          <a:p>
            <a:pPr>
              <a:defRPr/>
            </a:pPr>
            <a:endParaRPr lang="ru-RU"/>
          </a:p>
        </p:txBody>
      </p:sp>
      <p:sp>
        <p:nvSpPr>
          <p:cNvPr id="5" name="Rectangle 5"/>
          <p:cNvSpPr>
            <a:spLocks noGrp="1" noChangeArrowheads="1"/>
          </p:cNvSpPr>
          <p:nvPr>
            <p:ph type="ftr" sz="quarter" idx="11"/>
          </p:nvPr>
        </p:nvSpPr>
        <p:spPr/>
        <p:txBody>
          <a:bodyPr/>
          <a:lstStyle>
            <a:lvl1pPr>
              <a:defRPr/>
            </a:lvl1pPr>
          </a:lstStyle>
          <a:p>
            <a:pPr>
              <a:defRPr/>
            </a:pPr>
            <a:endParaRPr lang="ru-RU"/>
          </a:p>
        </p:txBody>
      </p:sp>
      <p:sp>
        <p:nvSpPr>
          <p:cNvPr id="6" name="Rectangle 6"/>
          <p:cNvSpPr>
            <a:spLocks noGrp="1" noChangeArrowheads="1"/>
          </p:cNvSpPr>
          <p:nvPr>
            <p:ph type="sldNum" sz="quarter" idx="12"/>
          </p:nvPr>
        </p:nvSpPr>
        <p:spPr/>
        <p:txBody>
          <a:bodyPr/>
          <a:lstStyle>
            <a:lvl1pPr>
              <a:defRPr/>
            </a:lvl1pPr>
          </a:lstStyle>
          <a:p>
            <a:pPr>
              <a:defRPr/>
            </a:pPr>
            <a:fld id="{1BA89694-4756-4326-B9A5-B6C836B92769}" type="slidenum">
              <a:rPr lang="ru-RU"/>
              <a:pPr>
                <a:defRPr/>
              </a:pPr>
              <a:t>‹#›</a:t>
            </a:fld>
            <a:endParaRPr lang="ru-RU"/>
          </a:p>
        </p:txBody>
      </p:sp>
    </p:spTree>
    <p:extLst>
      <p:ext uri="{BB962C8B-B14F-4D97-AF65-F5344CB8AC3E}">
        <p14:creationId xmlns:p14="http://schemas.microsoft.com/office/powerpoint/2010/main" val="1546041309"/>
      </p:ext>
    </p:extLst>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EA2F8A3-C140-4408-BBB8-B3F6F3821762}" type="datetimeFigureOut">
              <a:rPr lang="ru-RU" smtClean="0"/>
              <a:pPr/>
              <a:t>16.03.2017</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41F0C41-0053-4D5A-AEF1-A8ABE10666D0}" type="slidenum">
              <a:rPr lang="ru-RU" smtClean="0"/>
              <a:pPr/>
              <a:t>‹#›</a:t>
            </a:fld>
            <a:endParaRPr lang="ru-RU"/>
          </a:p>
        </p:txBody>
      </p:sp>
    </p:spTree>
    <p:extLst>
      <p:ext uri="{BB962C8B-B14F-4D97-AF65-F5344CB8AC3E}">
        <p14:creationId xmlns:p14="http://schemas.microsoft.com/office/powerpoint/2010/main" val="915896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EA2F8A3-C140-4408-BBB8-B3F6F3821762}" type="datetimeFigureOut">
              <a:rPr lang="ru-RU" smtClean="0"/>
              <a:pPr/>
              <a:t>16.03.2017</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41F0C41-0053-4D5A-AEF1-A8ABE10666D0}" type="slidenum">
              <a:rPr lang="ru-RU" smtClean="0"/>
              <a:pPr/>
              <a:t>‹#›</a:t>
            </a:fld>
            <a:endParaRPr lang="ru-RU"/>
          </a:p>
        </p:txBody>
      </p:sp>
    </p:spTree>
    <p:extLst>
      <p:ext uri="{BB962C8B-B14F-4D97-AF65-F5344CB8AC3E}">
        <p14:creationId xmlns:p14="http://schemas.microsoft.com/office/powerpoint/2010/main" val="337151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EA2F8A3-C140-4408-BBB8-B3F6F3821762}" type="datetimeFigureOut">
              <a:rPr lang="ru-RU" smtClean="0"/>
              <a:pPr/>
              <a:t>16.03.2017</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41F0C41-0053-4D5A-AEF1-A8ABE10666D0}" type="slidenum">
              <a:rPr lang="ru-RU" smtClean="0"/>
              <a:pPr/>
              <a:t>‹#›</a:t>
            </a:fld>
            <a:endParaRPr lang="ru-RU"/>
          </a:p>
        </p:txBody>
      </p:sp>
    </p:spTree>
    <p:extLst>
      <p:ext uri="{BB962C8B-B14F-4D97-AF65-F5344CB8AC3E}">
        <p14:creationId xmlns:p14="http://schemas.microsoft.com/office/powerpoint/2010/main" val="2742011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EA2F8A3-C140-4408-BBB8-B3F6F3821762}" type="datetimeFigureOut">
              <a:rPr lang="ru-RU" smtClean="0"/>
              <a:pPr/>
              <a:t>16.03.2017</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41F0C41-0053-4D5A-AEF1-A8ABE10666D0}" type="slidenum">
              <a:rPr lang="ru-RU" smtClean="0"/>
              <a:pPr/>
              <a:t>‹#›</a:t>
            </a:fld>
            <a:endParaRPr lang="ru-RU"/>
          </a:p>
        </p:txBody>
      </p:sp>
    </p:spTree>
    <p:extLst>
      <p:ext uri="{BB962C8B-B14F-4D97-AF65-F5344CB8AC3E}">
        <p14:creationId xmlns:p14="http://schemas.microsoft.com/office/powerpoint/2010/main" val="111786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EA2F8A3-C140-4408-BBB8-B3F6F3821762}" type="datetimeFigureOut">
              <a:rPr lang="ru-RU" smtClean="0"/>
              <a:pPr/>
              <a:t>16.03.2017</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41F0C41-0053-4D5A-AEF1-A8ABE10666D0}" type="slidenum">
              <a:rPr lang="ru-RU" smtClean="0"/>
              <a:pPr/>
              <a:t>‹#›</a:t>
            </a:fld>
            <a:endParaRPr lang="ru-RU"/>
          </a:p>
        </p:txBody>
      </p:sp>
    </p:spTree>
    <p:extLst>
      <p:ext uri="{BB962C8B-B14F-4D97-AF65-F5344CB8AC3E}">
        <p14:creationId xmlns:p14="http://schemas.microsoft.com/office/powerpoint/2010/main" val="3074277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A2F8A3-C140-4408-BBB8-B3F6F3821762}" type="datetimeFigureOut">
              <a:rPr lang="ru-RU" smtClean="0"/>
              <a:pPr/>
              <a:t>16.03.2017</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41F0C41-0053-4D5A-AEF1-A8ABE10666D0}" type="slidenum">
              <a:rPr lang="ru-RU" smtClean="0"/>
              <a:pPr/>
              <a:t>‹#›</a:t>
            </a:fld>
            <a:endParaRPr lang="ru-RU"/>
          </a:p>
        </p:txBody>
      </p:sp>
    </p:spTree>
    <p:extLst>
      <p:ext uri="{BB962C8B-B14F-4D97-AF65-F5344CB8AC3E}">
        <p14:creationId xmlns:p14="http://schemas.microsoft.com/office/powerpoint/2010/main" val="1786508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EA2F8A3-C140-4408-BBB8-B3F6F3821762}" type="datetimeFigureOut">
              <a:rPr lang="ru-RU" smtClean="0"/>
              <a:pPr/>
              <a:t>16.03.2017</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41F0C41-0053-4D5A-AEF1-A8ABE10666D0}" type="slidenum">
              <a:rPr lang="ru-RU" smtClean="0"/>
              <a:pPr/>
              <a:t>‹#›</a:t>
            </a:fld>
            <a:endParaRPr lang="ru-RU"/>
          </a:p>
        </p:txBody>
      </p:sp>
    </p:spTree>
    <p:extLst>
      <p:ext uri="{BB962C8B-B14F-4D97-AF65-F5344CB8AC3E}">
        <p14:creationId xmlns:p14="http://schemas.microsoft.com/office/powerpoint/2010/main" val="3595473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EA2F8A3-C140-4408-BBB8-B3F6F3821762}" type="datetimeFigureOut">
              <a:rPr lang="ru-RU" smtClean="0"/>
              <a:pPr/>
              <a:t>16.03.2017</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41F0C41-0053-4D5A-AEF1-A8ABE10666D0}" type="slidenum">
              <a:rPr lang="ru-RU" smtClean="0"/>
              <a:pPr/>
              <a:t>‹#›</a:t>
            </a:fld>
            <a:endParaRPr lang="ru-RU"/>
          </a:p>
        </p:txBody>
      </p:sp>
    </p:spTree>
    <p:extLst>
      <p:ext uri="{BB962C8B-B14F-4D97-AF65-F5344CB8AC3E}">
        <p14:creationId xmlns:p14="http://schemas.microsoft.com/office/powerpoint/2010/main" val="712801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EA2F8A3-C140-4408-BBB8-B3F6F3821762}" type="datetimeFigureOut">
              <a:rPr lang="ru-RU" smtClean="0"/>
              <a:pPr/>
              <a:t>16.03.2017</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41F0C41-0053-4D5A-AEF1-A8ABE10666D0}" type="slidenum">
              <a:rPr lang="ru-RU" smtClean="0"/>
              <a:pPr/>
              <a:t>‹#›</a:t>
            </a:fld>
            <a:endParaRPr lang="ru-RU"/>
          </a:p>
        </p:txBody>
      </p:sp>
    </p:spTree>
    <p:extLst>
      <p:ext uri="{BB962C8B-B14F-4D97-AF65-F5344CB8AC3E}">
        <p14:creationId xmlns:p14="http://schemas.microsoft.com/office/powerpoint/2010/main" val="24518185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yuga.ru/media/pi_day_b01.jpg"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mypiday.com/"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file:///E:\&#1058;&#1077;&#1082;&#1091;&#1097;&#1072;&#1103;%20&#1085;&#1077;&#1076;&#1077;&#1083;&#1103;%202014-2015\&#1074;&#1085;&#1077;&#1082;&#1083;&#1072;&#1089;&#1089;&#1085;&#1099;&#1077;%20&#1084;&#1077;&#1088;&#1086;&#1087;&#1088;&#1080;&#1103;&#1090;&#1080;&#1103;\&#1055;&#1088;&#1072;&#1079;&#1076;&#1085;&#1080;&#1082;%20&#1055;&#1048;2015\&#1063;&#1080;&#1089;&#1083;&#1086;%20&#1087;&#1080;.mp4" TargetMode="Externa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hyperlink" Target="file:///E:\&#1058;&#1077;&#1082;&#1091;&#1097;&#1072;&#1103;%20&#1085;&#1077;&#1076;&#1077;&#1083;&#1103;%202014-2015\&#1074;&#1085;&#1077;&#1082;&#1083;&#1072;&#1089;&#1089;&#1085;&#1099;&#1077;%20&#1084;&#1077;&#1088;&#1086;&#1087;&#1088;&#1080;&#1103;&#1090;&#1080;&#1103;\&#1055;&#1088;&#1072;&#1079;&#1076;&#1085;&#1080;&#1082;%20&#1055;&#1048;2015\Pi%20in%20Song-%20Piano%20and%20Saxophone!.mp4" TargetMode="External"/><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hyperlink" Target="http://ru.wikipedia.org/wiki/%D0%A2%D0%B5%D0%BE%D1%80%D0%B8%D1%8F_%D0%B2%D0%B5%D1%80%D0%BE%D1%8F%D1%82%D0%BD%D0%BE%D1%81%D1%82%D0%B5%D0%B9" TargetMode="External"/><Relationship Id="rId2" Type="http://schemas.openxmlformats.org/officeDocument/2006/relationships/hyperlink" Target="http://ru.wikipedia.org/wiki/%D0%9B%D0%B5%D0%BA%D0%BB%D0%B5%D1%80%D0%BA_%D0%B4%D0%B5_%D0%91%D1%8E%D1%84%D1%84%D0%BE%D0%BD,_%D0%96%D0%BE%D1%80%D0%B6-%D0%9B%D1%83%D0%B8" TargetMode="Externa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hyperlink" Target="http://ru.wikipedia.org/wiki/%D0%9C%D0%B5%D1%82%D0%BE%D0%B4_%D0%9C%D0%BE%D0%BD%D1%82%D0%B5-%D0%9A%D0%B0%D1%80%D0%BB%D0%BE" TargetMode="Externa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2" Type="http://schemas.openxmlformats.org/officeDocument/2006/relationships/hyperlink" Target="http://ru.wikipedia.org/wiki/1864_%D0%B3%D0%BE%D0%B4"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yuga.ru/media/pi_day_b01.jpg" TargetMode="Externa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 Id="rId9" Type="http://schemas.openxmlformats.org/officeDocument/2006/relationships/image" Target="../media/image5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 Id="rId5" Type="http://schemas.openxmlformats.org/officeDocument/2006/relationships/image" Target="../media/image65.jpeg"/><Relationship Id="rId4" Type="http://schemas.openxmlformats.org/officeDocument/2006/relationships/image" Target="../media/image64.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5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ctrTitle"/>
          </p:nvPr>
        </p:nvSpPr>
        <p:spPr>
          <a:xfrm>
            <a:off x="2477210" y="551984"/>
            <a:ext cx="7772400" cy="1470025"/>
          </a:xfrm>
        </p:spPr>
        <p:txBody>
          <a:bodyPr/>
          <a:lstStyle/>
          <a:p>
            <a:pPr eaLnBrk="1" hangingPunct="1"/>
            <a:r>
              <a:rPr lang="ru-RU" b="1" i="1" dirty="0" smtClean="0">
                <a:solidFill>
                  <a:srgbClr val="FF0000"/>
                </a:solidFill>
              </a:rPr>
              <a:t>Праздник числа </a:t>
            </a:r>
          </a:p>
        </p:txBody>
      </p:sp>
      <p:pic>
        <p:nvPicPr>
          <p:cNvPr id="6148" name="Рисунок 9" descr="http://www.yuga.ru/media/pi_day_b01__ghrzf3y.png">
            <a:hlinkClick r:id="rId2" tooltip="&quot;pi_day_b01.jpg&quo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563" y="557214"/>
            <a:ext cx="19050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Рисунок 10" descr="http://www.yuga.ru/media/pi_day_b01__ghrzf3y.png">
            <a:hlinkClick r:id="rId2" tooltip="&quot;pi_day_b01.jpg&quo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563" y="1562037"/>
            <a:ext cx="19050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Рисунок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47412" y="2828862"/>
            <a:ext cx="6092683" cy="2434158"/>
          </a:xfrm>
          <a:prstGeom prst="rect">
            <a:avLst/>
          </a:prstGeom>
          <a:solidFill>
            <a:srgbClr val="FFFFFF">
              <a:shade val="85000"/>
            </a:srgbClr>
          </a:solidFill>
          <a:ln w="28575">
            <a:solidFill>
              <a:schemeClr val="bg1"/>
            </a:solidFill>
            <a:miter lim="800000"/>
            <a:headEnd/>
            <a:tailEnd/>
          </a:ln>
          <a:effectLst>
            <a:glow rad="101600">
              <a:schemeClr val="accent1">
                <a:satMod val="175000"/>
                <a:alpha val="40000"/>
              </a:schemeClr>
            </a:glow>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6151" name="Рисунок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393754" y="667406"/>
            <a:ext cx="128428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4903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2987676" y="422276"/>
            <a:ext cx="6964362" cy="1200150"/>
          </a:xfrm>
        </p:spPr>
        <p:txBody>
          <a:bodyPr>
            <a:normAutofit fontScale="90000"/>
          </a:bodyPr>
          <a:lstStyle/>
          <a:p>
            <a:r>
              <a:rPr lang="ru-RU" dirty="0" smtClean="0"/>
              <a:t>Число         равно 4 доказательство</a:t>
            </a:r>
            <a:br>
              <a:rPr lang="ru-RU" dirty="0" smtClean="0"/>
            </a:br>
            <a:endParaRPr lang="ru-RU" dirty="0" smtClean="0"/>
          </a:p>
        </p:txBody>
      </p:sp>
      <p:sp>
        <p:nvSpPr>
          <p:cNvPr id="3" name="Объект 2"/>
          <p:cNvSpPr>
            <a:spLocks noGrp="1"/>
          </p:cNvSpPr>
          <p:nvPr>
            <p:ph idx="1"/>
          </p:nvPr>
        </p:nvSpPr>
        <p:spPr>
          <a:xfrm>
            <a:off x="2420472" y="1869142"/>
            <a:ext cx="4970930" cy="3853798"/>
          </a:xfrm>
        </p:spPr>
        <p:txBody>
          <a:bodyPr>
            <a:noAutofit/>
          </a:bodyPr>
          <a:lstStyle/>
          <a:p>
            <a:pPr marL="342900" indent="-342900">
              <a:buFont typeface="+mj-lt"/>
              <a:buAutoNum type="arabicPeriod" startAt="5"/>
              <a:defRPr/>
            </a:pPr>
            <a:r>
              <a:rPr lang="ru-RU" dirty="0"/>
              <a:t>Проделав это бесконечное число раз (с каждым разом фигура приближается к окружности), получим точный контур окружности. А ведь фигура, которую мы "превратили" в круг, имеет всё тот же периметр, равный четырём! Этот периметр теперь - длина окружности, получившейся из квадрата. Диаметр этой окружности равен единице. Найдём теперь число Пи из определения:Pi = 4 / D = 4.</a:t>
            </a:r>
            <a:r>
              <a:rPr lang="ru-RU" sz="2000" dirty="0"/>
              <a:t> </a:t>
            </a:r>
            <a:endParaRPr lang="ru-RU" sz="2000" dirty="0" smtClean="0"/>
          </a:p>
          <a:p>
            <a:pPr marL="0" indent="0">
              <a:buNone/>
              <a:defRPr/>
            </a:pPr>
            <a:r>
              <a:rPr lang="ru-RU" sz="2000" dirty="0"/>
              <a:t>Итак, доказано: </a:t>
            </a:r>
            <a:r>
              <a:rPr lang="ru-RU" sz="2000" b="1" dirty="0"/>
              <a:t>число Пи равно четырём</a:t>
            </a:r>
            <a:r>
              <a:rPr lang="ru-RU" sz="2000" dirty="0"/>
              <a:t>. </a:t>
            </a:r>
          </a:p>
        </p:txBody>
      </p:sp>
      <p:pic>
        <p:nvPicPr>
          <p:cNvPr id="13316"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12338" y="2194291"/>
            <a:ext cx="2028450" cy="2469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Рисунок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2950" y="404813"/>
            <a:ext cx="636588"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90538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p:txBody>
          <a:bodyPr/>
          <a:lstStyle/>
          <a:p>
            <a:r>
              <a:rPr lang="ru-RU" smtClean="0"/>
              <a:t>Объяснение</a:t>
            </a:r>
          </a:p>
        </p:txBody>
      </p:sp>
      <p:sp>
        <p:nvSpPr>
          <p:cNvPr id="3" name="Объект 2"/>
          <p:cNvSpPr>
            <a:spLocks noGrp="1"/>
          </p:cNvSpPr>
          <p:nvPr>
            <p:ph idx="1"/>
          </p:nvPr>
        </p:nvSpPr>
        <p:spPr>
          <a:xfrm>
            <a:off x="2592925" y="1559859"/>
            <a:ext cx="9267381" cy="4666130"/>
          </a:xfrm>
        </p:spPr>
        <p:txBody>
          <a:bodyPr>
            <a:normAutofit/>
          </a:bodyPr>
          <a:lstStyle/>
          <a:p>
            <a:pPr marL="0" indent="0">
              <a:buNone/>
              <a:defRPr/>
            </a:pPr>
            <a:r>
              <a:rPr lang="ru-RU" sz="2400" dirty="0">
                <a:solidFill>
                  <a:schemeClr val="tx1"/>
                </a:solidFill>
              </a:rPr>
              <a:t>Данное "доказательство" представляет собой </a:t>
            </a:r>
            <a:r>
              <a:rPr lang="ru-RU" sz="2800" b="1" i="1" dirty="0">
                <a:solidFill>
                  <a:srgbClr val="C00000"/>
                </a:solidFill>
              </a:rPr>
              <a:t>софизм</a:t>
            </a:r>
            <a:r>
              <a:rPr lang="ru-RU" sz="2400" dirty="0">
                <a:solidFill>
                  <a:schemeClr val="tx1"/>
                </a:solidFill>
              </a:rPr>
              <a:t>. </a:t>
            </a:r>
            <a:endParaRPr lang="ru-RU" sz="2400" dirty="0" smtClean="0">
              <a:solidFill>
                <a:schemeClr val="tx1"/>
              </a:solidFill>
            </a:endParaRPr>
          </a:p>
          <a:p>
            <a:pPr marL="0" indent="0">
              <a:buNone/>
              <a:defRPr/>
            </a:pPr>
            <a:r>
              <a:rPr lang="ru-RU" sz="2400" dirty="0" smtClean="0">
                <a:solidFill>
                  <a:schemeClr val="tx1"/>
                </a:solidFill>
              </a:rPr>
              <a:t>Кажется</a:t>
            </a:r>
            <a:r>
              <a:rPr lang="ru-RU" sz="2400" dirty="0">
                <a:solidFill>
                  <a:schemeClr val="tx1"/>
                </a:solidFill>
              </a:rPr>
              <a:t>, что фигура, которая получается из </a:t>
            </a:r>
            <a:r>
              <a:rPr lang="ru-RU" sz="2400" dirty="0" smtClean="0">
                <a:solidFill>
                  <a:schemeClr val="tx1"/>
                </a:solidFill>
              </a:rPr>
              <a:t>квадрата</a:t>
            </a:r>
            <a:r>
              <a:rPr lang="ru-RU" sz="2400" dirty="0">
                <a:solidFill>
                  <a:schemeClr val="tx1"/>
                </a:solidFill>
              </a:rPr>
              <a:t>, и в самом деле будет в точности повторять круг: ведь все отрезки, из которых состоит фигура, будут находиться сколь угодно близко к окружности.</a:t>
            </a:r>
          </a:p>
          <a:p>
            <a:pPr marL="0" indent="0">
              <a:buNone/>
              <a:defRPr/>
            </a:pPr>
            <a:r>
              <a:rPr lang="ru-RU" sz="2400" dirty="0">
                <a:solidFill>
                  <a:schemeClr val="tx1"/>
                </a:solidFill>
              </a:rPr>
              <a:t>Несмотря на это, фигура кругом никогда не станет, потому что сколь малыми бы ни были её элементы, они представляют собой "угловатую" ломаную линию, периметр которой не меняется.</a:t>
            </a:r>
          </a:p>
          <a:p>
            <a:pPr marL="0" indent="0">
              <a:buNone/>
              <a:defRPr/>
            </a:pPr>
            <a:r>
              <a:rPr lang="ru-RU" sz="2400" dirty="0">
                <a:solidFill>
                  <a:schemeClr val="tx1"/>
                </a:solidFill>
              </a:rPr>
              <a:t>Это "доказательство" опирается на те же ошибочные предположения, выдвинутые в доказательстве "Пи равно 2".</a:t>
            </a:r>
          </a:p>
          <a:p>
            <a:pPr>
              <a:defRPr/>
            </a:pPr>
            <a:endParaRPr lang="ru-RU" sz="2000" dirty="0"/>
          </a:p>
        </p:txBody>
      </p:sp>
    </p:spTree>
    <p:extLst>
      <p:ext uri="{BB962C8B-B14F-4D97-AF65-F5344CB8AC3E}">
        <p14:creationId xmlns:p14="http://schemas.microsoft.com/office/powerpoint/2010/main" val="35851364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8305" y="111867"/>
            <a:ext cx="8848929" cy="6636696"/>
          </a:xfrm>
          <a:prstGeom prst="rect">
            <a:avLst/>
          </a:prstGeom>
        </p:spPr>
      </p:pic>
    </p:spTree>
    <p:extLst>
      <p:ext uri="{BB962C8B-B14F-4D97-AF65-F5344CB8AC3E}">
        <p14:creationId xmlns:p14="http://schemas.microsoft.com/office/powerpoint/2010/main" val="3803982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1566" y="-38910"/>
            <a:ext cx="9195881" cy="6896910"/>
          </a:xfrm>
          <a:prstGeom prst="rect">
            <a:avLst/>
          </a:prstGeom>
          <a:ln>
            <a:noFill/>
          </a:ln>
          <a:effectLst>
            <a:softEdge rad="112500"/>
          </a:effectLst>
        </p:spPr>
      </p:pic>
    </p:spTree>
    <p:extLst>
      <p:ext uri="{BB962C8B-B14F-4D97-AF65-F5344CB8AC3E}">
        <p14:creationId xmlns:p14="http://schemas.microsoft.com/office/powerpoint/2010/main" val="838326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1226" y="0"/>
            <a:ext cx="9144000" cy="6858000"/>
          </a:xfrm>
          <a:prstGeom prst="rect">
            <a:avLst/>
          </a:prstGeom>
          <a:ln>
            <a:noFill/>
          </a:ln>
          <a:effectLst>
            <a:softEdge rad="112500"/>
          </a:effectLst>
        </p:spPr>
      </p:pic>
    </p:spTree>
    <p:extLst>
      <p:ext uri="{BB962C8B-B14F-4D97-AF65-F5344CB8AC3E}">
        <p14:creationId xmlns:p14="http://schemas.microsoft.com/office/powerpoint/2010/main" val="2738978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p:txBody>
          <a:bodyPr/>
          <a:lstStyle/>
          <a:p>
            <a:r>
              <a:rPr lang="ru-RU" smtClean="0"/>
              <a:t>Мой           день</a:t>
            </a:r>
          </a:p>
        </p:txBody>
      </p:sp>
      <p:pic>
        <p:nvPicPr>
          <p:cNvPr id="15364" name="Рисунок 4">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1451" y="1785938"/>
            <a:ext cx="6964363"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Рисунок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54672" y="647017"/>
            <a:ext cx="636587"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1595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a:xfrm>
            <a:off x="1635393" y="141031"/>
            <a:ext cx="8911687" cy="1280890"/>
          </a:xfrm>
        </p:spPr>
        <p:txBody>
          <a:bodyPr/>
          <a:lstStyle/>
          <a:p>
            <a:r>
              <a:rPr lang="ru-RU" dirty="0" smtClean="0"/>
              <a:t>Мой           день</a:t>
            </a:r>
          </a:p>
        </p:txBody>
      </p:sp>
      <p:pic>
        <p:nvPicPr>
          <p:cNvPr id="16387" name="Рисунок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92177" y="112180"/>
            <a:ext cx="636587"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Grp="1" noChangeAspect="1" noChangeArrowheads="1"/>
          </p:cNvPicPr>
          <p:nvPr>
            <p:ph idx="1"/>
          </p:nvPr>
        </p:nvPicPr>
        <p:blipFill>
          <a:blip r:embed="rId3"/>
          <a:srcRect/>
          <a:stretch>
            <a:fillRect/>
          </a:stretch>
        </p:blipFill>
        <p:spPr bwMode="auto">
          <a:xfrm>
            <a:off x="1660676" y="796505"/>
            <a:ext cx="9518962" cy="5949351"/>
          </a:xfrm>
          <a:prstGeom prst="rect">
            <a:avLst/>
          </a:prstGeom>
          <a:noFill/>
          <a:ln w="9525">
            <a:noFill/>
            <a:miter lim="800000"/>
            <a:headEnd/>
            <a:tailEnd/>
          </a:ln>
          <a:effectLst/>
        </p:spPr>
      </p:pic>
    </p:spTree>
    <p:extLst>
      <p:ext uri="{BB962C8B-B14F-4D97-AF65-F5344CB8AC3E}">
        <p14:creationId xmlns:p14="http://schemas.microsoft.com/office/powerpoint/2010/main" val="5673288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Прямоугольник 1"/>
          <p:cNvSpPr>
            <a:spLocks noChangeArrowheads="1"/>
          </p:cNvSpPr>
          <p:nvPr/>
        </p:nvSpPr>
        <p:spPr bwMode="auto">
          <a:xfrm>
            <a:off x="6023991" y="1879669"/>
            <a:ext cx="589771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ru-RU" sz="3200" b="1" i="1" dirty="0"/>
              <a:t>Уильям Джонс (1675-1749) </a:t>
            </a:r>
          </a:p>
          <a:p>
            <a:r>
              <a:rPr lang="ru-RU" sz="3200" b="1" i="1" dirty="0"/>
              <a:t>математик,</a:t>
            </a:r>
          </a:p>
          <a:p>
            <a:r>
              <a:rPr lang="ru-RU" sz="3200" b="1" i="1" dirty="0"/>
              <a:t>ввел символ           в 1706 году.</a:t>
            </a:r>
            <a:endParaRPr lang="ru-RU" sz="3200" i="1" dirty="0"/>
          </a:p>
        </p:txBody>
      </p:sp>
      <p:pic>
        <p:nvPicPr>
          <p:cNvPr id="43011" name="Picture 2"/>
          <p:cNvPicPr>
            <a:picLocks noChangeAspect="1" noChangeArrowheads="1"/>
          </p:cNvPicPr>
          <p:nvPr/>
        </p:nvPicPr>
        <p:blipFill>
          <a:blip r:embed="rId2">
            <a:extLst>
              <a:ext uri="{28A0092B-C50C-407E-A947-70E740481C1C}">
                <a14:useLocalDpi xmlns:a14="http://schemas.microsoft.com/office/drawing/2010/main" val="0"/>
              </a:ext>
            </a:extLst>
          </a:blip>
          <a:srcRect r="14285"/>
          <a:stretch>
            <a:fillRect/>
          </a:stretch>
        </p:blipFill>
        <p:spPr bwMode="auto">
          <a:xfrm>
            <a:off x="2377258" y="901849"/>
            <a:ext cx="3214687"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04825" y="2748421"/>
            <a:ext cx="598502" cy="578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00201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50747" y="421482"/>
            <a:ext cx="6964363" cy="666750"/>
          </a:xfrm>
        </p:spPr>
        <p:txBody>
          <a:bodyPr rtlCol="0">
            <a:normAutofit/>
          </a:bodyPr>
          <a:lstStyle/>
          <a:p>
            <a:pPr>
              <a:defRPr/>
            </a:pPr>
            <a:r>
              <a:rPr lang="ru-RU" b="1" dirty="0"/>
              <a:t>История </a:t>
            </a:r>
            <a:r>
              <a:rPr lang="ru-RU" b="1" dirty="0" smtClean="0"/>
              <a:t>числа</a:t>
            </a:r>
            <a:endParaRPr lang="ru-RU" dirty="0"/>
          </a:p>
        </p:txBody>
      </p:sp>
      <p:sp>
        <p:nvSpPr>
          <p:cNvPr id="3" name="Объект 2"/>
          <p:cNvSpPr>
            <a:spLocks noGrp="1"/>
          </p:cNvSpPr>
          <p:nvPr>
            <p:ph idx="1"/>
          </p:nvPr>
        </p:nvSpPr>
        <p:spPr>
          <a:xfrm>
            <a:off x="2136775" y="1263365"/>
            <a:ext cx="8601586" cy="4395788"/>
          </a:xfrm>
        </p:spPr>
        <p:txBody>
          <a:bodyPr rtlCol="0">
            <a:noAutofit/>
          </a:bodyPr>
          <a:lstStyle/>
          <a:p>
            <a:pPr marL="0" indent="0">
              <a:buNone/>
              <a:defRPr/>
            </a:pPr>
            <a:r>
              <a:rPr lang="ru-RU" sz="1600" dirty="0">
                <a:solidFill>
                  <a:schemeClr val="tx1"/>
                </a:solidFill>
              </a:rPr>
              <a:t>История числа p, выражающего отношение длины окружности к её диаметру, началась в Древнем Египте. Площадь круга диаметром </a:t>
            </a:r>
            <a:r>
              <a:rPr lang="ru-RU" sz="1600" b="1" dirty="0">
                <a:solidFill>
                  <a:schemeClr val="tx1"/>
                </a:solidFill>
              </a:rPr>
              <a:t>d</a:t>
            </a:r>
            <a:r>
              <a:rPr lang="ru-RU" sz="1600" dirty="0">
                <a:solidFill>
                  <a:schemeClr val="tx1"/>
                </a:solidFill>
              </a:rPr>
              <a:t> египетские математики определяли как </a:t>
            </a:r>
            <a:r>
              <a:rPr lang="ru-RU" sz="1600" b="1" dirty="0">
                <a:solidFill>
                  <a:schemeClr val="tx1"/>
                </a:solidFill>
              </a:rPr>
              <a:t>(d-d/9)</a:t>
            </a:r>
            <a:r>
              <a:rPr lang="ru-RU" sz="1600" b="1" baseline="30000" dirty="0">
                <a:solidFill>
                  <a:schemeClr val="tx1"/>
                </a:solidFill>
              </a:rPr>
              <a:t>2</a:t>
            </a:r>
            <a:r>
              <a:rPr lang="ru-RU" sz="1600" dirty="0">
                <a:solidFill>
                  <a:schemeClr val="tx1"/>
                </a:solidFill>
              </a:rPr>
              <a:t> (эта запись дана здесь в современных символах). Из приведенного выражения можно заключить, что в то время число p считали равным дроби </a:t>
            </a:r>
            <a:r>
              <a:rPr lang="ru-RU" sz="1600" b="1" dirty="0">
                <a:solidFill>
                  <a:schemeClr val="tx1"/>
                </a:solidFill>
              </a:rPr>
              <a:t>(16/9)</a:t>
            </a:r>
            <a:r>
              <a:rPr lang="ru-RU" sz="1600" b="1" baseline="30000" dirty="0">
                <a:solidFill>
                  <a:schemeClr val="tx1"/>
                </a:solidFill>
              </a:rPr>
              <a:t>2</a:t>
            </a:r>
            <a:r>
              <a:rPr lang="ru-RU" sz="1600" dirty="0">
                <a:solidFill>
                  <a:schemeClr val="tx1"/>
                </a:solidFill>
              </a:rPr>
              <a:t>, или </a:t>
            </a:r>
            <a:r>
              <a:rPr lang="ru-RU" sz="1600" b="1" dirty="0">
                <a:solidFill>
                  <a:schemeClr val="tx1"/>
                </a:solidFill>
              </a:rPr>
              <a:t>256/81</a:t>
            </a:r>
            <a:r>
              <a:rPr lang="ru-RU" sz="1600" dirty="0">
                <a:solidFill>
                  <a:schemeClr val="tx1"/>
                </a:solidFill>
              </a:rPr>
              <a:t>, т.е. p = </a:t>
            </a:r>
            <a:r>
              <a:rPr lang="ru-RU" sz="1600" b="1" dirty="0">
                <a:solidFill>
                  <a:schemeClr val="tx1"/>
                </a:solidFill>
              </a:rPr>
              <a:t>3,160...</a:t>
            </a:r>
            <a:r>
              <a:rPr lang="ru-RU" sz="1600" dirty="0">
                <a:solidFill>
                  <a:schemeClr val="tx1"/>
                </a:solidFill>
              </a:rPr>
              <a:t/>
            </a:r>
            <a:br>
              <a:rPr lang="ru-RU" sz="1600" dirty="0">
                <a:solidFill>
                  <a:schemeClr val="tx1"/>
                </a:solidFill>
              </a:rPr>
            </a:br>
            <a:r>
              <a:rPr lang="ru-RU" sz="1600" dirty="0">
                <a:solidFill>
                  <a:schemeClr val="tx1"/>
                </a:solidFill>
              </a:rPr>
              <a:t>В священной книге джайнизма (одной из древнейших религий, существовавших в Индии и возникшей в VI в. до н.э.) имеется указание, из которого следует, что число p в то время принимали равным , что даёт дробь </a:t>
            </a:r>
            <a:r>
              <a:rPr lang="ru-RU" sz="1600" b="1" dirty="0">
                <a:solidFill>
                  <a:schemeClr val="tx1"/>
                </a:solidFill>
              </a:rPr>
              <a:t>3,162...</a:t>
            </a:r>
            <a:r>
              <a:rPr lang="ru-RU" sz="1600" dirty="0">
                <a:solidFill>
                  <a:schemeClr val="tx1"/>
                </a:solidFill>
              </a:rPr>
              <a:t> </a:t>
            </a:r>
            <a:br>
              <a:rPr lang="ru-RU" sz="1600" dirty="0">
                <a:solidFill>
                  <a:schemeClr val="tx1"/>
                </a:solidFill>
              </a:rPr>
            </a:br>
            <a:r>
              <a:rPr lang="ru-RU" sz="1600" dirty="0">
                <a:solidFill>
                  <a:schemeClr val="tx1"/>
                </a:solidFill>
              </a:rPr>
              <a:t>Древние греки </a:t>
            </a:r>
            <a:r>
              <a:rPr lang="ru-RU" sz="1600" b="1" dirty="0" err="1">
                <a:solidFill>
                  <a:schemeClr val="tx1"/>
                </a:solidFill>
              </a:rPr>
              <a:t>Евдокс</a:t>
            </a:r>
            <a:r>
              <a:rPr lang="ru-RU" sz="1600" b="1" dirty="0">
                <a:solidFill>
                  <a:schemeClr val="tx1"/>
                </a:solidFill>
              </a:rPr>
              <a:t>, Гиппократ</a:t>
            </a:r>
            <a:r>
              <a:rPr lang="ru-RU" sz="1600" dirty="0">
                <a:solidFill>
                  <a:schemeClr val="tx1"/>
                </a:solidFill>
              </a:rPr>
              <a:t> и другие измерение окружности сводили к построению отрезка, а измерение круга - к построению равновеликого квадрата. Следует заметить, что на протяжении многих столетий математики разных стран и народов пытались выразить отношение длины окружности к диаметру рациональным числом.</a:t>
            </a:r>
          </a:p>
          <a:p>
            <a:pPr marL="0" indent="0">
              <a:buNone/>
              <a:defRPr/>
            </a:pPr>
            <a:r>
              <a:rPr lang="ru-RU" sz="1600" b="1" dirty="0">
                <a:solidFill>
                  <a:schemeClr val="tx1"/>
                </a:solidFill>
              </a:rPr>
              <a:t>Архимед</a:t>
            </a:r>
            <a:r>
              <a:rPr lang="ru-RU" sz="1600" dirty="0">
                <a:solidFill>
                  <a:schemeClr val="tx1"/>
                </a:solidFill>
              </a:rPr>
              <a:t> в III в. до  н.э. обосновал в своей небольшой работе "Измерение круга" </a:t>
            </a:r>
            <a:r>
              <a:rPr lang="ru-RU" sz="1600" dirty="0" smtClean="0">
                <a:solidFill>
                  <a:schemeClr val="tx1"/>
                </a:solidFill>
              </a:rPr>
              <a:t>три положения</a:t>
            </a:r>
            <a:r>
              <a:rPr lang="ru-RU" sz="1600" dirty="0">
                <a:solidFill>
                  <a:schemeClr val="tx1"/>
                </a:solidFill>
              </a:rPr>
              <a:t>:</a:t>
            </a:r>
          </a:p>
          <a:p>
            <a:pPr>
              <a:defRPr/>
            </a:pPr>
            <a:r>
              <a:rPr lang="ru-RU" sz="1600" dirty="0">
                <a:solidFill>
                  <a:schemeClr val="tx1"/>
                </a:solidFill>
              </a:rPr>
              <a:t>Всякий круг равновелик прямоугольному треугольнику, катеты которого соответственно равны длине окружности и её радиусу;</a:t>
            </a:r>
          </a:p>
          <a:p>
            <a:pPr>
              <a:defRPr/>
            </a:pPr>
            <a:r>
              <a:rPr lang="ru-RU" sz="1600" dirty="0">
                <a:solidFill>
                  <a:schemeClr val="tx1"/>
                </a:solidFill>
              </a:rPr>
              <a:t>Площади круга относятся к квадрату, построенному на диаметре</a:t>
            </a:r>
            <a:r>
              <a:rPr lang="ru-RU" sz="1600" dirty="0" smtClean="0">
                <a:solidFill>
                  <a:schemeClr val="tx1"/>
                </a:solidFill>
              </a:rPr>
              <a:t>, </a:t>
            </a:r>
            <a:r>
              <a:rPr lang="ru-RU" sz="1600" dirty="0">
                <a:solidFill>
                  <a:schemeClr val="tx1"/>
                </a:solidFill>
              </a:rPr>
              <a:t>как </a:t>
            </a:r>
            <a:r>
              <a:rPr lang="ru-RU" sz="1600" b="1" dirty="0">
                <a:solidFill>
                  <a:schemeClr val="tx1"/>
                </a:solidFill>
              </a:rPr>
              <a:t>11 к 14</a:t>
            </a:r>
            <a:r>
              <a:rPr lang="ru-RU" sz="1600" dirty="0">
                <a:solidFill>
                  <a:schemeClr val="tx1"/>
                </a:solidFill>
              </a:rPr>
              <a:t>;</a:t>
            </a:r>
          </a:p>
          <a:p>
            <a:pPr>
              <a:defRPr/>
            </a:pPr>
            <a:r>
              <a:rPr lang="ru-RU" sz="1600" dirty="0">
                <a:solidFill>
                  <a:schemeClr val="tx1"/>
                </a:solidFill>
              </a:rPr>
              <a:t>Отношение любой окружности </a:t>
            </a:r>
            <a:r>
              <a:rPr lang="ru-RU" sz="1600" dirty="0" smtClean="0">
                <a:solidFill>
                  <a:schemeClr val="tx1"/>
                </a:solidFill>
              </a:rPr>
              <a:t>к </a:t>
            </a:r>
            <a:r>
              <a:rPr lang="ru-RU" sz="1600" dirty="0">
                <a:solidFill>
                  <a:schemeClr val="tx1"/>
                </a:solidFill>
              </a:rPr>
              <a:t>её диаметру меньше </a:t>
            </a:r>
            <a:r>
              <a:rPr lang="ru-RU" sz="1600" b="1" dirty="0">
                <a:solidFill>
                  <a:schemeClr val="tx1"/>
                </a:solidFill>
              </a:rPr>
              <a:t>3 1/7</a:t>
            </a:r>
            <a:r>
              <a:rPr lang="ru-RU" sz="1600" dirty="0">
                <a:solidFill>
                  <a:schemeClr val="tx1"/>
                </a:solidFill>
              </a:rPr>
              <a:t> и больше </a:t>
            </a:r>
            <a:r>
              <a:rPr lang="ru-RU" sz="1600" b="1" dirty="0">
                <a:solidFill>
                  <a:schemeClr val="tx1"/>
                </a:solidFill>
              </a:rPr>
              <a:t>3 10/71</a:t>
            </a:r>
            <a:r>
              <a:rPr lang="ru-RU" sz="1600" dirty="0">
                <a:solidFill>
                  <a:schemeClr val="tx1"/>
                </a:solidFill>
              </a:rPr>
              <a:t>.</a:t>
            </a:r>
          </a:p>
          <a:p>
            <a:pPr marL="274320" indent="-274320">
              <a:defRPr/>
            </a:pPr>
            <a:endParaRPr lang="ru-RU" sz="1050" dirty="0"/>
          </a:p>
        </p:txBody>
      </p:sp>
      <p:sp>
        <p:nvSpPr>
          <p:cNvPr id="22532" name="AutoShape 2" descr="C:\Users\dns\Desktop\%D0%A2%D0%B5%D0%BA%D1%83%D1%89%D0%B0%D1%8F %D0%BD%D0%B5%D0%B4%D0%B5%D0%BB%D1%8F\%D0%9C%D0%B0%D1%80%D1%82\%D0%A7%D0%B8%D1%81%D0%BB%D0%BE %D0%9F%D0%98\%D0%98%D1%81%D1%82%D0%BE%D1%80%D0%B8%D1%8F %D1%87%D0%B8%D1%81%D0%BB%D0%B0  %D0%BF%D0%B8 _files\arhimed.gif"/>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endParaRPr lang="ru-RU">
              <a:latin typeface="Arial" panose="020B0604020202020204" pitchFamily="34" charset="0"/>
            </a:endParaRPr>
          </a:p>
        </p:txBody>
      </p:sp>
      <p:sp>
        <p:nvSpPr>
          <p:cNvPr id="22533" name="AutoShape 4" descr="C:\Users\dns\Desktop\%D0%A2%D0%B5%D0%BA%D1%83%D1%89%D0%B0%D1%8F %D0%BD%D0%B5%D0%B4%D0%B5%D0%BB%D1%8F\%D0%9C%D0%B0%D1%80%D1%82\%D0%A7%D0%B8%D1%81%D0%BB%D0%BE %D0%9F%D0%98\%D0%98%D1%81%D1%82%D0%BE%D1%80%D0%B8%D1%8F %D1%87%D0%B8%D1%81%D0%BB%D0%B0  %D0%BF%D0%B8 _files\arhimed.gif"/>
          <p:cNvSpPr>
            <a:spLocks noChangeAspect="1" noChangeArrowheads="1"/>
          </p:cNvSpPr>
          <p:nvPr/>
        </p:nvSpPr>
        <p:spPr bwMode="auto">
          <a:xfrm>
            <a:off x="1831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endParaRPr lang="ru-RU">
              <a:latin typeface="Arial" panose="020B0604020202020204" pitchFamily="34" charset="0"/>
            </a:endParaRPr>
          </a:p>
        </p:txBody>
      </p:sp>
      <p:pic>
        <p:nvPicPr>
          <p:cNvPr id="22534" name="Рисунок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30078" y="92444"/>
            <a:ext cx="1310811" cy="1632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Рисунок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2977" y="160338"/>
            <a:ext cx="9144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61685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613087" y="583498"/>
            <a:ext cx="7215188"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buFont typeface="Wingdings" panose="05000000000000000000" pitchFamily="2" charset="2"/>
              <a:buChar char="Ø"/>
            </a:pPr>
            <a:r>
              <a:rPr lang="ru-RU" sz="4400" b="1" dirty="0"/>
              <a:t>Какое рациональное приближение числа ПИ предложил Архимед?</a:t>
            </a:r>
          </a:p>
        </p:txBody>
      </p:sp>
      <p:sp>
        <p:nvSpPr>
          <p:cNvPr id="2" name="TextBox 1"/>
          <p:cNvSpPr txBox="1"/>
          <p:nvPr/>
        </p:nvSpPr>
        <p:spPr>
          <a:xfrm>
            <a:off x="6641008" y="6095587"/>
            <a:ext cx="2638053" cy="584775"/>
          </a:xfrm>
          <a:prstGeom prst="rect">
            <a:avLst/>
          </a:prstGeom>
          <a:noFill/>
        </p:spPr>
        <p:txBody>
          <a:bodyPr wrap="square" rtlCol="0">
            <a:spAutoFit/>
          </a:bodyPr>
          <a:lstStyle/>
          <a:p>
            <a:r>
              <a:rPr lang="ru-RU" sz="3200" i="1" dirty="0"/>
              <a:t>22/7</a:t>
            </a:r>
          </a:p>
        </p:txBody>
      </p:sp>
      <p:pic>
        <p:nvPicPr>
          <p:cNvPr id="368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0035" y="1751666"/>
            <a:ext cx="3857625" cy="481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17449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37" presetClass="path" presetSubtype="0" accel="50000" decel="50000" fill="hold" nodeType="clickEffect">
                                  <p:stCondLst>
                                    <p:cond delay="0"/>
                                  </p:stCondLst>
                                  <p:childTnLst>
                                    <p:animMotion origin="layout" path="M -4.79167E-6 -4.44444E-6 L 0.06706 0.04005 C 0.08099 0.04908 0.10196 0.05394 0.12396 0.05394 C 0.14896 0.05394 0.16902 0.04908 0.18295 0.04005 L 0.25 -4.44444E-6 " pathEditMode="relative" rAng="0" ptsTypes="AAAAA">
                                      <p:cBhvr>
                                        <p:cTn id="17" dur="2000" fill="hold"/>
                                        <p:tgtEl>
                                          <p:spTgt spid="36868"/>
                                        </p:tgtEl>
                                        <p:attrNameLst>
                                          <p:attrName>ppt_x</p:attrName>
                                          <p:attrName>ppt_y</p:attrName>
                                        </p:attrNameLst>
                                      </p:cBhvr>
                                      <p:rCtr x="12500" y="26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uckleycountryday.com/uploaded/animated_images/p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5309" y="316815"/>
            <a:ext cx="6096091" cy="44400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289080" y="5515982"/>
            <a:ext cx="9364655" cy="830997"/>
          </a:xfrm>
          <a:prstGeom prst="rect">
            <a:avLst/>
          </a:prstGeom>
        </p:spPr>
        <p:txBody>
          <a:bodyPr wrap="square">
            <a:spAutoFit/>
          </a:bodyPr>
          <a:lstStyle/>
          <a:p>
            <a:r>
              <a:rPr lang="ru-RU" sz="2400" b="1" i="1" dirty="0">
                <a:solidFill>
                  <a:schemeClr val="accent1"/>
                </a:solidFill>
              </a:rPr>
              <a:t>Число Пи – математическая константа, которая выражает отношение длины окружности к её диаметру.</a:t>
            </a:r>
          </a:p>
        </p:txBody>
      </p:sp>
    </p:spTree>
    <p:extLst>
      <p:ext uri="{BB962C8B-B14F-4D97-AF65-F5344CB8AC3E}">
        <p14:creationId xmlns:p14="http://schemas.microsoft.com/office/powerpoint/2010/main" val="12860457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19376" y="817564"/>
            <a:ext cx="6964363" cy="630237"/>
          </a:xfrm>
        </p:spPr>
        <p:txBody>
          <a:bodyPr rtlCol="0">
            <a:normAutofit fontScale="90000"/>
          </a:bodyPr>
          <a:lstStyle/>
          <a:p>
            <a:pPr>
              <a:defRPr/>
            </a:pPr>
            <a:r>
              <a:rPr lang="ru-RU" dirty="0" smtClean="0"/>
              <a:t>Как выглядит число </a:t>
            </a:r>
            <a:endParaRPr lang="ru-RU" dirty="0"/>
          </a:p>
        </p:txBody>
      </p:sp>
      <p:pic>
        <p:nvPicPr>
          <p:cNvPr id="25603" name="Picture 2">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6176" y="2036764"/>
            <a:ext cx="7370763" cy="409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6" name="Рисунок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69111" y="244196"/>
            <a:ext cx="1435100"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9890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Как звучит число </a:t>
            </a:r>
            <a:endParaRPr lang="ru-RU" dirty="0"/>
          </a:p>
        </p:txBody>
      </p:sp>
      <p:pic>
        <p:nvPicPr>
          <p:cNvPr id="4" name="Рисунок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00745" y="469303"/>
            <a:ext cx="822549" cy="795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4">
            <a:hlinkClick r:id="rId3" action="ppaction://hlinkfile"/>
          </p:cNvPr>
          <p:cNvPicPr>
            <a:picLocks noChangeAspect="1"/>
          </p:cNvPicPr>
          <p:nvPr/>
        </p:nvPicPr>
        <p:blipFill>
          <a:blip r:embed="rId4"/>
          <a:stretch>
            <a:fillRect/>
          </a:stretch>
        </p:blipFill>
        <p:spPr>
          <a:xfrm>
            <a:off x="1878904" y="1419362"/>
            <a:ext cx="8213094" cy="5213971"/>
          </a:xfrm>
          <a:prstGeom prst="rect">
            <a:avLst/>
          </a:prstGeom>
        </p:spPr>
      </p:pic>
    </p:spTree>
    <p:extLst>
      <p:ext uri="{BB962C8B-B14F-4D97-AF65-F5344CB8AC3E}">
        <p14:creationId xmlns:p14="http://schemas.microsoft.com/office/powerpoint/2010/main" val="29036879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2351087" y="460594"/>
            <a:ext cx="7489825"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85000"/>
              <a:buFont typeface="Brush Script MT" panose="03060802040406070304" pitchFamily="66" charset="0"/>
              <a:buChar char="O"/>
              <a:defRPr sz="2400">
                <a:solidFill>
                  <a:schemeClr val="tx1"/>
                </a:solidFill>
                <a:latin typeface="Arial" panose="020B0604020202020204" pitchFamily="34" charset="0"/>
              </a:defRPr>
            </a:lvl1pPr>
            <a:lvl2pPr marL="742950" indent="-285750">
              <a:spcBef>
                <a:spcPct val="20000"/>
              </a:spcBef>
              <a:buClr>
                <a:schemeClr val="accent2"/>
              </a:buClr>
              <a:buSzPct val="85000"/>
              <a:buFont typeface="Brush Script MT" panose="03060802040406070304" pitchFamily="66" charset="0"/>
              <a:buChar char="O"/>
              <a:defRPr sz="2200">
                <a:solidFill>
                  <a:schemeClr val="tx1"/>
                </a:solidFill>
                <a:latin typeface="Arial" panose="020B0604020202020204" pitchFamily="34" charset="0"/>
              </a:defRPr>
            </a:lvl2pPr>
            <a:lvl3pPr marL="1143000" indent="-228600">
              <a:spcBef>
                <a:spcPct val="20000"/>
              </a:spcBef>
              <a:buClr>
                <a:schemeClr val="accent2"/>
              </a:buClr>
              <a:buSzPct val="85000"/>
              <a:buFont typeface="Brush Script MT" panose="03060802040406070304" pitchFamily="66" charset="0"/>
              <a:buChar char="O"/>
              <a:defRPr sz="2000">
                <a:solidFill>
                  <a:schemeClr val="tx1"/>
                </a:solidFill>
                <a:latin typeface="Arial" panose="020B0604020202020204" pitchFamily="34" charset="0"/>
              </a:defRPr>
            </a:lvl3pPr>
            <a:lvl4pPr marL="1600200" indent="-228600">
              <a:spcBef>
                <a:spcPct val="20000"/>
              </a:spcBef>
              <a:buClr>
                <a:schemeClr val="accent2"/>
              </a:buClr>
              <a:buSzPct val="85000"/>
              <a:buFont typeface="Brush Script MT" panose="03060802040406070304" pitchFamily="66" charset="0"/>
              <a:buChar char="O"/>
              <a:defRPr>
                <a:solidFill>
                  <a:schemeClr val="tx1"/>
                </a:solidFill>
                <a:latin typeface="Arial" panose="020B0604020202020204" pitchFamily="34" charset="0"/>
              </a:defRPr>
            </a:lvl4pPr>
            <a:lvl5pPr marL="2057400" indent="-228600">
              <a:spcBef>
                <a:spcPct val="20000"/>
              </a:spcBef>
              <a:buClr>
                <a:schemeClr val="accent2"/>
              </a:buClr>
              <a:buSzPct val="85000"/>
              <a:buFont typeface="Brush Script MT" panose="03060802040406070304" pitchFamily="66" charset="0"/>
              <a:buChar char="O"/>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Arial" panose="020B0604020202020204" pitchFamily="34" charset="0"/>
              </a:defRPr>
            </a:lvl9pPr>
          </a:lstStyle>
          <a:p>
            <a:pPr eaLnBrk="1" hangingPunct="1">
              <a:spcBef>
                <a:spcPct val="50000"/>
              </a:spcBef>
              <a:buClrTx/>
              <a:buSzTx/>
              <a:buFontTx/>
              <a:buNone/>
            </a:pPr>
            <a:r>
              <a:rPr lang="ru-RU" sz="2800" b="1" i="1" dirty="0">
                <a:solidFill>
                  <a:srgbClr val="002060"/>
                </a:solidFill>
                <a:latin typeface="Times New Roman" panose="02020603050405020304" pitchFamily="18" charset="0"/>
              </a:rPr>
              <a:t>Число </a:t>
            </a:r>
            <a:r>
              <a:rPr lang="ru-RU" sz="3200" b="1" i="1" dirty="0">
                <a:solidFill>
                  <a:srgbClr val="002060"/>
                </a:solidFill>
                <a:latin typeface="Times New Roman" panose="02020603050405020304" pitchFamily="18" charset="0"/>
                <a:sym typeface="Symbol" panose="05050102010706020507" pitchFamily="18" charset="2"/>
              </a:rPr>
              <a:t></a:t>
            </a:r>
            <a:r>
              <a:rPr lang="ru-RU" sz="3200" b="1" i="1" dirty="0">
                <a:solidFill>
                  <a:srgbClr val="002060"/>
                </a:solidFill>
                <a:latin typeface="Times New Roman" panose="02020603050405020304" pitchFamily="18" charset="0"/>
              </a:rPr>
              <a:t> </a:t>
            </a:r>
            <a:r>
              <a:rPr lang="ru-RU" sz="2800" b="1" i="1" dirty="0">
                <a:solidFill>
                  <a:srgbClr val="002060"/>
                </a:solidFill>
                <a:latin typeface="Times New Roman" panose="02020603050405020304" pitchFamily="18" charset="0"/>
              </a:rPr>
              <a:t> связывают с окружностью. </a:t>
            </a:r>
            <a:br>
              <a:rPr lang="ru-RU" sz="2800" b="1" i="1" dirty="0">
                <a:solidFill>
                  <a:srgbClr val="002060"/>
                </a:solidFill>
                <a:latin typeface="Times New Roman" panose="02020603050405020304" pitchFamily="18" charset="0"/>
              </a:rPr>
            </a:br>
            <a:r>
              <a:rPr lang="ru-RU" sz="2800" b="1" i="1" dirty="0">
                <a:solidFill>
                  <a:srgbClr val="002060"/>
                </a:solidFill>
                <a:latin typeface="Times New Roman" panose="02020603050405020304" pitchFamily="18" charset="0"/>
              </a:rPr>
              <a:t>Однако это число появляется в различных математических результатах, в которых ни о какой окружности речи нет.</a:t>
            </a:r>
          </a:p>
        </p:txBody>
      </p:sp>
      <p:sp>
        <p:nvSpPr>
          <p:cNvPr id="30723" name="Text Box 6"/>
          <p:cNvSpPr txBox="1">
            <a:spLocks noChangeArrowheads="1"/>
          </p:cNvSpPr>
          <p:nvPr/>
        </p:nvSpPr>
        <p:spPr bwMode="auto">
          <a:xfrm>
            <a:off x="6399512" y="2931302"/>
            <a:ext cx="4392612"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85000"/>
              <a:buFont typeface="Brush Script MT" panose="03060802040406070304" pitchFamily="66" charset="0"/>
              <a:buChar char="O"/>
              <a:defRPr sz="2400">
                <a:solidFill>
                  <a:schemeClr val="tx1"/>
                </a:solidFill>
                <a:latin typeface="Arial" panose="020B0604020202020204" pitchFamily="34" charset="0"/>
              </a:defRPr>
            </a:lvl1pPr>
            <a:lvl2pPr marL="742950" indent="-285750">
              <a:spcBef>
                <a:spcPct val="20000"/>
              </a:spcBef>
              <a:buClr>
                <a:schemeClr val="accent2"/>
              </a:buClr>
              <a:buSzPct val="85000"/>
              <a:buFont typeface="Brush Script MT" panose="03060802040406070304" pitchFamily="66" charset="0"/>
              <a:buChar char="O"/>
              <a:defRPr sz="2200">
                <a:solidFill>
                  <a:schemeClr val="tx1"/>
                </a:solidFill>
                <a:latin typeface="Arial" panose="020B0604020202020204" pitchFamily="34" charset="0"/>
              </a:defRPr>
            </a:lvl2pPr>
            <a:lvl3pPr marL="1143000" indent="-228600">
              <a:spcBef>
                <a:spcPct val="20000"/>
              </a:spcBef>
              <a:buClr>
                <a:schemeClr val="accent2"/>
              </a:buClr>
              <a:buSzPct val="85000"/>
              <a:buFont typeface="Brush Script MT" panose="03060802040406070304" pitchFamily="66" charset="0"/>
              <a:buChar char="O"/>
              <a:defRPr sz="2000">
                <a:solidFill>
                  <a:schemeClr val="tx1"/>
                </a:solidFill>
                <a:latin typeface="Arial" panose="020B0604020202020204" pitchFamily="34" charset="0"/>
              </a:defRPr>
            </a:lvl3pPr>
            <a:lvl4pPr marL="1600200" indent="-228600">
              <a:spcBef>
                <a:spcPct val="20000"/>
              </a:spcBef>
              <a:buClr>
                <a:schemeClr val="accent2"/>
              </a:buClr>
              <a:buSzPct val="85000"/>
              <a:buFont typeface="Brush Script MT" panose="03060802040406070304" pitchFamily="66" charset="0"/>
              <a:buChar char="O"/>
              <a:defRPr>
                <a:solidFill>
                  <a:schemeClr val="tx1"/>
                </a:solidFill>
                <a:latin typeface="Arial" panose="020B0604020202020204" pitchFamily="34" charset="0"/>
              </a:defRPr>
            </a:lvl4pPr>
            <a:lvl5pPr marL="2057400" indent="-228600">
              <a:spcBef>
                <a:spcPct val="20000"/>
              </a:spcBef>
              <a:buClr>
                <a:schemeClr val="accent2"/>
              </a:buClr>
              <a:buSzPct val="85000"/>
              <a:buFont typeface="Brush Script MT" panose="03060802040406070304" pitchFamily="66" charset="0"/>
              <a:buChar char="O"/>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Arial" panose="020B0604020202020204" pitchFamily="34" charset="0"/>
              </a:defRPr>
            </a:lvl9pPr>
          </a:lstStyle>
          <a:p>
            <a:pPr eaLnBrk="1" hangingPunct="1">
              <a:lnSpc>
                <a:spcPct val="150000"/>
              </a:lnSpc>
              <a:buClr>
                <a:schemeClr val="accent1"/>
              </a:buClr>
              <a:buSzPct val="80000"/>
              <a:buFont typeface="Wingdings 2" panose="05020102010507070707" pitchFamily="18" charset="2"/>
              <a:buNone/>
            </a:pPr>
            <a:r>
              <a:rPr lang="ru-RU" sz="1800" i="1" dirty="0" smtClean="0">
                <a:solidFill>
                  <a:srgbClr val="002060"/>
                </a:solidFill>
                <a:latin typeface="Georgia" panose="02040502050405020303" pitchFamily="18" charset="0"/>
              </a:rPr>
              <a:t>Среди </a:t>
            </a:r>
            <a:r>
              <a:rPr lang="ru-RU" sz="1800" i="1" dirty="0">
                <a:solidFill>
                  <a:srgbClr val="002060"/>
                </a:solidFill>
                <a:latin typeface="Georgia" panose="02040502050405020303" pitchFamily="18" charset="0"/>
              </a:rPr>
              <a:t>самых известных памятников архитектуры замечается </a:t>
            </a:r>
            <a:r>
              <a:rPr lang="ru-RU" sz="1800" i="1" dirty="0" smtClean="0">
                <a:solidFill>
                  <a:srgbClr val="002060"/>
                </a:solidFill>
                <a:latin typeface="Georgia" panose="02040502050405020303" pitchFamily="18" charset="0"/>
              </a:rPr>
              <a:t>закономерность </a:t>
            </a:r>
            <a:r>
              <a:rPr lang="ru-RU" sz="1800" i="1" dirty="0">
                <a:solidFill>
                  <a:srgbClr val="002060"/>
                </a:solidFill>
                <a:latin typeface="Georgia" panose="02040502050405020303" pitchFamily="18" charset="0"/>
              </a:rPr>
              <a:t>числа   </a:t>
            </a:r>
            <a:br>
              <a:rPr lang="ru-RU" sz="1800" i="1" dirty="0">
                <a:solidFill>
                  <a:srgbClr val="002060"/>
                </a:solidFill>
                <a:latin typeface="Georgia" panose="02040502050405020303" pitchFamily="18" charset="0"/>
              </a:rPr>
            </a:br>
            <a:r>
              <a:rPr lang="ru-RU" sz="1800" i="1" dirty="0">
                <a:solidFill>
                  <a:srgbClr val="002060"/>
                </a:solidFill>
                <a:latin typeface="Georgia" panose="02040502050405020303" pitchFamily="18" charset="0"/>
              </a:rPr>
              <a:t>В известных пирамидах отношение площади к высоте даёт значение 3,14….</a:t>
            </a:r>
          </a:p>
          <a:p>
            <a:pPr eaLnBrk="1" hangingPunct="1">
              <a:spcBef>
                <a:spcPct val="50000"/>
              </a:spcBef>
              <a:buClrTx/>
              <a:buSzTx/>
              <a:buFontTx/>
              <a:buNone/>
            </a:pPr>
            <a:endParaRPr lang="ru-RU" b="1" i="1" dirty="0">
              <a:solidFill>
                <a:schemeClr val="accent2"/>
              </a:solidFill>
              <a:latin typeface="Arial Black" panose="020B0A04020102020204" pitchFamily="34" charset="0"/>
            </a:endParaRPr>
          </a:p>
        </p:txBody>
      </p:sp>
      <p:sp>
        <p:nvSpPr>
          <p:cNvPr id="30724" name="Text Box 7"/>
          <p:cNvSpPr txBox="1">
            <a:spLocks noChangeArrowheads="1"/>
          </p:cNvSpPr>
          <p:nvPr/>
        </p:nvSpPr>
        <p:spPr bwMode="auto">
          <a:xfrm>
            <a:off x="1919288" y="2276476"/>
            <a:ext cx="2736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85000"/>
              <a:buFont typeface="Brush Script MT" panose="03060802040406070304" pitchFamily="66" charset="0"/>
              <a:buChar char="O"/>
              <a:defRPr sz="2400">
                <a:solidFill>
                  <a:schemeClr val="tx1"/>
                </a:solidFill>
                <a:latin typeface="Arial" panose="020B0604020202020204" pitchFamily="34" charset="0"/>
              </a:defRPr>
            </a:lvl1pPr>
            <a:lvl2pPr marL="742950" indent="-285750">
              <a:spcBef>
                <a:spcPct val="20000"/>
              </a:spcBef>
              <a:buClr>
                <a:schemeClr val="accent2"/>
              </a:buClr>
              <a:buSzPct val="85000"/>
              <a:buFont typeface="Brush Script MT" panose="03060802040406070304" pitchFamily="66" charset="0"/>
              <a:buChar char="O"/>
              <a:defRPr sz="2200">
                <a:solidFill>
                  <a:schemeClr val="tx1"/>
                </a:solidFill>
                <a:latin typeface="Arial" panose="020B0604020202020204" pitchFamily="34" charset="0"/>
              </a:defRPr>
            </a:lvl2pPr>
            <a:lvl3pPr marL="1143000" indent="-228600">
              <a:spcBef>
                <a:spcPct val="20000"/>
              </a:spcBef>
              <a:buClr>
                <a:schemeClr val="accent2"/>
              </a:buClr>
              <a:buSzPct val="85000"/>
              <a:buFont typeface="Brush Script MT" panose="03060802040406070304" pitchFamily="66" charset="0"/>
              <a:buChar char="O"/>
              <a:defRPr sz="2000">
                <a:solidFill>
                  <a:schemeClr val="tx1"/>
                </a:solidFill>
                <a:latin typeface="Arial" panose="020B0604020202020204" pitchFamily="34" charset="0"/>
              </a:defRPr>
            </a:lvl3pPr>
            <a:lvl4pPr marL="1600200" indent="-228600">
              <a:spcBef>
                <a:spcPct val="20000"/>
              </a:spcBef>
              <a:buClr>
                <a:schemeClr val="accent2"/>
              </a:buClr>
              <a:buSzPct val="85000"/>
              <a:buFont typeface="Brush Script MT" panose="03060802040406070304" pitchFamily="66" charset="0"/>
              <a:buChar char="O"/>
              <a:defRPr>
                <a:solidFill>
                  <a:schemeClr val="tx1"/>
                </a:solidFill>
                <a:latin typeface="Arial" panose="020B0604020202020204" pitchFamily="34" charset="0"/>
              </a:defRPr>
            </a:lvl4pPr>
            <a:lvl5pPr marL="2057400" indent="-228600">
              <a:spcBef>
                <a:spcPct val="20000"/>
              </a:spcBef>
              <a:buClr>
                <a:schemeClr val="accent2"/>
              </a:buClr>
              <a:buSzPct val="85000"/>
              <a:buFont typeface="Brush Script MT" panose="03060802040406070304" pitchFamily="66" charset="0"/>
              <a:buChar char="O"/>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Arial" panose="020B0604020202020204" pitchFamily="34" charset="0"/>
              </a:defRPr>
            </a:lvl9pPr>
          </a:lstStyle>
          <a:p>
            <a:pPr eaLnBrk="1" hangingPunct="1">
              <a:spcBef>
                <a:spcPct val="50000"/>
              </a:spcBef>
              <a:buClrTx/>
              <a:buSzTx/>
              <a:buFontTx/>
              <a:buNone/>
            </a:pPr>
            <a:endParaRPr lang="ru-RU" sz="1800">
              <a:latin typeface="Arial Black" panose="020B0A04020102020204" pitchFamily="34" charset="0"/>
            </a:endParaRPr>
          </a:p>
        </p:txBody>
      </p:sp>
      <p:pic>
        <p:nvPicPr>
          <p:cNvPr id="30725" name="Рисунок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23599" y="3902508"/>
            <a:ext cx="215900"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Рисунок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37207" y="3056141"/>
            <a:ext cx="4030294" cy="246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580711"/>
      </p:ext>
    </p:extLst>
  </p:cSld>
  <p:clrMapOvr>
    <a:masterClrMapping/>
  </p:clrMapOvr>
  <p:transition spd="med">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1731523" y="4888230"/>
            <a:ext cx="9834663" cy="1969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2"/>
              </a:buClr>
              <a:buSzPct val="85000"/>
              <a:buFont typeface="Brush Script MT" panose="03060802040406070304" pitchFamily="66" charset="0"/>
              <a:buChar char="O"/>
              <a:defRPr sz="2400">
                <a:solidFill>
                  <a:schemeClr val="tx1"/>
                </a:solidFill>
                <a:latin typeface="Arial" panose="020B0604020202020204" pitchFamily="34" charset="0"/>
              </a:defRPr>
            </a:lvl1pPr>
            <a:lvl2pPr marL="742950" indent="-285750">
              <a:spcBef>
                <a:spcPct val="20000"/>
              </a:spcBef>
              <a:buClr>
                <a:schemeClr val="accent2"/>
              </a:buClr>
              <a:buSzPct val="85000"/>
              <a:buFont typeface="Brush Script MT" panose="03060802040406070304" pitchFamily="66" charset="0"/>
              <a:buChar char="O"/>
              <a:defRPr sz="2200">
                <a:solidFill>
                  <a:schemeClr val="tx1"/>
                </a:solidFill>
                <a:latin typeface="Arial" panose="020B0604020202020204" pitchFamily="34" charset="0"/>
              </a:defRPr>
            </a:lvl2pPr>
            <a:lvl3pPr marL="1143000" indent="-228600">
              <a:spcBef>
                <a:spcPct val="20000"/>
              </a:spcBef>
              <a:buClr>
                <a:schemeClr val="accent2"/>
              </a:buClr>
              <a:buSzPct val="85000"/>
              <a:buFont typeface="Brush Script MT" panose="03060802040406070304" pitchFamily="66" charset="0"/>
              <a:buChar char="O"/>
              <a:defRPr sz="2000">
                <a:solidFill>
                  <a:schemeClr val="tx1"/>
                </a:solidFill>
                <a:latin typeface="Arial" panose="020B0604020202020204" pitchFamily="34" charset="0"/>
              </a:defRPr>
            </a:lvl3pPr>
            <a:lvl4pPr marL="1600200" indent="-228600">
              <a:spcBef>
                <a:spcPct val="20000"/>
              </a:spcBef>
              <a:buClr>
                <a:schemeClr val="accent2"/>
              </a:buClr>
              <a:buSzPct val="85000"/>
              <a:buFont typeface="Brush Script MT" panose="03060802040406070304" pitchFamily="66" charset="0"/>
              <a:buChar char="O"/>
              <a:defRPr>
                <a:solidFill>
                  <a:schemeClr val="tx1"/>
                </a:solidFill>
                <a:latin typeface="Arial" panose="020B0604020202020204" pitchFamily="34" charset="0"/>
              </a:defRPr>
            </a:lvl4pPr>
            <a:lvl5pPr marL="2057400" indent="-228600">
              <a:spcBef>
                <a:spcPct val="20000"/>
              </a:spcBef>
              <a:buClr>
                <a:schemeClr val="accent2"/>
              </a:buClr>
              <a:buSzPct val="85000"/>
              <a:buFont typeface="Brush Script MT" panose="03060802040406070304" pitchFamily="66" charset="0"/>
              <a:buChar char="O"/>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Arial" panose="020B0604020202020204" pitchFamily="34" charset="0"/>
              </a:defRPr>
            </a:lvl9pPr>
          </a:lstStyle>
          <a:p>
            <a:pPr algn="just" eaLnBrk="1" hangingPunct="1">
              <a:buClr>
                <a:schemeClr val="accent1"/>
              </a:buClr>
              <a:buSzPct val="80000"/>
              <a:buFontTx/>
              <a:buNone/>
            </a:pPr>
            <a:r>
              <a:rPr lang="ru-RU" sz="2000" i="1" dirty="0">
                <a:latin typeface="Georgia" panose="02040502050405020303" pitchFamily="18" charset="0"/>
              </a:rPr>
              <a:t>Германский король Фридрих Второй был настолько очарован этим числом, что посвятил ему… целый дворец </a:t>
            </a:r>
            <a:r>
              <a:rPr lang="ru-RU" sz="2000" i="1" dirty="0" err="1">
                <a:latin typeface="Georgia" panose="02040502050405020303" pitchFamily="18" charset="0"/>
              </a:rPr>
              <a:t>Кастель</a:t>
            </a:r>
            <a:r>
              <a:rPr lang="ru-RU" sz="2000" i="1" dirty="0">
                <a:latin typeface="Georgia" panose="02040502050405020303" pitchFamily="18" charset="0"/>
              </a:rPr>
              <a:t> </a:t>
            </a:r>
            <a:r>
              <a:rPr lang="ru-RU" sz="2000" i="1" dirty="0" err="1">
                <a:latin typeface="Georgia" panose="02040502050405020303" pitchFamily="18" charset="0"/>
              </a:rPr>
              <a:t>дель</a:t>
            </a:r>
            <a:r>
              <a:rPr lang="ru-RU" sz="2000" i="1" dirty="0">
                <a:latin typeface="Georgia" panose="02040502050405020303" pitchFamily="18" charset="0"/>
              </a:rPr>
              <a:t> Монте, в пропорциях которого можно вычислить Пи. Сейчас волшебный дворец находится под охраной ЮНЕСКО.</a:t>
            </a:r>
          </a:p>
          <a:p>
            <a:pPr eaLnBrk="1" hangingPunct="1">
              <a:spcBef>
                <a:spcPct val="50000"/>
              </a:spcBef>
              <a:buClrTx/>
              <a:buSzTx/>
              <a:buFontTx/>
              <a:buNone/>
            </a:pPr>
            <a:endParaRPr lang="ru-RU" sz="2800" dirty="0">
              <a:latin typeface="Arial Black" panose="020B0A04020102020204" pitchFamily="34" charset="0"/>
            </a:endParaRPr>
          </a:p>
        </p:txBody>
      </p:sp>
      <p:sp>
        <p:nvSpPr>
          <p:cNvPr id="31747" name="Text Box 5"/>
          <p:cNvSpPr txBox="1">
            <a:spLocks noChangeArrowheads="1"/>
          </p:cNvSpPr>
          <p:nvPr/>
        </p:nvSpPr>
        <p:spPr bwMode="auto">
          <a:xfrm>
            <a:off x="2063750" y="1773238"/>
            <a:ext cx="3384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85000"/>
              <a:buFont typeface="Brush Script MT" panose="03060802040406070304" pitchFamily="66" charset="0"/>
              <a:buChar char="O"/>
              <a:defRPr sz="2400">
                <a:solidFill>
                  <a:schemeClr val="tx1"/>
                </a:solidFill>
                <a:latin typeface="Arial" panose="020B0604020202020204" pitchFamily="34" charset="0"/>
              </a:defRPr>
            </a:lvl1pPr>
            <a:lvl2pPr marL="742950" indent="-285750">
              <a:spcBef>
                <a:spcPct val="20000"/>
              </a:spcBef>
              <a:buClr>
                <a:schemeClr val="accent2"/>
              </a:buClr>
              <a:buSzPct val="85000"/>
              <a:buFont typeface="Brush Script MT" panose="03060802040406070304" pitchFamily="66" charset="0"/>
              <a:buChar char="O"/>
              <a:defRPr sz="2200">
                <a:solidFill>
                  <a:schemeClr val="tx1"/>
                </a:solidFill>
                <a:latin typeface="Arial" panose="020B0604020202020204" pitchFamily="34" charset="0"/>
              </a:defRPr>
            </a:lvl2pPr>
            <a:lvl3pPr marL="1143000" indent="-228600">
              <a:spcBef>
                <a:spcPct val="20000"/>
              </a:spcBef>
              <a:buClr>
                <a:schemeClr val="accent2"/>
              </a:buClr>
              <a:buSzPct val="85000"/>
              <a:buFont typeface="Brush Script MT" panose="03060802040406070304" pitchFamily="66" charset="0"/>
              <a:buChar char="O"/>
              <a:defRPr sz="2000">
                <a:solidFill>
                  <a:schemeClr val="tx1"/>
                </a:solidFill>
                <a:latin typeface="Arial" panose="020B0604020202020204" pitchFamily="34" charset="0"/>
              </a:defRPr>
            </a:lvl3pPr>
            <a:lvl4pPr marL="1600200" indent="-228600">
              <a:spcBef>
                <a:spcPct val="20000"/>
              </a:spcBef>
              <a:buClr>
                <a:schemeClr val="accent2"/>
              </a:buClr>
              <a:buSzPct val="85000"/>
              <a:buFont typeface="Brush Script MT" panose="03060802040406070304" pitchFamily="66" charset="0"/>
              <a:buChar char="O"/>
              <a:defRPr>
                <a:solidFill>
                  <a:schemeClr val="tx1"/>
                </a:solidFill>
                <a:latin typeface="Arial" panose="020B0604020202020204" pitchFamily="34" charset="0"/>
              </a:defRPr>
            </a:lvl4pPr>
            <a:lvl5pPr marL="2057400" indent="-228600">
              <a:spcBef>
                <a:spcPct val="20000"/>
              </a:spcBef>
              <a:buClr>
                <a:schemeClr val="accent2"/>
              </a:buClr>
              <a:buSzPct val="85000"/>
              <a:buFont typeface="Brush Script MT" panose="03060802040406070304" pitchFamily="66" charset="0"/>
              <a:buChar char="O"/>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Arial" panose="020B0604020202020204" pitchFamily="34" charset="0"/>
              </a:defRPr>
            </a:lvl9pPr>
          </a:lstStyle>
          <a:p>
            <a:pPr eaLnBrk="1" hangingPunct="1">
              <a:spcBef>
                <a:spcPct val="50000"/>
              </a:spcBef>
              <a:buClrTx/>
              <a:buSzTx/>
              <a:buFontTx/>
              <a:buNone/>
            </a:pPr>
            <a:endParaRPr lang="ru-RU" sz="1800">
              <a:latin typeface="Arial Black" panose="020B0A04020102020204" pitchFamily="34" charset="0"/>
            </a:endParaRPr>
          </a:p>
        </p:txBody>
      </p:sp>
      <p:pic>
        <p:nvPicPr>
          <p:cNvPr id="286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971" y="197258"/>
            <a:ext cx="6460487" cy="451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4535023"/>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8678"/>
                                        </p:tgtEl>
                                        <p:attrNameLst>
                                          <p:attrName>style.visibility</p:attrName>
                                        </p:attrNameLst>
                                      </p:cBhvr>
                                      <p:to>
                                        <p:strVal val="visible"/>
                                      </p:to>
                                    </p:set>
                                    <p:animEffect transition="in" filter="dissolve">
                                      <p:cBhvr>
                                        <p:cTn id="7" dur="2000"/>
                                        <p:tgtEl>
                                          <p:spTgt spid="28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847850" y="620714"/>
            <a:ext cx="8229600" cy="522287"/>
          </a:xfrm>
        </p:spPr>
        <p:txBody>
          <a:bodyPr>
            <a:normAutofit fontScale="90000"/>
          </a:bodyPr>
          <a:lstStyle/>
          <a:p>
            <a:pPr eaLnBrk="1" hangingPunct="1"/>
            <a:r>
              <a:rPr lang="ru-RU" sz="4000" b="1" i="1">
                <a:solidFill>
                  <a:srgbClr val="002060"/>
                </a:solidFill>
              </a:rPr>
              <a:t>Определение числа  </a:t>
            </a:r>
          </a:p>
        </p:txBody>
      </p:sp>
      <p:sp>
        <p:nvSpPr>
          <p:cNvPr id="32771" name="Rectangle 3"/>
          <p:cNvSpPr>
            <a:spLocks noGrp="1" noChangeArrowheads="1"/>
          </p:cNvSpPr>
          <p:nvPr>
            <p:ph type="body" idx="1"/>
          </p:nvPr>
        </p:nvSpPr>
        <p:spPr>
          <a:xfrm>
            <a:off x="2566988" y="1377951"/>
            <a:ext cx="3827462" cy="4525963"/>
          </a:xfrm>
        </p:spPr>
        <p:txBody>
          <a:bodyPr/>
          <a:lstStyle/>
          <a:p>
            <a:pPr eaLnBrk="1" hangingPunct="1">
              <a:buFontTx/>
              <a:buNone/>
            </a:pPr>
            <a:r>
              <a:rPr lang="ru-RU" sz="2000" i="1" dirty="0">
                <a:latin typeface="Times New Roman" panose="02020603050405020304" pitchFamily="18" charset="0"/>
              </a:rPr>
              <a:t>1. </a:t>
            </a:r>
            <a:r>
              <a:rPr lang="ru-RU" sz="2000" i="1" dirty="0">
                <a:solidFill>
                  <a:schemeClr val="tx1"/>
                </a:solidFill>
                <a:latin typeface="Times New Roman" panose="02020603050405020304" pitchFamily="18" charset="0"/>
              </a:rPr>
              <a:t>Возьмём 5 любых предметов: цилиндр, чашка, кружку, баночку, бутылочку.</a:t>
            </a:r>
          </a:p>
          <a:p>
            <a:pPr eaLnBrk="1" hangingPunct="1">
              <a:buFontTx/>
              <a:buNone/>
            </a:pPr>
            <a:r>
              <a:rPr lang="ru-RU" sz="2000" i="1" dirty="0">
                <a:solidFill>
                  <a:schemeClr val="tx1"/>
                </a:solidFill>
                <a:latin typeface="Times New Roman" panose="02020603050405020304" pitchFamily="18" charset="0"/>
              </a:rPr>
              <a:t>2. Завяжем предметы ниткой и таким образом мы измерим длину окружности.</a:t>
            </a:r>
          </a:p>
          <a:p>
            <a:pPr eaLnBrk="1" hangingPunct="1">
              <a:buFontTx/>
              <a:buNone/>
            </a:pPr>
            <a:r>
              <a:rPr lang="ru-RU" sz="2000" i="1" dirty="0">
                <a:solidFill>
                  <a:schemeClr val="tx1"/>
                </a:solidFill>
                <a:latin typeface="Times New Roman" panose="02020603050405020304" pitchFamily="18" charset="0"/>
              </a:rPr>
              <a:t>3. Измерим диаметр предмета.</a:t>
            </a:r>
          </a:p>
        </p:txBody>
      </p:sp>
      <p:pic>
        <p:nvPicPr>
          <p:cNvPr id="317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8036" y="1538567"/>
            <a:ext cx="3958665" cy="289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0755" y="4052889"/>
            <a:ext cx="3075245" cy="2401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Рисунок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6236" y="723901"/>
            <a:ext cx="4318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9182739"/>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after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circle(in)">
                                      <p:cBhvr>
                                        <p:cTn id="7" dur="2000"/>
                                        <p:tgtEl>
                                          <p:spTgt spid="31748"/>
                                        </p:tgtEl>
                                      </p:cBhvr>
                                    </p:animEffect>
                                  </p:childTnLst>
                                </p:cTn>
                              </p:par>
                            </p:childTnLst>
                          </p:cTn>
                        </p:par>
                        <p:par>
                          <p:cTn id="8" fill="hold" nodeType="afterGroup">
                            <p:stCondLst>
                              <p:cond delay="2000"/>
                            </p:stCondLst>
                            <p:childTnLst>
                              <p:par>
                                <p:cTn id="9" presetID="6" presetClass="entr" presetSubtype="16" fill="hold" nodeType="afterEffect">
                                  <p:stCondLst>
                                    <p:cond delay="0"/>
                                  </p:stCondLst>
                                  <p:childTnLst>
                                    <p:set>
                                      <p:cBhvr>
                                        <p:cTn id="10" dur="1" fill="hold">
                                          <p:stCondLst>
                                            <p:cond delay="0"/>
                                          </p:stCondLst>
                                        </p:cTn>
                                        <p:tgtEl>
                                          <p:spTgt spid="31749"/>
                                        </p:tgtEl>
                                        <p:attrNameLst>
                                          <p:attrName>style.visibility</p:attrName>
                                        </p:attrNameLst>
                                      </p:cBhvr>
                                      <p:to>
                                        <p:strVal val="visible"/>
                                      </p:to>
                                    </p:set>
                                    <p:animEffect transition="in" filter="circle(in)">
                                      <p:cBhvr>
                                        <p:cTn id="11" dur="2000"/>
                                        <p:tgtEl>
                                          <p:spTgt spid="31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495600" y="564776"/>
            <a:ext cx="8229600" cy="992562"/>
          </a:xfrm>
        </p:spPr>
        <p:txBody>
          <a:bodyPr/>
          <a:lstStyle/>
          <a:p>
            <a:pPr eaLnBrk="1" hangingPunct="1"/>
            <a:r>
              <a:rPr lang="ru-RU" sz="2400" b="1" i="1" dirty="0">
                <a:solidFill>
                  <a:srgbClr val="002060"/>
                </a:solidFill>
              </a:rPr>
              <a:t>Составим таблицу по полученным нами данным</a:t>
            </a:r>
          </a:p>
        </p:txBody>
      </p:sp>
      <p:graphicFrame>
        <p:nvGraphicFramePr>
          <p:cNvPr id="32829" name="Group 61"/>
          <p:cNvGraphicFramePr>
            <a:graphicFrameLocks noGrp="1"/>
          </p:cNvGraphicFramePr>
          <p:nvPr>
            <p:ph idx="1"/>
          </p:nvPr>
        </p:nvGraphicFramePr>
        <p:xfrm>
          <a:off x="2567609" y="1772817"/>
          <a:ext cx="8767500" cy="3560636"/>
        </p:xfrm>
        <a:graphic>
          <a:graphicData uri="http://schemas.openxmlformats.org/drawingml/2006/table">
            <a:tbl>
              <a:tblPr/>
              <a:tblGrid>
                <a:gridCol w="2426504"/>
                <a:gridCol w="1863887"/>
                <a:gridCol w="2242868"/>
                <a:gridCol w="2234241"/>
              </a:tblGrid>
              <a:tr h="6744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1" u="none" strike="noStrike" cap="none" normalizeH="0" baseline="0" dirty="0" smtClean="0">
                          <a:ln>
                            <a:noFill/>
                          </a:ln>
                          <a:solidFill>
                            <a:schemeClr val="tx1"/>
                          </a:solidFill>
                          <a:effectLst/>
                          <a:latin typeface="Times New Roman" pitchFamily="18" charset="0"/>
                        </a:rPr>
                        <a:t>предметы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1" u="none" strike="noStrike" cap="none" normalizeH="0" baseline="0" smtClean="0">
                          <a:ln>
                            <a:noFill/>
                          </a:ln>
                          <a:solidFill>
                            <a:schemeClr val="tx1"/>
                          </a:solidFill>
                          <a:effectLst/>
                          <a:latin typeface="Times New Roman" pitchFamily="18" charset="0"/>
                        </a:rPr>
                        <a:t>Длина окружности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1" u="none" strike="noStrike" cap="none" normalizeH="0" baseline="0" smtClean="0">
                          <a:ln>
                            <a:noFill/>
                          </a:ln>
                          <a:solidFill>
                            <a:schemeClr val="tx1"/>
                          </a:solidFill>
                          <a:effectLst/>
                          <a:latin typeface="Times New Roman" pitchFamily="18" charset="0"/>
                        </a:rPr>
                        <a:t>Длина диаметра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1" u="none" strike="noStrike" cap="none" normalizeH="0" baseline="0" smtClean="0">
                          <a:ln>
                            <a:noFill/>
                          </a:ln>
                          <a:solidFill>
                            <a:schemeClr val="tx1"/>
                          </a:solidFill>
                          <a:effectLst/>
                          <a:latin typeface="Times New Roman" pitchFamily="18" charset="0"/>
                        </a:rPr>
                        <a:t>Длина окружности / длина диаметра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6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0" i="1" u="none" strike="noStrike" cap="none" normalizeH="0" baseline="0" dirty="0" smtClean="0">
                          <a:ln>
                            <a:noFill/>
                          </a:ln>
                          <a:solidFill>
                            <a:schemeClr val="tx1"/>
                          </a:solidFill>
                          <a:effectLst/>
                          <a:latin typeface="Times New Roman" pitchFamily="18" charset="0"/>
                        </a:rPr>
                        <a:t>Цилиндр</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0" i="1" u="none" strike="noStrike" cap="none" normalizeH="0" baseline="0" dirty="0" smtClean="0">
                          <a:ln>
                            <a:noFill/>
                          </a:ln>
                          <a:solidFill>
                            <a:schemeClr val="tx1"/>
                          </a:solidFill>
                          <a:effectLst/>
                          <a:latin typeface="Times New Roman" pitchFamily="18" charset="0"/>
                        </a:rPr>
                        <a:t>310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0" i="1" u="none" strike="noStrike" cap="none" normalizeH="0" baseline="0" smtClean="0">
                          <a:ln>
                            <a:noFill/>
                          </a:ln>
                          <a:solidFill>
                            <a:schemeClr val="tx1"/>
                          </a:solidFill>
                          <a:effectLst/>
                          <a:latin typeface="Times New Roman" pitchFamily="18"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0" i="1" u="none" strike="noStrike" cap="none" normalizeH="0" baseline="0" smtClean="0">
                          <a:ln>
                            <a:noFill/>
                          </a:ln>
                          <a:solidFill>
                            <a:schemeClr val="tx1"/>
                          </a:solidFill>
                          <a:effectLst/>
                          <a:latin typeface="Times New Roman" pitchFamily="18" charset="0"/>
                        </a:rPr>
                        <a:t>3,1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29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0" i="1" u="none" strike="noStrike" cap="none" normalizeH="0" baseline="0" dirty="0" smtClean="0">
                          <a:ln>
                            <a:noFill/>
                          </a:ln>
                          <a:solidFill>
                            <a:schemeClr val="tx1"/>
                          </a:solidFill>
                          <a:effectLst/>
                          <a:latin typeface="Times New Roman" pitchFamily="18" charset="0"/>
                        </a:rPr>
                        <a:t>Чашка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0" i="1" u="none" strike="noStrike" cap="none" normalizeH="0" baseline="0" smtClean="0">
                          <a:ln>
                            <a:noFill/>
                          </a:ln>
                          <a:solidFill>
                            <a:schemeClr val="tx1"/>
                          </a:solidFill>
                          <a:effectLst/>
                          <a:latin typeface="Times New Roman" pitchFamily="18" charset="0"/>
                        </a:rPr>
                        <a:t>225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0" i="1" u="none" strike="noStrike" cap="none" normalizeH="0" baseline="0" smtClean="0">
                          <a:ln>
                            <a:noFill/>
                          </a:ln>
                          <a:solidFill>
                            <a:schemeClr val="tx1"/>
                          </a:solidFill>
                          <a:effectLst/>
                          <a:latin typeface="Times New Roman" pitchFamily="18" charset="0"/>
                        </a:rPr>
                        <a:t>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0" i="1" u="none" strike="noStrike" cap="none" normalizeH="0" baseline="0" smtClean="0">
                          <a:ln>
                            <a:noFill/>
                          </a:ln>
                          <a:solidFill>
                            <a:schemeClr val="tx1"/>
                          </a:solidFill>
                          <a:effectLst/>
                          <a:latin typeface="Times New Roman" pitchFamily="18" charset="0"/>
                        </a:rPr>
                        <a:t>3,08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152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0" i="1" u="none" strike="noStrike" cap="none" normalizeH="0" baseline="0" dirty="0" smtClean="0">
                          <a:ln>
                            <a:noFill/>
                          </a:ln>
                          <a:solidFill>
                            <a:schemeClr val="tx1"/>
                          </a:solidFill>
                          <a:effectLst/>
                          <a:latin typeface="Times New Roman" pitchFamily="18" charset="0"/>
                        </a:rPr>
                        <a:t>Кружка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0" i="1" u="none" strike="noStrike" cap="none" normalizeH="0" baseline="0" smtClean="0">
                          <a:ln>
                            <a:noFill/>
                          </a:ln>
                          <a:solidFill>
                            <a:schemeClr val="tx1"/>
                          </a:solidFill>
                          <a:effectLst/>
                          <a:latin typeface="Times New Roman" pitchFamily="18" charset="0"/>
                        </a:rPr>
                        <a:t>195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0" i="1" u="none" strike="noStrike" cap="none" normalizeH="0" baseline="0" smtClean="0">
                          <a:ln>
                            <a:noFill/>
                          </a:ln>
                          <a:solidFill>
                            <a:schemeClr val="tx1"/>
                          </a:solidFill>
                          <a:effectLst/>
                          <a:latin typeface="Times New Roman" pitchFamily="18" charset="0"/>
                        </a:rPr>
                        <a:t>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0" i="1" u="none" strike="noStrike" cap="none" normalizeH="0" baseline="0" smtClean="0">
                          <a:ln>
                            <a:noFill/>
                          </a:ln>
                          <a:solidFill>
                            <a:schemeClr val="tx1"/>
                          </a:solidFill>
                          <a:effectLst/>
                          <a:latin typeface="Times New Roman" pitchFamily="18" charset="0"/>
                        </a:rPr>
                        <a:t>3,253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6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0" i="1" u="none" strike="noStrike" cap="none" normalizeH="0" baseline="0" smtClean="0">
                          <a:ln>
                            <a:noFill/>
                          </a:ln>
                          <a:solidFill>
                            <a:schemeClr val="tx1"/>
                          </a:solidFill>
                          <a:effectLst/>
                          <a:latin typeface="Times New Roman" pitchFamily="18" charset="0"/>
                        </a:rPr>
                        <a:t>Баночка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0" i="1" u="none" strike="noStrike" cap="none" normalizeH="0" baseline="0" smtClean="0">
                          <a:ln>
                            <a:noFill/>
                          </a:ln>
                          <a:solidFill>
                            <a:schemeClr val="tx1"/>
                          </a:solidFill>
                          <a:effectLst/>
                          <a:latin typeface="Times New Roman" pitchFamily="18" charset="0"/>
                        </a:rPr>
                        <a:t>155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0" i="1" u="none" strike="noStrike" cap="none" normalizeH="0" baseline="0" smtClean="0">
                          <a:ln>
                            <a:noFill/>
                          </a:ln>
                          <a:solidFill>
                            <a:schemeClr val="tx1"/>
                          </a:solidFill>
                          <a:effectLst/>
                          <a:latin typeface="Times New Roman" pitchFamily="18"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0" i="1" u="none" strike="noStrike" cap="none" normalizeH="0" baseline="0" smtClean="0">
                          <a:ln>
                            <a:noFill/>
                          </a:ln>
                          <a:solidFill>
                            <a:schemeClr val="tx1"/>
                          </a:solidFill>
                          <a:effectLst/>
                          <a:latin typeface="Times New Roman" pitchFamily="18" charset="0"/>
                        </a:rPr>
                        <a:t>3,103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29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0" i="1" u="none" strike="noStrike" cap="none" normalizeH="0" baseline="0" smtClean="0">
                          <a:ln>
                            <a:noFill/>
                          </a:ln>
                          <a:solidFill>
                            <a:schemeClr val="tx1"/>
                          </a:solidFill>
                          <a:effectLst/>
                          <a:latin typeface="Times New Roman" pitchFamily="18" charset="0"/>
                        </a:rPr>
                        <a:t>Бутылочка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0" i="1" u="none" strike="noStrike" cap="none" normalizeH="0" baseline="0" smtClean="0">
                          <a:ln>
                            <a:noFill/>
                          </a:ln>
                          <a:solidFill>
                            <a:schemeClr val="tx1"/>
                          </a:solidFill>
                          <a:effectLst/>
                          <a:latin typeface="Times New Roman" pitchFamily="18" charset="0"/>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0" i="1" u="none" strike="noStrike" cap="none" normalizeH="0" baseline="0" smtClean="0">
                          <a:ln>
                            <a:noFill/>
                          </a:ln>
                          <a:solidFill>
                            <a:schemeClr val="tx1"/>
                          </a:solidFill>
                          <a:effectLst/>
                          <a:latin typeface="Times New Roman" pitchFamily="18" charset="0"/>
                        </a:rPr>
                        <a:t>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0" i="1" u="none" strike="noStrike" cap="none" normalizeH="0" baseline="0" dirty="0" smtClean="0">
                          <a:ln>
                            <a:noFill/>
                          </a:ln>
                          <a:solidFill>
                            <a:schemeClr val="tx1"/>
                          </a:solidFill>
                          <a:effectLst/>
                          <a:latin typeface="Times New Roman" pitchFamily="18" charset="0"/>
                        </a:rPr>
                        <a:t>3,13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3832" name="Text Box 58"/>
          <p:cNvSpPr txBox="1">
            <a:spLocks noChangeArrowheads="1"/>
          </p:cNvSpPr>
          <p:nvPr/>
        </p:nvSpPr>
        <p:spPr bwMode="auto">
          <a:xfrm>
            <a:off x="2495600" y="5445224"/>
            <a:ext cx="691276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2"/>
              </a:buClr>
              <a:buSzPct val="85000"/>
              <a:buFont typeface="Brush Script MT" panose="03060802040406070304" pitchFamily="66" charset="0"/>
              <a:buChar char="O"/>
              <a:defRPr sz="2400">
                <a:solidFill>
                  <a:schemeClr val="tx1"/>
                </a:solidFill>
                <a:latin typeface="Arial" panose="020B0604020202020204" pitchFamily="34" charset="0"/>
              </a:defRPr>
            </a:lvl1pPr>
            <a:lvl2pPr marL="742950" indent="-285750">
              <a:spcBef>
                <a:spcPct val="20000"/>
              </a:spcBef>
              <a:buClr>
                <a:schemeClr val="accent2"/>
              </a:buClr>
              <a:buSzPct val="85000"/>
              <a:buFont typeface="Brush Script MT" panose="03060802040406070304" pitchFamily="66" charset="0"/>
              <a:buChar char="O"/>
              <a:defRPr sz="2200">
                <a:solidFill>
                  <a:schemeClr val="tx1"/>
                </a:solidFill>
                <a:latin typeface="Arial" panose="020B0604020202020204" pitchFamily="34" charset="0"/>
              </a:defRPr>
            </a:lvl2pPr>
            <a:lvl3pPr marL="1143000" indent="-228600">
              <a:spcBef>
                <a:spcPct val="20000"/>
              </a:spcBef>
              <a:buClr>
                <a:schemeClr val="accent2"/>
              </a:buClr>
              <a:buSzPct val="85000"/>
              <a:buFont typeface="Brush Script MT" panose="03060802040406070304" pitchFamily="66" charset="0"/>
              <a:buChar char="O"/>
              <a:defRPr sz="2000">
                <a:solidFill>
                  <a:schemeClr val="tx1"/>
                </a:solidFill>
                <a:latin typeface="Arial" panose="020B0604020202020204" pitchFamily="34" charset="0"/>
              </a:defRPr>
            </a:lvl3pPr>
            <a:lvl4pPr marL="1600200" indent="-228600">
              <a:spcBef>
                <a:spcPct val="20000"/>
              </a:spcBef>
              <a:buClr>
                <a:schemeClr val="accent2"/>
              </a:buClr>
              <a:buSzPct val="85000"/>
              <a:buFont typeface="Brush Script MT" panose="03060802040406070304" pitchFamily="66" charset="0"/>
              <a:buChar char="O"/>
              <a:defRPr>
                <a:solidFill>
                  <a:schemeClr val="tx1"/>
                </a:solidFill>
                <a:latin typeface="Arial" panose="020B0604020202020204" pitchFamily="34" charset="0"/>
              </a:defRPr>
            </a:lvl4pPr>
            <a:lvl5pPr marL="2057400" indent="-228600">
              <a:spcBef>
                <a:spcPct val="20000"/>
              </a:spcBef>
              <a:buClr>
                <a:schemeClr val="accent2"/>
              </a:buClr>
              <a:buSzPct val="85000"/>
              <a:buFont typeface="Brush Script MT" panose="03060802040406070304" pitchFamily="66" charset="0"/>
              <a:buChar char="O"/>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Arial" panose="020B0604020202020204" pitchFamily="34" charset="0"/>
              </a:defRPr>
            </a:lvl9pPr>
          </a:lstStyle>
          <a:p>
            <a:pPr eaLnBrk="1" hangingPunct="1">
              <a:spcBef>
                <a:spcPct val="50000"/>
              </a:spcBef>
              <a:buClrTx/>
              <a:buSzTx/>
              <a:buFontTx/>
              <a:buNone/>
            </a:pPr>
            <a:r>
              <a:rPr lang="ru-RU" sz="2000" b="1" i="1" dirty="0">
                <a:solidFill>
                  <a:srgbClr val="FF0000"/>
                </a:solidFill>
                <a:latin typeface="Times New Roman" panose="02020603050405020304" pitchFamily="18" charset="0"/>
              </a:rPr>
              <a:t>Вывод: отношение длины окружности к длине диаметра приблизительно равно 3,13</a:t>
            </a:r>
          </a:p>
        </p:txBody>
      </p:sp>
    </p:spTree>
    <p:extLst>
      <p:ext uri="{BB962C8B-B14F-4D97-AF65-F5344CB8AC3E}">
        <p14:creationId xmlns:p14="http://schemas.microsoft.com/office/powerpoint/2010/main" val="391306603"/>
      </p:ext>
    </p:extLst>
  </p:cSld>
  <p:clrMapOvr>
    <a:masterClrMapping/>
  </p:clrMapOvr>
  <p:transition spd="med">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Заголовок 1"/>
          <p:cNvSpPr>
            <a:spLocks noGrp="1"/>
          </p:cNvSpPr>
          <p:nvPr>
            <p:ph type="title"/>
          </p:nvPr>
        </p:nvSpPr>
        <p:spPr/>
        <p:txBody>
          <a:bodyPr/>
          <a:lstStyle/>
          <a:p>
            <a:pPr eaLnBrk="1" hangingPunct="1"/>
            <a:r>
              <a:rPr lang="ru-RU" smtClean="0"/>
              <a:t>Определение числа </a:t>
            </a:r>
          </a:p>
        </p:txBody>
      </p:sp>
      <p:sp>
        <p:nvSpPr>
          <p:cNvPr id="3" name="Объект 2"/>
          <p:cNvSpPr>
            <a:spLocks noGrp="1"/>
          </p:cNvSpPr>
          <p:nvPr>
            <p:ph idx="1"/>
          </p:nvPr>
        </p:nvSpPr>
        <p:spPr/>
        <p:txBody>
          <a:bodyPr rtlCol="0">
            <a:normAutofit/>
          </a:bodyPr>
          <a:lstStyle/>
          <a:p>
            <a:pPr marL="0" indent="0">
              <a:buNone/>
              <a:defRPr/>
            </a:pPr>
            <a:r>
              <a:rPr lang="ru-RU" sz="2000" dirty="0">
                <a:solidFill>
                  <a:schemeClr val="tx1"/>
                </a:solidFill>
              </a:rPr>
              <a:t>Метод иглы </a:t>
            </a:r>
            <a:r>
              <a:rPr lang="ru-RU" sz="2000" dirty="0">
                <a:solidFill>
                  <a:schemeClr val="tx1"/>
                </a:solidFill>
                <a:hlinkClick r:id="rId2" tooltip="Леклерк де Бюффон, Жорж-Луи"/>
              </a:rPr>
              <a:t>Бюффона</a:t>
            </a:r>
            <a:endParaRPr lang="ru-RU" sz="2000" dirty="0">
              <a:solidFill>
                <a:schemeClr val="tx1"/>
              </a:solidFill>
            </a:endParaRPr>
          </a:p>
          <a:p>
            <a:pPr marL="0" indent="0">
              <a:buNone/>
              <a:defRPr/>
            </a:pPr>
            <a:r>
              <a:rPr lang="ru-RU" sz="2000" dirty="0">
                <a:solidFill>
                  <a:schemeClr val="tx1"/>
                </a:solidFill>
              </a:rPr>
              <a:t>На разлинованную равноудалёнными прямыми плоскость произвольно бросается игла, длина которой равна расстоянию между соседними прямыми, так что при каждом бросании игла либо не пересекает прямые, либо пересекает ровно одну. Можно доказать, что отношение числа пересечений иглы с какой-нибудь линией к общему числу бросков стремится к  при увеличении числа бросков до бесконечности</a:t>
            </a:r>
            <a:r>
              <a:rPr lang="ru-RU" sz="2000" dirty="0" smtClean="0">
                <a:solidFill>
                  <a:schemeClr val="tx1"/>
                </a:solidFill>
              </a:rPr>
              <a:t>.</a:t>
            </a:r>
            <a:r>
              <a:rPr lang="ru-RU" sz="2000" dirty="0">
                <a:solidFill>
                  <a:schemeClr val="tx1"/>
                </a:solidFill>
              </a:rPr>
              <a:t> Данный метод иглы базируется на </a:t>
            </a:r>
            <a:r>
              <a:rPr lang="ru-RU" sz="2000" dirty="0">
                <a:solidFill>
                  <a:schemeClr val="tx1"/>
                </a:solidFill>
                <a:hlinkClick r:id="rId3" tooltip="Теория вероятностей"/>
              </a:rPr>
              <a:t>теории вероятностей</a:t>
            </a:r>
            <a:r>
              <a:rPr lang="ru-RU" sz="2000" dirty="0">
                <a:solidFill>
                  <a:schemeClr val="tx1"/>
                </a:solidFill>
              </a:rPr>
              <a:t> и лежит в основе </a:t>
            </a:r>
            <a:r>
              <a:rPr lang="ru-RU" sz="2000" dirty="0">
                <a:solidFill>
                  <a:schemeClr val="tx1"/>
                </a:solidFill>
                <a:hlinkClick r:id="rId4" tooltip="Метод Монте-Карло"/>
              </a:rPr>
              <a:t>метода Монте-Карло</a:t>
            </a:r>
            <a:r>
              <a:rPr lang="ru-RU" sz="2000" dirty="0" smtClean="0">
                <a:solidFill>
                  <a:schemeClr val="tx1"/>
                </a:solidFill>
              </a:rPr>
              <a:t>.</a:t>
            </a:r>
            <a:endParaRPr lang="ru-RU" sz="2000" dirty="0">
              <a:solidFill>
                <a:schemeClr val="tx1"/>
              </a:solidFill>
            </a:endParaRPr>
          </a:p>
          <a:p>
            <a:pPr marL="274320" indent="-274320">
              <a:defRPr/>
            </a:pPr>
            <a:endParaRPr lang="ru-RU" dirty="0"/>
          </a:p>
        </p:txBody>
      </p:sp>
      <p:pic>
        <p:nvPicPr>
          <p:cNvPr id="34820" name="Рисунок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16252" y="624110"/>
            <a:ext cx="50482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20621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Заголовок 1"/>
          <p:cNvSpPr>
            <a:spLocks noGrp="1"/>
          </p:cNvSpPr>
          <p:nvPr>
            <p:ph type="title"/>
          </p:nvPr>
        </p:nvSpPr>
        <p:spPr/>
        <p:txBody>
          <a:bodyPr/>
          <a:lstStyle/>
          <a:p>
            <a:pPr eaLnBrk="1" hangingPunct="1"/>
            <a:r>
              <a:rPr lang="ru-RU" sz="3200" b="1"/>
              <a:t>Алгоритм Бюффона для определения числа</a:t>
            </a:r>
            <a:endParaRPr lang="ru-RU" sz="3200"/>
          </a:p>
        </p:txBody>
      </p:sp>
      <p:pic>
        <p:nvPicPr>
          <p:cNvPr id="35843" name="Picture 2" descr="http://upload.wikimedia.org/wikipedia/commons/thumb/0/03/Buffon_Pi.JPG/150px-Buffon_Pi.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719514" y="2060576"/>
            <a:ext cx="5184775"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Рисунок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50182" y="1146970"/>
            <a:ext cx="576262"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21221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Заголовок 1"/>
          <p:cNvSpPr>
            <a:spLocks noGrp="1"/>
          </p:cNvSpPr>
          <p:nvPr>
            <p:ph type="title"/>
          </p:nvPr>
        </p:nvSpPr>
        <p:spPr>
          <a:xfrm>
            <a:off x="2424114" y="476250"/>
            <a:ext cx="7343775" cy="1873250"/>
          </a:xfrm>
        </p:spPr>
        <p:txBody>
          <a:bodyPr>
            <a:normAutofit fontScale="90000"/>
          </a:bodyPr>
          <a:lstStyle/>
          <a:p>
            <a:pPr eaLnBrk="1" hangingPunct="1"/>
            <a:r>
              <a:rPr lang="ru-RU" sz="2400"/>
              <a:t>В </a:t>
            </a:r>
            <a:r>
              <a:rPr lang="ru-RU" sz="2400">
                <a:hlinkClick r:id="rId2" tooltip="1864 год"/>
              </a:rPr>
              <a:t>1864 году</a:t>
            </a:r>
            <a:r>
              <a:rPr lang="ru-RU" sz="2400"/>
              <a:t> капитан Фокс, выздоравливая после ранения, чтобы как-то занять себя, реализовал эксперимент по бросанию иглы. Результаты представлены  в следующей таблице</a:t>
            </a:r>
          </a:p>
        </p:txBody>
      </p:sp>
      <p:graphicFrame>
        <p:nvGraphicFramePr>
          <p:cNvPr id="7" name="Таблица 6"/>
          <p:cNvGraphicFramePr>
            <a:graphicFrameLocks noGrp="1"/>
          </p:cNvGraphicFramePr>
          <p:nvPr/>
        </p:nvGraphicFramePr>
        <p:xfrm>
          <a:off x="1847850" y="2446338"/>
          <a:ext cx="9504512" cy="3108414"/>
        </p:xfrm>
        <a:graphic>
          <a:graphicData uri="http://schemas.openxmlformats.org/drawingml/2006/table">
            <a:tbl>
              <a:tblPr/>
              <a:tblGrid>
                <a:gridCol w="1529395"/>
                <a:gridCol w="1960128"/>
                <a:gridCol w="1257269"/>
                <a:gridCol w="1652211"/>
                <a:gridCol w="1721609"/>
                <a:gridCol w="1383900"/>
              </a:tblGrid>
              <a:tr h="1188540">
                <a:tc>
                  <a:txBody>
                    <a:bodyPr/>
                    <a:lstStyle/>
                    <a:p>
                      <a:r>
                        <a:rPr lang="ru-RU" sz="1800" dirty="0" smtClean="0">
                          <a:effectLst/>
                        </a:rPr>
                        <a:t>Число </a:t>
                      </a:r>
                      <a:r>
                        <a:rPr lang="ru-RU" sz="1800" dirty="0">
                          <a:effectLst/>
                        </a:rPr>
                        <a:t>бросаний</a:t>
                      </a:r>
                    </a:p>
                  </a:txBody>
                  <a:tcPr marL="91436" marR="91436" marT="45659" marB="4565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EEFF"/>
                    </a:solidFill>
                  </a:tcPr>
                </a:tc>
                <a:tc>
                  <a:txBody>
                    <a:bodyPr/>
                    <a:lstStyle/>
                    <a:p>
                      <a:r>
                        <a:rPr lang="ru-RU" sz="1800" dirty="0">
                          <a:effectLst/>
                        </a:rPr>
                        <a:t>Число </a:t>
                      </a:r>
                      <a:endParaRPr lang="ru-RU" sz="1800" dirty="0" smtClean="0">
                        <a:effectLst/>
                      </a:endParaRPr>
                    </a:p>
                    <a:p>
                      <a:r>
                        <a:rPr lang="ru-RU" sz="1800" dirty="0" smtClean="0">
                          <a:effectLst/>
                        </a:rPr>
                        <a:t>пересечений</a:t>
                      </a:r>
                      <a:endParaRPr lang="ru-RU" sz="1800" dirty="0">
                        <a:effectLst/>
                      </a:endParaRPr>
                    </a:p>
                  </a:txBody>
                  <a:tcPr marL="91436" marR="91436" marT="45659" marB="4565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EEFF"/>
                    </a:solidFill>
                  </a:tcPr>
                </a:tc>
                <a:tc>
                  <a:txBody>
                    <a:bodyPr/>
                    <a:lstStyle/>
                    <a:p>
                      <a:r>
                        <a:rPr lang="ru-RU" sz="1800">
                          <a:effectLst/>
                        </a:rPr>
                        <a:t>Длина иглы</a:t>
                      </a:r>
                    </a:p>
                  </a:txBody>
                  <a:tcPr marL="91436" marR="91436" marT="45659" marB="4565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EEFF"/>
                    </a:solidFill>
                  </a:tcPr>
                </a:tc>
                <a:tc>
                  <a:txBody>
                    <a:bodyPr/>
                    <a:lstStyle/>
                    <a:p>
                      <a:r>
                        <a:rPr lang="ru-RU" sz="1800" dirty="0" smtClean="0">
                          <a:effectLst/>
                        </a:rPr>
                        <a:t>Расстояние </a:t>
                      </a:r>
                      <a:r>
                        <a:rPr lang="ru-RU" sz="1800" dirty="0">
                          <a:effectLst/>
                        </a:rPr>
                        <a:t>между прямыми</a:t>
                      </a:r>
                    </a:p>
                  </a:txBody>
                  <a:tcPr marL="91436" marR="91436" marT="45659" marB="4565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EEFF"/>
                    </a:solidFill>
                  </a:tcPr>
                </a:tc>
                <a:tc>
                  <a:txBody>
                    <a:bodyPr/>
                    <a:lstStyle/>
                    <a:p>
                      <a:r>
                        <a:rPr lang="ru-RU" sz="1800">
                          <a:effectLst/>
                        </a:rPr>
                        <a:t>Вращение</a:t>
                      </a:r>
                    </a:p>
                  </a:txBody>
                  <a:tcPr marL="91436" marR="91436" marT="45659" marB="4565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EEFF"/>
                    </a:solidFill>
                  </a:tcPr>
                </a:tc>
                <a:tc>
                  <a:txBody>
                    <a:bodyPr/>
                    <a:lstStyle/>
                    <a:p>
                      <a:r>
                        <a:rPr lang="ru-RU" sz="1800" dirty="0" smtClean="0">
                          <a:effectLst/>
                        </a:rPr>
                        <a:t>Значение</a:t>
                      </a:r>
                      <a:endParaRPr lang="ru-RU" sz="1800" dirty="0">
                        <a:effectLst/>
                      </a:endParaRPr>
                    </a:p>
                  </a:txBody>
                  <a:tcPr marL="91436" marR="91436" marT="45659" marB="4565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EEFF"/>
                    </a:solidFill>
                  </a:tcPr>
                </a:tc>
              </a:tr>
              <a:tr h="639928">
                <a:tc>
                  <a:txBody>
                    <a:bodyPr/>
                    <a:lstStyle/>
                    <a:p>
                      <a:r>
                        <a:rPr lang="ru-RU" sz="1800">
                          <a:effectLst/>
                        </a:rPr>
                        <a:t>Первая попытка</a:t>
                      </a:r>
                    </a:p>
                  </a:txBody>
                  <a:tcPr marL="91436" marR="91436" marT="45659" marB="4565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EEFF"/>
                    </a:solidFill>
                  </a:tcPr>
                </a:tc>
                <a:tc>
                  <a:txBody>
                    <a:bodyPr/>
                    <a:lstStyle/>
                    <a:p>
                      <a:r>
                        <a:rPr lang="ru-RU" sz="1800">
                          <a:effectLst/>
                        </a:rPr>
                        <a:t>500</a:t>
                      </a:r>
                    </a:p>
                  </a:txBody>
                  <a:tcPr marL="91436" marR="91436" marT="45659" marB="4565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r>
                        <a:rPr lang="ru-RU" sz="1800">
                          <a:effectLst/>
                        </a:rPr>
                        <a:t>236</a:t>
                      </a:r>
                    </a:p>
                  </a:txBody>
                  <a:tcPr marL="91436" marR="91436" marT="45659" marB="4565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r>
                        <a:rPr lang="ru-RU" sz="1800">
                          <a:effectLst/>
                        </a:rPr>
                        <a:t>3</a:t>
                      </a:r>
                    </a:p>
                  </a:txBody>
                  <a:tcPr marL="91436" marR="91436" marT="45659" marB="4565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r>
                        <a:rPr lang="ru-RU" sz="1800" dirty="0">
                          <a:effectLst/>
                        </a:rPr>
                        <a:t>отсутствует</a:t>
                      </a:r>
                    </a:p>
                  </a:txBody>
                  <a:tcPr marL="91436" marR="91436" marT="45659" marB="4565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r>
                        <a:rPr lang="ru-RU" sz="1800" dirty="0">
                          <a:effectLst/>
                        </a:rPr>
                        <a:t>3.1780</a:t>
                      </a:r>
                    </a:p>
                  </a:txBody>
                  <a:tcPr marL="91436" marR="91436" marT="45659" marB="4565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r>
              <a:tr h="639928">
                <a:tc>
                  <a:txBody>
                    <a:bodyPr/>
                    <a:lstStyle/>
                    <a:p>
                      <a:r>
                        <a:rPr lang="ru-RU" sz="1800">
                          <a:effectLst/>
                        </a:rPr>
                        <a:t>Вторая попытка</a:t>
                      </a:r>
                    </a:p>
                  </a:txBody>
                  <a:tcPr marL="91436" marR="91436" marT="45659" marB="4565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EEFF"/>
                    </a:solidFill>
                  </a:tcPr>
                </a:tc>
                <a:tc>
                  <a:txBody>
                    <a:bodyPr/>
                    <a:lstStyle/>
                    <a:p>
                      <a:r>
                        <a:rPr lang="ru-RU" sz="1800">
                          <a:effectLst/>
                        </a:rPr>
                        <a:t>530</a:t>
                      </a:r>
                    </a:p>
                  </a:txBody>
                  <a:tcPr marL="91436" marR="91436" marT="45659" marB="4565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r>
                        <a:rPr lang="ru-RU" sz="1800">
                          <a:effectLst/>
                        </a:rPr>
                        <a:t>253</a:t>
                      </a:r>
                    </a:p>
                  </a:txBody>
                  <a:tcPr marL="91436" marR="91436" marT="45659" marB="4565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r>
                        <a:rPr lang="ru-RU" sz="1800">
                          <a:effectLst/>
                        </a:rPr>
                        <a:t>3</a:t>
                      </a:r>
                    </a:p>
                  </a:txBody>
                  <a:tcPr marL="91436" marR="91436" marT="45659" marB="4565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r>
                        <a:rPr lang="ru-RU" sz="1800" dirty="0">
                          <a:effectLst/>
                        </a:rPr>
                        <a:t>присутствует</a:t>
                      </a:r>
                    </a:p>
                  </a:txBody>
                  <a:tcPr marL="91436" marR="91436" marT="45659" marB="4565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r>
                        <a:rPr lang="ru-RU" sz="1800" dirty="0">
                          <a:effectLst/>
                        </a:rPr>
                        <a:t>3.1423</a:t>
                      </a:r>
                    </a:p>
                  </a:txBody>
                  <a:tcPr marL="91436" marR="91436" marT="45659" marB="4565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r>
              <a:tr h="639928">
                <a:tc>
                  <a:txBody>
                    <a:bodyPr/>
                    <a:lstStyle/>
                    <a:p>
                      <a:r>
                        <a:rPr lang="ru-RU" sz="1800">
                          <a:effectLst/>
                        </a:rPr>
                        <a:t>Третья попытка</a:t>
                      </a:r>
                    </a:p>
                  </a:txBody>
                  <a:tcPr marL="91436" marR="91436" marT="45659" marB="4565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EEFF"/>
                    </a:solidFill>
                  </a:tcPr>
                </a:tc>
                <a:tc>
                  <a:txBody>
                    <a:bodyPr/>
                    <a:lstStyle/>
                    <a:p>
                      <a:r>
                        <a:rPr lang="ru-RU" sz="1800">
                          <a:effectLst/>
                        </a:rPr>
                        <a:t>590</a:t>
                      </a:r>
                    </a:p>
                  </a:txBody>
                  <a:tcPr marL="91436" marR="91436" marT="45659" marB="4565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r>
                        <a:rPr lang="ru-RU" sz="1800">
                          <a:effectLst/>
                        </a:rPr>
                        <a:t>371</a:t>
                      </a:r>
                    </a:p>
                  </a:txBody>
                  <a:tcPr marL="91436" marR="91436" marT="45659" marB="4565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r>
                        <a:rPr lang="ru-RU" sz="1800">
                          <a:effectLst/>
                        </a:rPr>
                        <a:t>5</a:t>
                      </a:r>
                    </a:p>
                  </a:txBody>
                  <a:tcPr marL="91436" marR="91436" marT="45659" marB="4565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r>
                        <a:rPr lang="ru-RU" sz="1800" dirty="0">
                          <a:effectLst/>
                        </a:rPr>
                        <a:t>присутствует</a:t>
                      </a:r>
                    </a:p>
                  </a:txBody>
                  <a:tcPr marL="91436" marR="91436" marT="45659" marB="4565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r>
                        <a:rPr lang="ru-RU" sz="1800" dirty="0">
                          <a:effectLst/>
                        </a:rPr>
                        <a:t>3.1416</a:t>
                      </a:r>
                    </a:p>
                  </a:txBody>
                  <a:tcPr marL="91436" marR="91436" marT="45659" marB="4565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6981371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Рисунок 1" descr="SAM_4546"/>
          <p:cNvPicPr>
            <a:picLocks noGrp="1" noChangeAspect="1"/>
          </p:cNvPicPr>
          <p:nvPr isPhoto="1"/>
        </p:nvPicPr>
        <p:blipFill>
          <a:blip r:embed="rId2" cstate="print">
            <a:extLst>
              <a:ext uri="{28A0092B-C50C-407E-A947-70E740481C1C}">
                <a14:useLocalDpi xmlns:a14="http://schemas.microsoft.com/office/drawing/2010/main" val="0"/>
              </a:ext>
            </a:extLst>
          </a:blip>
          <a:srcRect/>
          <a:stretch>
            <a:fillRect/>
          </a:stretch>
        </p:blipFill>
        <p:spPr bwMode="auto">
          <a:xfrm>
            <a:off x="2667000" y="85725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81319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a:xfrm>
            <a:off x="2408100" y="573263"/>
            <a:ext cx="8911687" cy="1280890"/>
          </a:xfrm>
        </p:spPr>
        <p:txBody>
          <a:bodyPr/>
          <a:lstStyle/>
          <a:p>
            <a:pPr eaLnBrk="1" hangingPunct="1"/>
            <a:r>
              <a:rPr lang="ru-RU" b="1" dirty="0" smtClean="0">
                <a:solidFill>
                  <a:schemeClr val="accent1"/>
                </a:solidFill>
              </a:rPr>
              <a:t>Идея праздника числа</a:t>
            </a:r>
          </a:p>
        </p:txBody>
      </p:sp>
      <p:sp>
        <p:nvSpPr>
          <p:cNvPr id="3" name="Объект 2"/>
          <p:cNvSpPr>
            <a:spLocks noGrp="1"/>
          </p:cNvSpPr>
          <p:nvPr>
            <p:ph idx="1"/>
          </p:nvPr>
        </p:nvSpPr>
        <p:spPr>
          <a:xfrm>
            <a:off x="3229583" y="2172655"/>
            <a:ext cx="8275029" cy="3777622"/>
          </a:xfrm>
        </p:spPr>
        <p:txBody>
          <a:bodyPr rtlCol="0">
            <a:normAutofit/>
          </a:bodyPr>
          <a:lstStyle/>
          <a:p>
            <a:pPr marL="0" indent="0">
              <a:buNone/>
              <a:defRPr/>
            </a:pPr>
            <a:r>
              <a:rPr lang="ru-RU" sz="2400" dirty="0"/>
              <a:t>праздник придумал в 1987 году физик из Сан-Франциско </a:t>
            </a:r>
            <a:r>
              <a:rPr lang="ru-RU" sz="2400" b="1" i="1" dirty="0"/>
              <a:t>Ларри Шоу</a:t>
            </a:r>
            <a:r>
              <a:rPr lang="ru-RU" sz="2400" dirty="0"/>
              <a:t>, обративший внимание на то, что 14 марта (в американском написании – 3.14) ровно в 01:59 дата и время совпадут с первыми разрядами числа Пи = 3,14159.</a:t>
            </a:r>
            <a:br>
              <a:rPr lang="ru-RU" sz="2400" dirty="0"/>
            </a:br>
            <a:r>
              <a:rPr lang="ru-RU" sz="2400" b="1" dirty="0">
                <a:solidFill>
                  <a:srgbClr val="FF0000"/>
                </a:solidFill>
              </a:rPr>
              <a:t>14 марта </a:t>
            </a:r>
            <a:r>
              <a:rPr lang="ru-RU" sz="2400" dirty="0">
                <a:solidFill>
                  <a:schemeClr val="tx1"/>
                </a:solidFill>
              </a:rPr>
              <a:t>1879 года </a:t>
            </a:r>
            <a:r>
              <a:rPr lang="ru-RU" sz="2400" dirty="0"/>
              <a:t>также родился создатель теории относительности </a:t>
            </a:r>
            <a:r>
              <a:rPr lang="ru-RU" sz="2400" b="1" i="1" dirty="0"/>
              <a:t>Альберт </a:t>
            </a:r>
            <a:r>
              <a:rPr lang="ru-RU" sz="2400" b="1" i="1" dirty="0" smtClean="0"/>
              <a:t>Эйнштейн.</a:t>
            </a:r>
          </a:p>
        </p:txBody>
      </p:sp>
      <p:pic>
        <p:nvPicPr>
          <p:cNvPr id="18436" name="Рисунок 3" descr="http://www.yuga.ru/media/pi_day_b01__ghrzf3y.png">
            <a:hlinkClick r:id="rId2" tooltip="&quot;pi_day_b01.jpg&quo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4062" y="173576"/>
            <a:ext cx="19050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Рисунок 4" descr="http://www.yuga.ru/media/pi_day_b01__ghrzf3y.png">
            <a:hlinkClick r:id="rId2" tooltip="&quot;pi_day_b01.jpg&quo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02727" y="5485678"/>
            <a:ext cx="19050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Рисунок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87709" y="173576"/>
            <a:ext cx="1211263"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2729" y="1978484"/>
            <a:ext cx="2325801" cy="3030187"/>
          </a:xfrm>
          <a:prstGeom prst="rect">
            <a:avLst/>
          </a:prstGeom>
        </p:spPr>
      </p:pic>
    </p:spTree>
    <p:extLst>
      <p:ext uri="{BB962C8B-B14F-4D97-AF65-F5344CB8AC3E}">
        <p14:creationId xmlns:p14="http://schemas.microsoft.com/office/powerpoint/2010/main" val="26923840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Рисунок 1" descr="IMG_0812"/>
          <p:cNvPicPr>
            <a:picLocks noGrp="1" noChangeAspect="1"/>
          </p:cNvPicPr>
          <p:nvPr isPhoto="1"/>
        </p:nvPicPr>
        <p:blipFill>
          <a:blip r:embed="rId2" cstate="print">
            <a:extLst>
              <a:ext uri="{28A0092B-C50C-407E-A947-70E740481C1C}">
                <a14:useLocalDpi xmlns:a14="http://schemas.microsoft.com/office/drawing/2010/main" val="0"/>
              </a:ext>
            </a:extLst>
          </a:blip>
          <a:srcRect/>
          <a:stretch>
            <a:fillRect/>
          </a:stretch>
        </p:blipFill>
        <p:spPr bwMode="auto">
          <a:xfrm>
            <a:off x="2238375" y="857250"/>
            <a:ext cx="77152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29741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Рисунок 1" descr="IMG_0796"/>
          <p:cNvPicPr>
            <a:picLocks noGrp="1" noChangeAspect="1"/>
          </p:cNvPicPr>
          <p:nvPr isPhoto="1"/>
        </p:nvPicPr>
        <p:blipFill>
          <a:blip r:embed="rId2" cstate="print">
            <a:extLst>
              <a:ext uri="{28A0092B-C50C-407E-A947-70E740481C1C}">
                <a14:useLocalDpi xmlns:a14="http://schemas.microsoft.com/office/drawing/2010/main" val="0"/>
              </a:ext>
            </a:extLst>
          </a:blip>
          <a:srcRect/>
          <a:stretch>
            <a:fillRect/>
          </a:stretch>
        </p:blipFill>
        <p:spPr bwMode="auto">
          <a:xfrm>
            <a:off x="2640014" y="1125538"/>
            <a:ext cx="2160587"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Рисунок 2" descr="IMG_0797"/>
          <p:cNvPicPr>
            <a:picLocks noGrp="1" noChangeAspect="1"/>
          </p:cNvPicPr>
          <p:nvPr isPhoto="1"/>
        </p:nvPicPr>
        <p:blipFill>
          <a:blip r:embed="rId3">
            <a:extLst>
              <a:ext uri="{28A0092B-C50C-407E-A947-70E740481C1C}">
                <a14:useLocalDpi xmlns:a14="http://schemas.microsoft.com/office/drawing/2010/main" val="0"/>
              </a:ext>
            </a:extLst>
          </a:blip>
          <a:srcRect/>
          <a:stretch>
            <a:fillRect/>
          </a:stretch>
        </p:blipFill>
        <p:spPr bwMode="auto">
          <a:xfrm>
            <a:off x="5026026" y="1150939"/>
            <a:ext cx="22129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Рисунок 4" descr="IMG_0800"/>
          <p:cNvPicPr>
            <a:picLocks noGrp="1" noChangeAspect="1"/>
          </p:cNvPicPr>
          <p:nvPr isPhoto="1"/>
        </p:nvPicPr>
        <p:blipFill>
          <a:blip r:embed="rId4">
            <a:extLst>
              <a:ext uri="{28A0092B-C50C-407E-A947-70E740481C1C}">
                <a14:useLocalDpi xmlns:a14="http://schemas.microsoft.com/office/drawing/2010/main" val="0"/>
              </a:ext>
            </a:extLst>
          </a:blip>
          <a:srcRect/>
          <a:stretch>
            <a:fillRect/>
          </a:stretch>
        </p:blipFill>
        <p:spPr bwMode="auto">
          <a:xfrm>
            <a:off x="7443789" y="1279525"/>
            <a:ext cx="2020887"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Рисунок 5" descr="IMG_0801"/>
          <p:cNvPicPr>
            <a:picLocks noGrp="1" noChangeAspect="1"/>
          </p:cNvPicPr>
          <p:nvPr isPhoto="1"/>
        </p:nvPicPr>
        <p:blipFill>
          <a:blip r:embed="rId5">
            <a:extLst>
              <a:ext uri="{28A0092B-C50C-407E-A947-70E740481C1C}">
                <a14:useLocalDpi xmlns:a14="http://schemas.microsoft.com/office/drawing/2010/main" val="0"/>
              </a:ext>
            </a:extLst>
          </a:blip>
          <a:srcRect/>
          <a:stretch>
            <a:fillRect/>
          </a:stretch>
        </p:blipFill>
        <p:spPr bwMode="auto">
          <a:xfrm>
            <a:off x="4938713" y="2968625"/>
            <a:ext cx="1211262"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Рисунок 7" descr="IMG_0803"/>
          <p:cNvPicPr>
            <a:picLocks noGrp="1" noChangeAspect="1"/>
          </p:cNvPicPr>
          <p:nvPr isPhoto="1"/>
        </p:nvPicPr>
        <p:blipFill>
          <a:blip r:embed="rId6" cstate="print">
            <a:extLst>
              <a:ext uri="{28A0092B-C50C-407E-A947-70E740481C1C}">
                <a14:useLocalDpi xmlns:a14="http://schemas.microsoft.com/office/drawing/2010/main" val="0"/>
              </a:ext>
            </a:extLst>
          </a:blip>
          <a:srcRect/>
          <a:stretch>
            <a:fillRect/>
          </a:stretch>
        </p:blipFill>
        <p:spPr bwMode="auto">
          <a:xfrm>
            <a:off x="6367464" y="2968625"/>
            <a:ext cx="1241425"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Рисунок 8" descr="IMG_0804"/>
          <p:cNvPicPr>
            <a:picLocks noGrp="1" noChangeAspect="1"/>
          </p:cNvPicPr>
          <p:nvPr isPhoto="1"/>
        </p:nvPicPr>
        <p:blipFill>
          <a:blip r:embed="rId7" cstate="print">
            <a:extLst>
              <a:ext uri="{28A0092B-C50C-407E-A947-70E740481C1C}">
                <a14:useLocalDpi xmlns:a14="http://schemas.microsoft.com/office/drawing/2010/main" val="0"/>
              </a:ext>
            </a:extLst>
          </a:blip>
          <a:srcRect/>
          <a:stretch>
            <a:fillRect/>
          </a:stretch>
        </p:blipFill>
        <p:spPr bwMode="auto">
          <a:xfrm>
            <a:off x="7853364" y="2968625"/>
            <a:ext cx="1241425"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Рисунок 9" descr="IMG_0807"/>
          <p:cNvPicPr>
            <a:picLocks noGrp="1" noChangeAspect="1"/>
          </p:cNvPicPr>
          <p:nvPr isPhoto="1"/>
        </p:nvPicPr>
        <p:blipFill>
          <a:blip r:embed="rId8" cstate="print">
            <a:extLst>
              <a:ext uri="{28A0092B-C50C-407E-A947-70E740481C1C}">
                <a14:useLocalDpi xmlns:a14="http://schemas.microsoft.com/office/drawing/2010/main" val="0"/>
              </a:ext>
            </a:extLst>
          </a:blip>
          <a:srcRect/>
          <a:stretch>
            <a:fillRect/>
          </a:stretch>
        </p:blipFill>
        <p:spPr bwMode="auto">
          <a:xfrm>
            <a:off x="2640014" y="3068638"/>
            <a:ext cx="2035175"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3" name="Рисунок 10" descr="IMG_0810"/>
          <p:cNvPicPr>
            <a:picLocks noGrp="1" noChangeAspect="1"/>
          </p:cNvPicPr>
          <p:nvPr isPhoto="1"/>
        </p:nvPicPr>
        <p:blipFill>
          <a:blip r:embed="rId9">
            <a:extLst>
              <a:ext uri="{28A0092B-C50C-407E-A947-70E740481C1C}">
                <a14:useLocalDpi xmlns:a14="http://schemas.microsoft.com/office/drawing/2010/main" val="0"/>
              </a:ext>
            </a:extLst>
          </a:blip>
          <a:srcRect/>
          <a:stretch>
            <a:fillRect/>
          </a:stretch>
        </p:blipFill>
        <p:spPr bwMode="auto">
          <a:xfrm>
            <a:off x="2424114" y="4652964"/>
            <a:ext cx="2128837"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4" name="TextBox 9"/>
          <p:cNvSpPr txBox="1">
            <a:spLocks noChangeArrowheads="1"/>
          </p:cNvSpPr>
          <p:nvPr/>
        </p:nvSpPr>
        <p:spPr bwMode="auto">
          <a:xfrm>
            <a:off x="4897438" y="4941888"/>
            <a:ext cx="4552950"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r>
              <a:rPr lang="ru-RU"/>
              <a:t>Получили результат бросая 250 спичек 2, 9</a:t>
            </a:r>
          </a:p>
          <a:p>
            <a:r>
              <a:rPr lang="ru-RU"/>
              <a:t>Бросая 400 спичек 3,1 (отношение брошенных спичек, к спичкам лежащим на лентах)</a:t>
            </a:r>
          </a:p>
        </p:txBody>
      </p:sp>
    </p:spTree>
    <p:extLst>
      <p:ext uri="{BB962C8B-B14F-4D97-AF65-F5344CB8AC3E}">
        <p14:creationId xmlns:p14="http://schemas.microsoft.com/office/powerpoint/2010/main" val="21171853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fontScale="90000"/>
          </a:bodyPr>
          <a:lstStyle/>
          <a:p>
            <a:pPr eaLnBrk="1" hangingPunct="1"/>
            <a:r>
              <a:rPr lang="ru-RU" sz="2400" b="1" i="1">
                <a:solidFill>
                  <a:srgbClr val="002060"/>
                </a:solidFill>
                <a:latin typeface="Times New Roman" panose="02020603050405020304" pitchFamily="18" charset="0"/>
              </a:rPr>
              <a:t>На протяжении всей истории изучения числа </a:t>
            </a:r>
            <a:r>
              <a:rPr lang="ru-RU" sz="2400" b="1" i="1">
                <a:solidFill>
                  <a:srgbClr val="002060"/>
                </a:solidFill>
                <a:latin typeface="Times New Roman" panose="02020603050405020304" pitchFamily="18" charset="0"/>
                <a:sym typeface="Symbol" panose="05050102010706020507" pitchFamily="18" charset="2"/>
              </a:rPr>
              <a:t></a:t>
            </a:r>
            <a:r>
              <a:rPr lang="ru-RU" sz="2400" b="1" i="1">
                <a:solidFill>
                  <a:srgbClr val="002060"/>
                </a:solidFill>
                <a:latin typeface="Times New Roman" panose="02020603050405020304" pitchFamily="18" charset="0"/>
              </a:rPr>
              <a:t>, вплоть до наших дней, велась своеобразная погоня за десятичными знаками этого числа.</a:t>
            </a:r>
            <a:r>
              <a:rPr lang="ru-RU" sz="2400" b="1" i="1">
                <a:solidFill>
                  <a:srgbClr val="002060"/>
                </a:solidFill>
                <a:latin typeface="Times New Roman" panose="02020603050405020304" pitchFamily="18" charset="0"/>
                <a:sym typeface="Symbol" panose="05050102010706020507" pitchFamily="18" charset="2"/>
              </a:rPr>
              <a:t/>
            </a:r>
            <a:br>
              <a:rPr lang="ru-RU" sz="2400" b="1" i="1">
                <a:solidFill>
                  <a:srgbClr val="002060"/>
                </a:solidFill>
                <a:latin typeface="Times New Roman" panose="02020603050405020304" pitchFamily="18" charset="0"/>
                <a:sym typeface="Symbol" panose="05050102010706020507" pitchFamily="18" charset="2"/>
              </a:rPr>
            </a:br>
            <a:endParaRPr lang="ru-RU" sz="2400" b="1" i="1">
              <a:solidFill>
                <a:srgbClr val="002060"/>
              </a:solidFill>
              <a:latin typeface="Times New Roman" panose="02020603050405020304" pitchFamily="18" charset="0"/>
              <a:sym typeface="Symbol" panose="05050102010706020507" pitchFamily="18" charset="2"/>
            </a:endParaRPr>
          </a:p>
        </p:txBody>
      </p:sp>
      <p:sp>
        <p:nvSpPr>
          <p:cNvPr id="11267" name="Rectangle 4"/>
          <p:cNvSpPr>
            <a:spLocks noChangeArrowheads="1"/>
          </p:cNvSpPr>
          <p:nvPr/>
        </p:nvSpPr>
        <p:spPr bwMode="auto">
          <a:xfrm>
            <a:off x="2279650" y="1894104"/>
            <a:ext cx="9224962"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indent="228600" eaLnBrk="0" hangingPunct="0">
              <a:defRPr>
                <a:solidFill>
                  <a:schemeClr val="tx1"/>
                </a:solidFill>
                <a:latin typeface="Arial Black" panose="020B0A04020102020204" pitchFamily="34" charset="0"/>
                <a:cs typeface="Arial" panose="020B0604020202020204" pitchFamily="34" charset="0"/>
              </a:defRPr>
            </a:lvl1pPr>
            <a:lvl2pPr marL="742950" indent="-285750" eaLnBrk="0" hangingPunct="0">
              <a:defRPr>
                <a:solidFill>
                  <a:schemeClr val="tx1"/>
                </a:solidFill>
                <a:latin typeface="Arial Black" panose="020B0A04020102020204" pitchFamily="34" charset="0"/>
                <a:cs typeface="Arial" panose="020B0604020202020204" pitchFamily="34" charset="0"/>
              </a:defRPr>
            </a:lvl2pPr>
            <a:lvl3pPr marL="1143000" indent="-228600" eaLnBrk="0" hangingPunct="0">
              <a:defRPr>
                <a:solidFill>
                  <a:schemeClr val="tx1"/>
                </a:solidFill>
                <a:latin typeface="Arial Black" panose="020B0A04020102020204" pitchFamily="34" charset="0"/>
                <a:cs typeface="Arial" panose="020B0604020202020204" pitchFamily="34" charset="0"/>
              </a:defRPr>
            </a:lvl3pPr>
            <a:lvl4pPr marL="1600200" indent="-228600" eaLnBrk="0" hangingPunct="0">
              <a:defRPr>
                <a:solidFill>
                  <a:schemeClr val="tx1"/>
                </a:solidFill>
                <a:latin typeface="Arial Black" panose="020B0A04020102020204" pitchFamily="34" charset="0"/>
                <a:cs typeface="Arial" panose="020B0604020202020204" pitchFamily="34" charset="0"/>
              </a:defRPr>
            </a:lvl4pPr>
            <a:lvl5pPr marL="2057400" indent="-228600" eaLnBrk="0" hangingPunct="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pPr marL="363538" indent="-363538" eaLnBrk="1" hangingPunct="1">
              <a:buFont typeface="+mj-lt"/>
              <a:buAutoNum type="arabicPeriod"/>
              <a:defRPr/>
            </a:pPr>
            <a:r>
              <a:rPr lang="ru-RU" b="1" dirty="0">
                <a:latin typeface="Arial" panose="020B0604020202020204" pitchFamily="34" charset="0"/>
                <a:sym typeface="Symbol" panose="05050102010706020507" pitchFamily="18" charset="2"/>
              </a:rPr>
              <a:t>Леонардо Фибоначчи (около 1220г.) определил три первых точных знака </a:t>
            </a:r>
          </a:p>
          <a:p>
            <a:pPr marL="363538" indent="-363538" eaLnBrk="1" hangingPunct="1">
              <a:defRPr/>
            </a:pPr>
            <a:r>
              <a:rPr lang="ru-RU" b="1" dirty="0" smtClean="0">
                <a:latin typeface="Arial" panose="020B0604020202020204" pitchFamily="34" charset="0"/>
                <a:sym typeface="Symbol" panose="05050102010706020507" pitchFamily="18" charset="2"/>
              </a:rPr>
              <a:t>      числа </a:t>
            </a:r>
            <a:r>
              <a:rPr lang="ru-RU" b="1" dirty="0">
                <a:latin typeface="Arial" panose="020B0604020202020204" pitchFamily="34" charset="0"/>
                <a:sym typeface="Symbol" panose="05050102010706020507" pitchFamily="18" charset="2"/>
              </a:rPr>
              <a:t></a:t>
            </a:r>
            <a:r>
              <a:rPr lang="ru-RU" b="1" dirty="0">
                <a:latin typeface="Arial" panose="020B0604020202020204" pitchFamily="34" charset="0"/>
              </a:rPr>
              <a:t>. </a:t>
            </a:r>
          </a:p>
          <a:p>
            <a:pPr marL="363538" indent="-363538" eaLnBrk="1" hangingPunct="1">
              <a:buFontTx/>
              <a:buAutoNum type="arabicPeriod" startAt="2"/>
              <a:defRPr/>
            </a:pPr>
            <a:r>
              <a:rPr lang="ru-RU" b="1" dirty="0">
                <a:latin typeface="Arial" panose="020B0604020202020204" pitchFamily="34" charset="0"/>
                <a:sym typeface="Symbol" panose="05050102010706020507" pitchFamily="18" charset="2"/>
              </a:rPr>
              <a:t>Андриан Антонис - 6 точных десятичных знаков (в </a:t>
            </a:r>
            <a:r>
              <a:rPr lang="en-US" b="1" dirty="0">
                <a:latin typeface="Arial" panose="020B0604020202020204" pitchFamily="34" charset="0"/>
                <a:sym typeface="Symbol" panose="05050102010706020507" pitchFamily="18" charset="2"/>
              </a:rPr>
              <a:t>XVI</a:t>
            </a:r>
            <a:r>
              <a:rPr lang="ru-RU" b="1" dirty="0">
                <a:latin typeface="Arial" panose="020B0604020202020204" pitchFamily="34" charset="0"/>
                <a:sym typeface="Symbol" panose="05050102010706020507" pitchFamily="18" charset="2"/>
              </a:rPr>
              <a:t> в.);</a:t>
            </a:r>
          </a:p>
          <a:p>
            <a:pPr marL="363538" indent="-363538" eaLnBrk="1" hangingPunct="1">
              <a:buFontTx/>
              <a:buAutoNum type="arabicPeriod" startAt="2"/>
              <a:defRPr/>
            </a:pPr>
            <a:r>
              <a:rPr lang="ru-RU" b="1" dirty="0">
                <a:latin typeface="Arial" panose="020B0604020202020204" pitchFamily="34" charset="0"/>
                <a:sym typeface="Symbol" panose="05050102010706020507" pitchFamily="18" charset="2"/>
              </a:rPr>
              <a:t>Цзу Чун-чжи (Китай) – 7 десятичных знаков (</a:t>
            </a:r>
            <a:r>
              <a:rPr lang="en-US" b="1" dirty="0">
                <a:latin typeface="Arial" panose="020B0604020202020204" pitchFamily="34" charset="0"/>
                <a:sym typeface="Symbol" panose="05050102010706020507" pitchFamily="18" charset="2"/>
              </a:rPr>
              <a:t>V</a:t>
            </a:r>
            <a:r>
              <a:rPr lang="ru-RU" b="1" dirty="0">
                <a:latin typeface="Arial" panose="020B0604020202020204" pitchFamily="34" charset="0"/>
                <a:sym typeface="Symbol" panose="05050102010706020507" pitchFamily="18" charset="2"/>
              </a:rPr>
              <a:t> в.н.э.); </a:t>
            </a:r>
          </a:p>
          <a:p>
            <a:pPr marL="363538" indent="-363538" eaLnBrk="1" hangingPunct="1">
              <a:buFontTx/>
              <a:buAutoNum type="arabicPeriod" startAt="2"/>
              <a:defRPr/>
            </a:pPr>
            <a:r>
              <a:rPr lang="ru-RU" b="1" dirty="0">
                <a:latin typeface="Arial" panose="020B0604020202020204" pitchFamily="34" charset="0"/>
                <a:sym typeface="Symbol" panose="05050102010706020507" pitchFamily="18" charset="2"/>
              </a:rPr>
              <a:t>Франсуа Виет – 9 десятичных знаков; </a:t>
            </a:r>
          </a:p>
          <a:p>
            <a:pPr marL="363538" indent="-363538" eaLnBrk="1" hangingPunct="1">
              <a:buFontTx/>
              <a:buAutoNum type="arabicPeriod" startAt="2"/>
              <a:defRPr/>
            </a:pPr>
            <a:r>
              <a:rPr lang="ru-RU" b="1" dirty="0">
                <a:latin typeface="Arial" panose="020B0604020202020204" pitchFamily="34" charset="0"/>
                <a:sym typeface="Symbol" panose="05050102010706020507" pitchFamily="18" charset="2"/>
              </a:rPr>
              <a:t>Андриан ван Ромен – 15 десятичных знаков (1593г.);</a:t>
            </a:r>
          </a:p>
          <a:p>
            <a:pPr marL="363538" indent="-363538" eaLnBrk="1" hangingPunct="1">
              <a:buFontTx/>
              <a:buAutoNum type="arabicPeriod" startAt="2"/>
              <a:defRPr/>
            </a:pPr>
            <a:r>
              <a:rPr lang="ru-RU" b="1" dirty="0">
                <a:latin typeface="Arial" panose="020B0604020202020204" pitchFamily="34" charset="0"/>
                <a:sym typeface="Symbol" panose="05050102010706020507" pitchFamily="18" charset="2"/>
              </a:rPr>
              <a:t>аль-Каши – 17 знаков после запятой (</a:t>
            </a:r>
            <a:r>
              <a:rPr lang="en-US" b="1" dirty="0">
                <a:latin typeface="Arial" panose="020B0604020202020204" pitchFamily="34" charset="0"/>
                <a:sym typeface="Symbol" panose="05050102010706020507" pitchFamily="18" charset="2"/>
              </a:rPr>
              <a:t>XV</a:t>
            </a:r>
            <a:r>
              <a:rPr lang="ru-RU" b="1" dirty="0">
                <a:latin typeface="Arial" panose="020B0604020202020204" pitchFamily="34" charset="0"/>
                <a:sym typeface="Symbol" panose="05050102010706020507" pitchFamily="18" charset="2"/>
              </a:rPr>
              <a:t> в.) </a:t>
            </a:r>
          </a:p>
          <a:p>
            <a:pPr marL="363538" indent="-363538" eaLnBrk="1" hangingPunct="1">
              <a:buFontTx/>
              <a:buAutoNum type="arabicPeriod" startAt="2"/>
              <a:defRPr/>
            </a:pPr>
            <a:r>
              <a:rPr lang="ru-RU" b="1" dirty="0">
                <a:latin typeface="Arial" panose="020B0604020202020204" pitchFamily="34" charset="0"/>
                <a:sym typeface="Symbol" panose="05050102010706020507" pitchFamily="18" charset="2"/>
              </a:rPr>
              <a:t>Лудольф ван Келён – 20 десятичных знаков; </a:t>
            </a:r>
          </a:p>
          <a:p>
            <a:pPr marL="363538" indent="-363538" eaLnBrk="1" hangingPunct="1">
              <a:buFontTx/>
              <a:buAutoNum type="arabicPeriod" startAt="2"/>
              <a:defRPr/>
            </a:pPr>
            <a:r>
              <a:rPr lang="ru-RU" b="1" dirty="0">
                <a:latin typeface="Arial" panose="020B0604020202020204" pitchFamily="34" charset="0"/>
                <a:sym typeface="Symbol" panose="05050102010706020507" pitchFamily="18" charset="2"/>
              </a:rPr>
              <a:t>Лудольф ван Цейлену – 32 десятичных знаков (1596г.);</a:t>
            </a:r>
          </a:p>
          <a:p>
            <a:pPr marL="363538" indent="-363538" eaLnBrk="1" hangingPunct="1">
              <a:defRPr/>
            </a:pPr>
            <a:r>
              <a:rPr lang="ru-RU" b="1" dirty="0" smtClean="0">
                <a:latin typeface="Arial" panose="020B0604020202020204" pitchFamily="34" charset="0"/>
                <a:sym typeface="Symbol" panose="05050102010706020507" pitchFamily="18" charset="2"/>
              </a:rPr>
              <a:t>       В </a:t>
            </a:r>
            <a:r>
              <a:rPr lang="ru-RU" b="1" dirty="0">
                <a:latin typeface="Arial" panose="020B0604020202020204" pitchFamily="34" charset="0"/>
                <a:sym typeface="Symbol" panose="05050102010706020507" pitchFamily="18" charset="2"/>
              </a:rPr>
              <a:t>его честь число </a:t>
            </a:r>
            <a:r>
              <a:rPr lang="ru-RU" b="1" dirty="0">
                <a:latin typeface="Arial" panose="020B0604020202020204" pitchFamily="34" charset="0"/>
              </a:rPr>
              <a:t> было названо </a:t>
            </a:r>
            <a:r>
              <a:rPr lang="ru-RU" b="1" dirty="0">
                <a:latin typeface="Arial" panose="020B0604020202020204" pitchFamily="34" charset="0"/>
                <a:sym typeface="Symbol" panose="05050102010706020507" pitchFamily="18" charset="2"/>
              </a:rPr>
              <a:t> современниками "Лудольфово число</a:t>
            </a:r>
            <a:r>
              <a:rPr lang="ru-RU" b="1" dirty="0" smtClean="0">
                <a:latin typeface="Arial" panose="020B0604020202020204" pitchFamily="34" charset="0"/>
                <a:sym typeface="Symbol" panose="05050102010706020507" pitchFamily="18" charset="2"/>
              </a:rPr>
              <a:t>".</a:t>
            </a:r>
          </a:p>
          <a:p>
            <a:pPr marL="363538" indent="-363538" eaLnBrk="1" hangingPunct="1">
              <a:defRPr/>
            </a:pPr>
            <a:r>
              <a:rPr lang="ru-RU" b="1" dirty="0" smtClean="0">
                <a:latin typeface="Arial" panose="020B0604020202020204" pitchFamily="34" charset="0"/>
                <a:sym typeface="Symbol" panose="05050102010706020507" pitchFamily="18" charset="2"/>
              </a:rPr>
              <a:t>9.  Авраам </a:t>
            </a:r>
            <a:r>
              <a:rPr lang="ru-RU" b="1" dirty="0">
                <a:latin typeface="Arial" panose="020B0604020202020204" pitchFamily="34" charset="0"/>
                <a:sym typeface="Symbol" panose="05050102010706020507" pitchFamily="18" charset="2"/>
              </a:rPr>
              <a:t>Шарп – 72 десятичных знаков </a:t>
            </a:r>
            <a:endParaRPr lang="ru-RU" b="1" dirty="0" smtClean="0">
              <a:latin typeface="Arial" panose="020B0604020202020204" pitchFamily="34" charset="0"/>
              <a:sym typeface="Symbol" panose="05050102010706020507" pitchFamily="18" charset="2"/>
            </a:endParaRPr>
          </a:p>
          <a:p>
            <a:pPr marL="363538" indent="-363538" eaLnBrk="1" hangingPunct="1">
              <a:defRPr/>
            </a:pPr>
            <a:r>
              <a:rPr lang="ru-RU" b="1" dirty="0" smtClean="0">
                <a:latin typeface="Arial" panose="020B0604020202020204" pitchFamily="34" charset="0"/>
                <a:sym typeface="Symbol" panose="05050102010706020507" pitchFamily="18" charset="2"/>
              </a:rPr>
              <a:t>10. Джон </a:t>
            </a:r>
            <a:r>
              <a:rPr lang="ru-RU" b="1" dirty="0">
                <a:latin typeface="Arial" panose="020B0604020202020204" pitchFamily="34" charset="0"/>
                <a:sym typeface="Symbol" panose="05050102010706020507" pitchFamily="18" charset="2"/>
              </a:rPr>
              <a:t>Мечин – 100 десятичных знаков (1706 г</a:t>
            </a:r>
            <a:r>
              <a:rPr lang="ru-RU" b="1" dirty="0" smtClean="0">
                <a:latin typeface="Arial" panose="020B0604020202020204" pitchFamily="34" charset="0"/>
                <a:sym typeface="Symbol" panose="05050102010706020507" pitchFamily="18" charset="2"/>
              </a:rPr>
              <a:t>.)</a:t>
            </a:r>
          </a:p>
          <a:p>
            <a:pPr marL="363538" indent="-363538" eaLnBrk="1" hangingPunct="1">
              <a:defRPr/>
            </a:pPr>
            <a:r>
              <a:rPr lang="ru-RU" b="1" dirty="0" smtClean="0">
                <a:latin typeface="Arial" panose="020B0604020202020204" pitchFamily="34" charset="0"/>
                <a:sym typeface="Symbol" panose="05050102010706020507" pitchFamily="18" charset="2"/>
              </a:rPr>
              <a:t>11</a:t>
            </a:r>
            <a:r>
              <a:rPr lang="ru-RU" b="1" dirty="0">
                <a:latin typeface="Arial" panose="020B0604020202020204" pitchFamily="34" charset="0"/>
                <a:sym typeface="Symbol" panose="05050102010706020507" pitchFamily="18" charset="2"/>
              </a:rPr>
              <a:t>. З. Дазе – 200 десятичных знаков (1844г.) </a:t>
            </a:r>
          </a:p>
          <a:p>
            <a:pPr marL="363538" indent="-363538" eaLnBrk="1" hangingPunct="1">
              <a:defRPr/>
            </a:pPr>
            <a:r>
              <a:rPr lang="ru-RU" b="1" dirty="0">
                <a:latin typeface="Arial" panose="020B0604020202020204" pitchFamily="34" charset="0"/>
                <a:sym typeface="Symbol" panose="05050102010706020507" pitchFamily="18" charset="2"/>
              </a:rPr>
              <a:t>12.Т. Клаузен – 248 десятичных знаков (1847г.)</a:t>
            </a:r>
          </a:p>
          <a:p>
            <a:pPr marL="363538" indent="-363538" eaLnBrk="1" hangingPunct="1">
              <a:defRPr/>
            </a:pPr>
            <a:r>
              <a:rPr lang="ru-RU" b="1" dirty="0" smtClean="0">
                <a:latin typeface="Arial" panose="020B0604020202020204" pitchFamily="34" charset="0"/>
                <a:sym typeface="Symbol" panose="05050102010706020507" pitchFamily="18" charset="2"/>
              </a:rPr>
              <a:t>13. Рихтер </a:t>
            </a:r>
            <a:r>
              <a:rPr lang="ru-RU" b="1" dirty="0">
                <a:latin typeface="Arial" panose="020B0604020202020204" pitchFamily="34" charset="0"/>
                <a:sym typeface="Symbol" panose="05050102010706020507" pitchFamily="18" charset="2"/>
              </a:rPr>
              <a:t>- 330 знаков, З. Дазе - 440 знаков и У.Шенкс – 513</a:t>
            </a:r>
          </a:p>
          <a:p>
            <a:pPr marL="363538" indent="-363538" eaLnBrk="1" hangingPunct="1">
              <a:defRPr/>
            </a:pPr>
            <a:r>
              <a:rPr lang="ru-RU" b="1" dirty="0">
                <a:latin typeface="Arial" panose="020B0604020202020204" pitchFamily="34" charset="0"/>
                <a:sym typeface="Symbol" panose="05050102010706020507" pitchFamily="18" charset="2"/>
              </a:rPr>
              <a:t>знаков (1853г.)</a:t>
            </a:r>
          </a:p>
        </p:txBody>
      </p:sp>
      <p:sp>
        <p:nvSpPr>
          <p:cNvPr id="43012" name="Text Box 5"/>
          <p:cNvSpPr txBox="1">
            <a:spLocks noChangeArrowheads="1"/>
          </p:cNvSpPr>
          <p:nvPr/>
        </p:nvSpPr>
        <p:spPr bwMode="auto">
          <a:xfrm>
            <a:off x="8759826" y="4516438"/>
            <a:ext cx="14398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85000"/>
              <a:buFont typeface="Brush Script MT" panose="03060802040406070304" pitchFamily="66" charset="0"/>
              <a:buChar char="O"/>
              <a:defRPr sz="2400">
                <a:solidFill>
                  <a:schemeClr val="tx1"/>
                </a:solidFill>
                <a:latin typeface="Arial" panose="020B0604020202020204" pitchFamily="34" charset="0"/>
              </a:defRPr>
            </a:lvl1pPr>
            <a:lvl2pPr marL="742950" indent="-285750">
              <a:spcBef>
                <a:spcPct val="20000"/>
              </a:spcBef>
              <a:buClr>
                <a:schemeClr val="accent2"/>
              </a:buClr>
              <a:buSzPct val="85000"/>
              <a:buFont typeface="Brush Script MT" panose="03060802040406070304" pitchFamily="66" charset="0"/>
              <a:buChar char="O"/>
              <a:defRPr sz="2200">
                <a:solidFill>
                  <a:schemeClr val="tx1"/>
                </a:solidFill>
                <a:latin typeface="Arial" panose="020B0604020202020204" pitchFamily="34" charset="0"/>
              </a:defRPr>
            </a:lvl2pPr>
            <a:lvl3pPr marL="1143000" indent="-228600">
              <a:spcBef>
                <a:spcPct val="20000"/>
              </a:spcBef>
              <a:buClr>
                <a:schemeClr val="accent2"/>
              </a:buClr>
              <a:buSzPct val="85000"/>
              <a:buFont typeface="Brush Script MT" panose="03060802040406070304" pitchFamily="66" charset="0"/>
              <a:buChar char="O"/>
              <a:defRPr sz="2000">
                <a:solidFill>
                  <a:schemeClr val="tx1"/>
                </a:solidFill>
                <a:latin typeface="Arial" panose="020B0604020202020204" pitchFamily="34" charset="0"/>
              </a:defRPr>
            </a:lvl3pPr>
            <a:lvl4pPr marL="1600200" indent="-228600">
              <a:spcBef>
                <a:spcPct val="20000"/>
              </a:spcBef>
              <a:buClr>
                <a:schemeClr val="accent2"/>
              </a:buClr>
              <a:buSzPct val="85000"/>
              <a:buFont typeface="Brush Script MT" panose="03060802040406070304" pitchFamily="66" charset="0"/>
              <a:buChar char="O"/>
              <a:defRPr>
                <a:solidFill>
                  <a:schemeClr val="tx1"/>
                </a:solidFill>
                <a:latin typeface="Arial" panose="020B0604020202020204" pitchFamily="34" charset="0"/>
              </a:defRPr>
            </a:lvl4pPr>
            <a:lvl5pPr marL="2057400" indent="-228600">
              <a:spcBef>
                <a:spcPct val="20000"/>
              </a:spcBef>
              <a:buClr>
                <a:schemeClr val="accent2"/>
              </a:buClr>
              <a:buSzPct val="85000"/>
              <a:buFont typeface="Brush Script MT" panose="03060802040406070304" pitchFamily="66" charset="0"/>
              <a:buChar char="O"/>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Arial" panose="020B0604020202020204" pitchFamily="34" charset="0"/>
              </a:defRPr>
            </a:lvl9pPr>
          </a:lstStyle>
          <a:p>
            <a:pPr eaLnBrk="1" hangingPunct="1">
              <a:spcBef>
                <a:spcPct val="50000"/>
              </a:spcBef>
              <a:buClrTx/>
              <a:buSzTx/>
              <a:buFontTx/>
              <a:buNone/>
            </a:pPr>
            <a:endParaRPr lang="ru-RU" sz="1800"/>
          </a:p>
        </p:txBody>
      </p:sp>
      <p:sp>
        <p:nvSpPr>
          <p:cNvPr id="43013" name="Text Box 7"/>
          <p:cNvSpPr txBox="1">
            <a:spLocks noChangeArrowheads="1"/>
          </p:cNvSpPr>
          <p:nvPr/>
        </p:nvSpPr>
        <p:spPr bwMode="auto">
          <a:xfrm>
            <a:off x="8328026" y="4149726"/>
            <a:ext cx="1368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85000"/>
              <a:buFont typeface="Brush Script MT" panose="03060802040406070304" pitchFamily="66" charset="0"/>
              <a:buChar char="O"/>
              <a:defRPr sz="2400">
                <a:solidFill>
                  <a:schemeClr val="tx1"/>
                </a:solidFill>
                <a:latin typeface="Arial" panose="020B0604020202020204" pitchFamily="34" charset="0"/>
              </a:defRPr>
            </a:lvl1pPr>
            <a:lvl2pPr marL="742950" indent="-285750">
              <a:spcBef>
                <a:spcPct val="20000"/>
              </a:spcBef>
              <a:buClr>
                <a:schemeClr val="accent2"/>
              </a:buClr>
              <a:buSzPct val="85000"/>
              <a:buFont typeface="Brush Script MT" panose="03060802040406070304" pitchFamily="66" charset="0"/>
              <a:buChar char="O"/>
              <a:defRPr sz="2200">
                <a:solidFill>
                  <a:schemeClr val="tx1"/>
                </a:solidFill>
                <a:latin typeface="Arial" panose="020B0604020202020204" pitchFamily="34" charset="0"/>
              </a:defRPr>
            </a:lvl2pPr>
            <a:lvl3pPr marL="1143000" indent="-228600">
              <a:spcBef>
                <a:spcPct val="20000"/>
              </a:spcBef>
              <a:buClr>
                <a:schemeClr val="accent2"/>
              </a:buClr>
              <a:buSzPct val="85000"/>
              <a:buFont typeface="Brush Script MT" panose="03060802040406070304" pitchFamily="66" charset="0"/>
              <a:buChar char="O"/>
              <a:defRPr sz="2000">
                <a:solidFill>
                  <a:schemeClr val="tx1"/>
                </a:solidFill>
                <a:latin typeface="Arial" panose="020B0604020202020204" pitchFamily="34" charset="0"/>
              </a:defRPr>
            </a:lvl3pPr>
            <a:lvl4pPr marL="1600200" indent="-228600">
              <a:spcBef>
                <a:spcPct val="20000"/>
              </a:spcBef>
              <a:buClr>
                <a:schemeClr val="accent2"/>
              </a:buClr>
              <a:buSzPct val="85000"/>
              <a:buFont typeface="Brush Script MT" panose="03060802040406070304" pitchFamily="66" charset="0"/>
              <a:buChar char="O"/>
              <a:defRPr>
                <a:solidFill>
                  <a:schemeClr val="tx1"/>
                </a:solidFill>
                <a:latin typeface="Arial" panose="020B0604020202020204" pitchFamily="34" charset="0"/>
              </a:defRPr>
            </a:lvl4pPr>
            <a:lvl5pPr marL="2057400" indent="-228600">
              <a:spcBef>
                <a:spcPct val="20000"/>
              </a:spcBef>
              <a:buClr>
                <a:schemeClr val="accent2"/>
              </a:buClr>
              <a:buSzPct val="85000"/>
              <a:buFont typeface="Brush Script MT" panose="03060802040406070304" pitchFamily="66" charset="0"/>
              <a:buChar char="O"/>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Arial" panose="020B0604020202020204" pitchFamily="34" charset="0"/>
              </a:defRPr>
            </a:lvl9pPr>
          </a:lstStyle>
          <a:p>
            <a:pPr eaLnBrk="1" hangingPunct="1">
              <a:spcBef>
                <a:spcPct val="50000"/>
              </a:spcBef>
              <a:buClrTx/>
              <a:buSzTx/>
              <a:buFontTx/>
              <a:buNone/>
            </a:pPr>
            <a:endParaRPr lang="ru-RU" sz="1800"/>
          </a:p>
        </p:txBody>
      </p:sp>
    </p:spTree>
    <p:extLst>
      <p:ext uri="{BB962C8B-B14F-4D97-AF65-F5344CB8AC3E}">
        <p14:creationId xmlns:p14="http://schemas.microsoft.com/office/powerpoint/2010/main" val="869917985"/>
      </p:ext>
    </p:extLst>
  </p:cSld>
  <p:clrMapOvr>
    <a:masterClrMapping/>
  </p:clrMapOvr>
  <p:transition spd="med">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idx="1"/>
          </p:nvPr>
        </p:nvSpPr>
        <p:spPr>
          <a:xfrm>
            <a:off x="2436814" y="765175"/>
            <a:ext cx="7775575" cy="4032250"/>
          </a:xfrm>
        </p:spPr>
        <p:txBody>
          <a:bodyPr>
            <a:normAutofit fontScale="85000" lnSpcReduction="10000"/>
          </a:bodyPr>
          <a:lstStyle/>
          <a:p>
            <a:pPr marL="0" indent="0">
              <a:lnSpc>
                <a:spcPct val="80000"/>
              </a:lnSpc>
              <a:buNone/>
            </a:pPr>
            <a:r>
              <a:rPr lang="ru-RU" sz="2200" dirty="0">
                <a:solidFill>
                  <a:schemeClr val="tx1"/>
                </a:solidFill>
              </a:rPr>
              <a:t>С помощью компьютера было вычислено десятичных знаков:</a:t>
            </a:r>
          </a:p>
          <a:p>
            <a:pPr marL="0" indent="0">
              <a:lnSpc>
                <a:spcPct val="80000"/>
              </a:lnSpc>
              <a:buNone/>
            </a:pPr>
            <a:r>
              <a:rPr lang="ru-RU" sz="2000" b="1" dirty="0">
                <a:solidFill>
                  <a:srgbClr val="C00000"/>
                </a:solidFill>
              </a:rPr>
              <a:t>1949 год — 2037 десятичных знаков </a:t>
            </a:r>
          </a:p>
          <a:p>
            <a:pPr marL="0" indent="0">
              <a:lnSpc>
                <a:spcPct val="80000"/>
              </a:lnSpc>
              <a:buNone/>
            </a:pPr>
            <a:r>
              <a:rPr lang="ru-RU" sz="2000" b="1" dirty="0">
                <a:solidFill>
                  <a:srgbClr val="C00000"/>
                </a:solidFill>
              </a:rPr>
              <a:t>1958 год — 10000 десятичных знаков </a:t>
            </a:r>
          </a:p>
          <a:p>
            <a:pPr marL="0" indent="0">
              <a:lnSpc>
                <a:spcPct val="80000"/>
              </a:lnSpc>
              <a:buNone/>
            </a:pPr>
            <a:r>
              <a:rPr lang="ru-RU" sz="2000" b="1" dirty="0">
                <a:solidFill>
                  <a:srgbClr val="C00000"/>
                </a:solidFill>
              </a:rPr>
              <a:t>1961 год — 100000 десятичных знаков</a:t>
            </a:r>
          </a:p>
          <a:p>
            <a:pPr marL="0" indent="0">
              <a:lnSpc>
                <a:spcPct val="80000"/>
              </a:lnSpc>
              <a:buNone/>
            </a:pPr>
            <a:r>
              <a:rPr lang="ru-RU" sz="2000" b="1" dirty="0">
                <a:solidFill>
                  <a:srgbClr val="C00000"/>
                </a:solidFill>
              </a:rPr>
              <a:t>1973 год — 10000000 десятичных знаков </a:t>
            </a:r>
          </a:p>
          <a:p>
            <a:pPr marL="0" indent="0">
              <a:lnSpc>
                <a:spcPct val="80000"/>
              </a:lnSpc>
              <a:buNone/>
            </a:pPr>
            <a:r>
              <a:rPr lang="ru-RU" sz="2000" b="1" dirty="0">
                <a:solidFill>
                  <a:srgbClr val="C00000"/>
                </a:solidFill>
              </a:rPr>
              <a:t>1986 год — 29360000 десятичных знаков </a:t>
            </a:r>
          </a:p>
          <a:p>
            <a:pPr marL="0" indent="0">
              <a:lnSpc>
                <a:spcPct val="80000"/>
              </a:lnSpc>
              <a:buNone/>
            </a:pPr>
            <a:r>
              <a:rPr lang="ru-RU" sz="2000" b="1" dirty="0">
                <a:solidFill>
                  <a:srgbClr val="C00000"/>
                </a:solidFill>
              </a:rPr>
              <a:t>1987 год — 134217000 десятичных знаков </a:t>
            </a:r>
          </a:p>
          <a:p>
            <a:pPr marL="0" indent="0">
              <a:lnSpc>
                <a:spcPct val="80000"/>
              </a:lnSpc>
              <a:buNone/>
            </a:pPr>
            <a:r>
              <a:rPr lang="ru-RU" sz="2000" b="1" dirty="0">
                <a:solidFill>
                  <a:srgbClr val="C00000"/>
                </a:solidFill>
              </a:rPr>
              <a:t>1989 год — 1011196691 десятичный знак </a:t>
            </a:r>
          </a:p>
          <a:p>
            <a:pPr marL="0" indent="0">
              <a:lnSpc>
                <a:spcPct val="80000"/>
              </a:lnSpc>
              <a:buNone/>
            </a:pPr>
            <a:r>
              <a:rPr lang="ru-RU" sz="2000" b="1" dirty="0">
                <a:solidFill>
                  <a:srgbClr val="C00000"/>
                </a:solidFill>
              </a:rPr>
              <a:t>1991 год — 2260000000 десятичных знаков </a:t>
            </a:r>
          </a:p>
          <a:p>
            <a:pPr marL="0" indent="0">
              <a:lnSpc>
                <a:spcPct val="80000"/>
              </a:lnSpc>
              <a:buNone/>
            </a:pPr>
            <a:r>
              <a:rPr lang="ru-RU" sz="2000" b="1" dirty="0">
                <a:solidFill>
                  <a:srgbClr val="C00000"/>
                </a:solidFill>
              </a:rPr>
              <a:t>1994 год — 4044000000 десятичных знаков </a:t>
            </a:r>
          </a:p>
          <a:p>
            <a:pPr marL="0" indent="0">
              <a:lnSpc>
                <a:spcPct val="80000"/>
              </a:lnSpc>
              <a:buNone/>
            </a:pPr>
            <a:r>
              <a:rPr lang="ru-RU" sz="2000" b="1" dirty="0">
                <a:solidFill>
                  <a:srgbClr val="C00000"/>
                </a:solidFill>
              </a:rPr>
              <a:t>1995 год — 4294967286 десятичных знаков</a:t>
            </a:r>
          </a:p>
          <a:p>
            <a:pPr marL="0" indent="0">
              <a:lnSpc>
                <a:spcPct val="80000"/>
              </a:lnSpc>
              <a:buNone/>
            </a:pPr>
            <a:r>
              <a:rPr lang="ru-RU" sz="2000" b="1" dirty="0">
                <a:solidFill>
                  <a:srgbClr val="C00000"/>
                </a:solidFill>
              </a:rPr>
              <a:t>1997 год — 51539600000 десятичных знаков</a:t>
            </a:r>
          </a:p>
          <a:p>
            <a:pPr marL="0" indent="0">
              <a:lnSpc>
                <a:spcPct val="80000"/>
              </a:lnSpc>
              <a:buNone/>
            </a:pPr>
            <a:r>
              <a:rPr lang="ru-RU" sz="2000" b="1" dirty="0">
                <a:solidFill>
                  <a:srgbClr val="C00000"/>
                </a:solidFill>
              </a:rPr>
              <a:t>1999 год — 206 158 430 000 десятичных знаков. </a:t>
            </a:r>
          </a:p>
        </p:txBody>
      </p:sp>
      <p:sp>
        <p:nvSpPr>
          <p:cNvPr id="44035" name="Text Box 4"/>
          <p:cNvSpPr txBox="1">
            <a:spLocks noChangeArrowheads="1"/>
          </p:cNvSpPr>
          <p:nvPr/>
        </p:nvSpPr>
        <p:spPr bwMode="auto">
          <a:xfrm>
            <a:off x="2243138" y="4724401"/>
            <a:ext cx="8424862"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85000"/>
              <a:buFont typeface="Brush Script MT" panose="03060802040406070304" pitchFamily="66" charset="0"/>
              <a:buChar char="O"/>
              <a:defRPr sz="2400">
                <a:solidFill>
                  <a:schemeClr val="tx1"/>
                </a:solidFill>
                <a:latin typeface="Arial" panose="020B0604020202020204" pitchFamily="34" charset="0"/>
              </a:defRPr>
            </a:lvl1pPr>
            <a:lvl2pPr marL="742950" indent="-285750">
              <a:spcBef>
                <a:spcPct val="20000"/>
              </a:spcBef>
              <a:buClr>
                <a:schemeClr val="accent2"/>
              </a:buClr>
              <a:buSzPct val="85000"/>
              <a:buFont typeface="Brush Script MT" panose="03060802040406070304" pitchFamily="66" charset="0"/>
              <a:buChar char="O"/>
              <a:defRPr sz="2200">
                <a:solidFill>
                  <a:schemeClr val="tx1"/>
                </a:solidFill>
                <a:latin typeface="Arial" panose="020B0604020202020204" pitchFamily="34" charset="0"/>
              </a:defRPr>
            </a:lvl2pPr>
            <a:lvl3pPr marL="1143000" indent="-228600">
              <a:spcBef>
                <a:spcPct val="20000"/>
              </a:spcBef>
              <a:buClr>
                <a:schemeClr val="accent2"/>
              </a:buClr>
              <a:buSzPct val="85000"/>
              <a:buFont typeface="Brush Script MT" panose="03060802040406070304" pitchFamily="66" charset="0"/>
              <a:buChar char="O"/>
              <a:defRPr sz="2000">
                <a:solidFill>
                  <a:schemeClr val="tx1"/>
                </a:solidFill>
                <a:latin typeface="Arial" panose="020B0604020202020204" pitchFamily="34" charset="0"/>
              </a:defRPr>
            </a:lvl3pPr>
            <a:lvl4pPr marL="1600200" indent="-228600">
              <a:spcBef>
                <a:spcPct val="20000"/>
              </a:spcBef>
              <a:buClr>
                <a:schemeClr val="accent2"/>
              </a:buClr>
              <a:buSzPct val="85000"/>
              <a:buFont typeface="Brush Script MT" panose="03060802040406070304" pitchFamily="66" charset="0"/>
              <a:buChar char="O"/>
              <a:defRPr>
                <a:solidFill>
                  <a:schemeClr val="tx1"/>
                </a:solidFill>
                <a:latin typeface="Arial" panose="020B0604020202020204" pitchFamily="34" charset="0"/>
              </a:defRPr>
            </a:lvl4pPr>
            <a:lvl5pPr marL="2057400" indent="-228600">
              <a:spcBef>
                <a:spcPct val="20000"/>
              </a:spcBef>
              <a:buClr>
                <a:schemeClr val="accent2"/>
              </a:buClr>
              <a:buSzPct val="85000"/>
              <a:buFont typeface="Brush Script MT" panose="03060802040406070304" pitchFamily="66" charset="0"/>
              <a:buChar char="O"/>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Arial" panose="020B0604020202020204" pitchFamily="34" charset="0"/>
              </a:defRPr>
            </a:lvl9pPr>
          </a:lstStyle>
          <a:p>
            <a:pPr eaLnBrk="1" hangingPunct="1">
              <a:spcBef>
                <a:spcPct val="50000"/>
              </a:spcBef>
              <a:buClrTx/>
              <a:buSzTx/>
              <a:buFontTx/>
              <a:buNone/>
            </a:pPr>
            <a:r>
              <a:rPr lang="ru-RU" sz="2000" i="1">
                <a:latin typeface="Times New Roman" panose="02020603050405020304" pitchFamily="18" charset="0"/>
              </a:rPr>
              <a:t>Суперкомпьютер в сентябре 1999 года работал 37 часов 21 минут 4 секунды, используя 865 Гбайт памяти для основной задачи,</a:t>
            </a:r>
            <a:br>
              <a:rPr lang="ru-RU" sz="2000" i="1">
                <a:latin typeface="Times New Roman" panose="02020603050405020304" pitchFamily="18" charset="0"/>
              </a:rPr>
            </a:br>
            <a:r>
              <a:rPr lang="ru-RU" sz="2000" i="1">
                <a:latin typeface="Times New Roman" panose="02020603050405020304" pitchFamily="18" charset="0"/>
              </a:rPr>
              <a:t> и  46 часов и 816 Гбайт для вспомогательной оптимизации </a:t>
            </a:r>
            <a:br>
              <a:rPr lang="ru-RU" sz="2000" i="1">
                <a:latin typeface="Times New Roman" panose="02020603050405020304" pitchFamily="18" charset="0"/>
              </a:rPr>
            </a:br>
            <a:r>
              <a:rPr lang="ru-RU" sz="2000" i="1">
                <a:latin typeface="Times New Roman" panose="02020603050405020304" pitchFamily="18" charset="0"/>
              </a:rPr>
              <a:t>вычислений. </a:t>
            </a:r>
          </a:p>
        </p:txBody>
      </p:sp>
    </p:spTree>
    <p:extLst>
      <p:ext uri="{BB962C8B-B14F-4D97-AF65-F5344CB8AC3E}">
        <p14:creationId xmlns:p14="http://schemas.microsoft.com/office/powerpoint/2010/main" val="3203659567"/>
      </p:ext>
    </p:extLst>
  </p:cSld>
  <p:clrMapOvr>
    <a:masterClrMapping/>
  </p:clrMapOvr>
  <p:transition spd="med">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Заголовок 1"/>
          <p:cNvSpPr>
            <a:spLocks noGrp="1"/>
          </p:cNvSpPr>
          <p:nvPr>
            <p:ph type="title"/>
          </p:nvPr>
        </p:nvSpPr>
        <p:spPr/>
        <p:txBody>
          <a:bodyPr/>
          <a:lstStyle/>
          <a:p>
            <a:pPr eaLnBrk="1" hangingPunct="1"/>
            <a:r>
              <a:rPr lang="ru-RU" sz="3200" dirty="0"/>
              <a:t>Этот компьютер вычислил число     </a:t>
            </a:r>
            <a:r>
              <a:rPr lang="ru-RU" sz="3200" dirty="0" smtClean="0"/>
              <a:t/>
            </a:r>
            <a:br>
              <a:rPr lang="ru-RU" sz="3200" dirty="0" smtClean="0"/>
            </a:br>
            <a:r>
              <a:rPr lang="ru-RU" sz="3200" dirty="0" smtClean="0"/>
              <a:t>с </a:t>
            </a:r>
            <a:r>
              <a:rPr lang="ru-RU" sz="3200" dirty="0"/>
              <a:t>точностью до 5 триллионов знаков</a:t>
            </a:r>
          </a:p>
        </p:txBody>
      </p:sp>
      <p:sp>
        <p:nvSpPr>
          <p:cNvPr id="3" name="Объект 2"/>
          <p:cNvSpPr>
            <a:spLocks noGrp="1"/>
          </p:cNvSpPr>
          <p:nvPr>
            <p:ph idx="1"/>
          </p:nvPr>
        </p:nvSpPr>
        <p:spPr>
          <a:xfrm>
            <a:off x="6600826" y="2133600"/>
            <a:ext cx="3167063" cy="4032250"/>
          </a:xfrm>
        </p:spPr>
        <p:txBody>
          <a:bodyPr rtlCol="0">
            <a:normAutofit fontScale="92500" lnSpcReduction="20000"/>
          </a:bodyPr>
          <a:lstStyle/>
          <a:p>
            <a:pPr marL="0" indent="0">
              <a:buNone/>
              <a:defRPr/>
            </a:pPr>
            <a:r>
              <a:rPr lang="ru-RU" dirty="0"/>
              <a:t>Александр И (</a:t>
            </a:r>
            <a:r>
              <a:rPr lang="ru-RU" dirty="0" err="1"/>
              <a:t>Alexander</a:t>
            </a:r>
            <a:r>
              <a:rPr lang="ru-RU" dirty="0"/>
              <a:t> </a:t>
            </a:r>
            <a:r>
              <a:rPr lang="ru-RU" dirty="0" err="1"/>
              <a:t>Yee</a:t>
            </a:r>
            <a:r>
              <a:rPr lang="ru-RU" dirty="0"/>
              <a:t>) и </a:t>
            </a:r>
            <a:r>
              <a:rPr lang="ru-RU" dirty="0" err="1"/>
              <a:t>Шигеру</a:t>
            </a:r>
            <a:r>
              <a:rPr lang="ru-RU" dirty="0"/>
              <a:t> </a:t>
            </a:r>
            <a:r>
              <a:rPr lang="ru-RU" dirty="0" err="1"/>
              <a:t>Кондо</a:t>
            </a:r>
            <a:r>
              <a:rPr lang="ru-RU" dirty="0"/>
              <a:t> (</a:t>
            </a:r>
            <a:r>
              <a:rPr lang="ru-RU" dirty="0" err="1"/>
              <a:t>Shigeru</a:t>
            </a:r>
            <a:r>
              <a:rPr lang="ru-RU" dirty="0"/>
              <a:t> </a:t>
            </a:r>
            <a:r>
              <a:rPr lang="ru-RU" dirty="0" err="1"/>
              <a:t>Kondo</a:t>
            </a:r>
            <a:r>
              <a:rPr lang="ru-RU" dirty="0"/>
              <a:t>) заявили об установлении ими мирового рекорда – вычислении числа «Пи» с точностью до пяти триллионов знаков, что составляет около 6 терабайт информации, причем используя единственный собранный своими силами компьютер. Какова последняя, </a:t>
            </a:r>
            <a:r>
              <a:rPr lang="ru-RU" dirty="0" err="1"/>
              <a:t>пятитриллионная</a:t>
            </a:r>
            <a:r>
              <a:rPr lang="ru-RU" dirty="0"/>
              <a:t> цифра? Это 2</a:t>
            </a:r>
          </a:p>
        </p:txBody>
      </p:sp>
      <p:pic>
        <p:nvPicPr>
          <p:cNvPr id="45060" name="Рисунок 3" descr="Этот компьютер вычислил число «Пи» с точностью до 5 триллионов знако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2888" y="2276475"/>
            <a:ext cx="3744912"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2" descr="Pi день - праздник не только для ботаников."/>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516" y="661898"/>
            <a:ext cx="53498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9997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a:bodyPr>
          <a:lstStyle/>
          <a:p>
            <a:pPr>
              <a:defRPr/>
            </a:pPr>
            <a:r>
              <a:rPr lang="ru-RU" dirty="0" smtClean="0"/>
              <a:t>Характеристики компьютера</a:t>
            </a:r>
            <a:endParaRPr lang="ru-RU" dirty="0"/>
          </a:p>
        </p:txBody>
      </p:sp>
      <p:sp>
        <p:nvSpPr>
          <p:cNvPr id="3" name="Объект 2"/>
          <p:cNvSpPr>
            <a:spLocks noGrp="1"/>
          </p:cNvSpPr>
          <p:nvPr>
            <p:ph idx="1"/>
          </p:nvPr>
        </p:nvSpPr>
        <p:spPr>
          <a:xfrm>
            <a:off x="2589212" y="1419165"/>
            <a:ext cx="8915400" cy="3777622"/>
          </a:xfrm>
        </p:spPr>
        <p:txBody>
          <a:bodyPr rtlCol="0">
            <a:noAutofit/>
          </a:bodyPr>
          <a:lstStyle/>
          <a:p>
            <a:pPr marL="0" indent="0">
              <a:buNone/>
              <a:defRPr/>
            </a:pPr>
            <a:r>
              <a:rPr lang="ru-RU" sz="1600" b="1" dirty="0">
                <a:solidFill>
                  <a:schemeClr val="tx1"/>
                </a:solidFill>
              </a:rPr>
              <a:t>Процессор:</a:t>
            </a:r>
            <a:r>
              <a:rPr lang="ru-RU" sz="1600" dirty="0">
                <a:solidFill>
                  <a:schemeClr val="tx1"/>
                </a:solidFill>
              </a:rPr>
              <a:t/>
            </a:r>
            <a:br>
              <a:rPr lang="ru-RU" sz="1600" dirty="0">
                <a:solidFill>
                  <a:schemeClr val="tx1"/>
                </a:solidFill>
              </a:rPr>
            </a:br>
            <a:r>
              <a:rPr lang="ru-RU" sz="1600" dirty="0">
                <a:solidFill>
                  <a:schemeClr val="tx1"/>
                </a:solidFill>
              </a:rPr>
              <a:t>2 х </a:t>
            </a:r>
            <a:r>
              <a:rPr lang="ru-RU" sz="1600" dirty="0" err="1">
                <a:solidFill>
                  <a:schemeClr val="tx1"/>
                </a:solidFill>
              </a:rPr>
              <a:t>Intel</a:t>
            </a:r>
            <a:r>
              <a:rPr lang="ru-RU" sz="1600" dirty="0">
                <a:solidFill>
                  <a:schemeClr val="tx1"/>
                </a:solidFill>
              </a:rPr>
              <a:t> </a:t>
            </a:r>
            <a:r>
              <a:rPr lang="ru-RU" sz="1600" dirty="0" err="1">
                <a:solidFill>
                  <a:schemeClr val="tx1"/>
                </a:solidFill>
              </a:rPr>
              <a:t>Xeon</a:t>
            </a:r>
            <a:r>
              <a:rPr lang="ru-RU" sz="1600" dirty="0">
                <a:solidFill>
                  <a:schemeClr val="tx1"/>
                </a:solidFill>
              </a:rPr>
              <a:t> X5680 частотой 3.33 ГГц — (12 физических ядер, 24 потока);</a:t>
            </a:r>
            <a:br>
              <a:rPr lang="ru-RU" sz="1600" dirty="0">
                <a:solidFill>
                  <a:schemeClr val="tx1"/>
                </a:solidFill>
              </a:rPr>
            </a:br>
            <a:r>
              <a:rPr lang="ru-RU" sz="1600" b="1" dirty="0">
                <a:solidFill>
                  <a:schemeClr val="tx1"/>
                </a:solidFill>
              </a:rPr>
              <a:t>Память:</a:t>
            </a:r>
            <a:r>
              <a:rPr lang="ru-RU" sz="1600" dirty="0">
                <a:solidFill>
                  <a:schemeClr val="tx1"/>
                </a:solidFill>
              </a:rPr>
              <a:t/>
            </a:r>
            <a:br>
              <a:rPr lang="ru-RU" sz="1600" dirty="0">
                <a:solidFill>
                  <a:schemeClr val="tx1"/>
                </a:solidFill>
              </a:rPr>
            </a:br>
            <a:r>
              <a:rPr lang="ru-RU" sz="1600" dirty="0">
                <a:solidFill>
                  <a:schemeClr val="tx1"/>
                </a:solidFill>
              </a:rPr>
              <a:t>96 Гб стандарта DDR3 с рабочей частотой 1066 МГц — (12×8 Гб — 6 каналов) – производитель </a:t>
            </a:r>
            <a:r>
              <a:rPr lang="ru-RU" sz="1600" dirty="0" err="1">
                <a:solidFill>
                  <a:schemeClr val="tx1"/>
                </a:solidFill>
              </a:rPr>
              <a:t>Samsung</a:t>
            </a:r>
            <a:r>
              <a:rPr lang="ru-RU" sz="1600" dirty="0">
                <a:solidFill>
                  <a:schemeClr val="tx1"/>
                </a:solidFill>
              </a:rPr>
              <a:t> (M393B1K70BH1);</a:t>
            </a:r>
            <a:br>
              <a:rPr lang="ru-RU" sz="1600" dirty="0">
                <a:solidFill>
                  <a:schemeClr val="tx1"/>
                </a:solidFill>
              </a:rPr>
            </a:br>
            <a:r>
              <a:rPr lang="ru-RU" sz="1600" b="1" dirty="0">
                <a:solidFill>
                  <a:schemeClr val="tx1"/>
                </a:solidFill>
              </a:rPr>
              <a:t>Материнская плата:</a:t>
            </a:r>
            <a:r>
              <a:rPr lang="ru-RU" sz="1600" dirty="0">
                <a:solidFill>
                  <a:schemeClr val="tx1"/>
                </a:solidFill>
              </a:rPr>
              <a:t/>
            </a:r>
            <a:br>
              <a:rPr lang="ru-RU" sz="1600" dirty="0">
                <a:solidFill>
                  <a:schemeClr val="tx1"/>
                </a:solidFill>
              </a:rPr>
            </a:br>
            <a:r>
              <a:rPr lang="ru-RU" sz="1600" dirty="0" err="1">
                <a:solidFill>
                  <a:schemeClr val="tx1"/>
                </a:solidFill>
              </a:rPr>
              <a:t>Asus</a:t>
            </a:r>
            <a:r>
              <a:rPr lang="ru-RU" sz="1600" dirty="0">
                <a:solidFill>
                  <a:schemeClr val="tx1"/>
                </a:solidFill>
              </a:rPr>
              <a:t> Z8PE-D12;</a:t>
            </a:r>
            <a:br>
              <a:rPr lang="ru-RU" sz="1600" dirty="0">
                <a:solidFill>
                  <a:schemeClr val="tx1"/>
                </a:solidFill>
              </a:rPr>
            </a:br>
            <a:r>
              <a:rPr lang="ru-RU" sz="1600" b="1" dirty="0">
                <a:solidFill>
                  <a:schemeClr val="tx1"/>
                </a:solidFill>
              </a:rPr>
              <a:t>Жесткие диски:</a:t>
            </a:r>
            <a:r>
              <a:rPr lang="ru-RU" sz="1600" dirty="0">
                <a:solidFill>
                  <a:schemeClr val="tx1"/>
                </a:solidFill>
              </a:rPr>
              <a:t/>
            </a:r>
            <a:br>
              <a:rPr lang="ru-RU" sz="1600" dirty="0">
                <a:solidFill>
                  <a:schemeClr val="tx1"/>
                </a:solidFill>
              </a:rPr>
            </a:br>
            <a:r>
              <a:rPr lang="ru-RU" sz="1600" dirty="0">
                <a:solidFill>
                  <a:schemeClr val="tx1"/>
                </a:solidFill>
              </a:rPr>
              <a:t>1 Терабайт SATA II (загрузочный диск) — </a:t>
            </a:r>
            <a:r>
              <a:rPr lang="ru-RU" sz="1600" dirty="0" err="1">
                <a:solidFill>
                  <a:schemeClr val="tx1"/>
                </a:solidFill>
              </a:rPr>
              <a:t>Hitachi</a:t>
            </a:r>
            <a:r>
              <a:rPr lang="ru-RU" sz="1600" dirty="0">
                <a:solidFill>
                  <a:schemeClr val="tx1"/>
                </a:solidFill>
              </a:rPr>
              <a:t> (HDS721010CLA332),</a:t>
            </a:r>
            <a:br>
              <a:rPr lang="ru-RU" sz="1600" dirty="0">
                <a:solidFill>
                  <a:schemeClr val="tx1"/>
                </a:solidFill>
              </a:rPr>
            </a:br>
            <a:r>
              <a:rPr lang="ru-RU" sz="1600" dirty="0">
                <a:solidFill>
                  <a:schemeClr val="tx1"/>
                </a:solidFill>
              </a:rPr>
              <a:t>3×2 Терабайт SATA II (для записи результатов вычисления Пи) — </a:t>
            </a:r>
            <a:r>
              <a:rPr lang="ru-RU" sz="1600" dirty="0" err="1">
                <a:solidFill>
                  <a:schemeClr val="tx1"/>
                </a:solidFill>
              </a:rPr>
              <a:t>Seagate</a:t>
            </a:r>
            <a:r>
              <a:rPr lang="ru-RU" sz="1600" dirty="0">
                <a:solidFill>
                  <a:schemeClr val="tx1"/>
                </a:solidFill>
              </a:rPr>
              <a:t> (ST32000542AS),</a:t>
            </a:r>
            <a:br>
              <a:rPr lang="ru-RU" sz="1600" dirty="0">
                <a:solidFill>
                  <a:schemeClr val="tx1"/>
                </a:solidFill>
              </a:rPr>
            </a:br>
            <a:r>
              <a:rPr lang="ru-RU" sz="1600" dirty="0">
                <a:solidFill>
                  <a:schemeClr val="tx1"/>
                </a:solidFill>
              </a:rPr>
              <a:t>16×2 Терабайт SATA II (для обслуживания процессов вычислений) — </a:t>
            </a:r>
            <a:r>
              <a:rPr lang="ru-RU" sz="1600" dirty="0" err="1">
                <a:solidFill>
                  <a:schemeClr val="tx1"/>
                </a:solidFill>
              </a:rPr>
              <a:t>Seagate</a:t>
            </a:r>
            <a:r>
              <a:rPr lang="ru-RU" sz="1600" dirty="0">
                <a:solidFill>
                  <a:schemeClr val="tx1"/>
                </a:solidFill>
              </a:rPr>
              <a:t> (ST32000641AS);</a:t>
            </a:r>
            <a:br>
              <a:rPr lang="ru-RU" sz="1600" dirty="0">
                <a:solidFill>
                  <a:schemeClr val="tx1"/>
                </a:solidFill>
              </a:rPr>
            </a:br>
            <a:r>
              <a:rPr lang="ru-RU" sz="1600" b="1" dirty="0" err="1">
                <a:solidFill>
                  <a:schemeClr val="tx1"/>
                </a:solidFill>
              </a:rPr>
              <a:t>Raid</a:t>
            </a:r>
            <a:r>
              <a:rPr lang="ru-RU" sz="1600" b="1" dirty="0">
                <a:solidFill>
                  <a:schemeClr val="tx1"/>
                </a:solidFill>
              </a:rPr>
              <a:t> контроллер:</a:t>
            </a:r>
            <a:r>
              <a:rPr lang="ru-RU" sz="1600" dirty="0">
                <a:solidFill>
                  <a:schemeClr val="tx1"/>
                </a:solidFill>
              </a:rPr>
              <a:t/>
            </a:r>
            <a:br>
              <a:rPr lang="ru-RU" sz="1600" dirty="0">
                <a:solidFill>
                  <a:schemeClr val="tx1"/>
                </a:solidFill>
              </a:rPr>
            </a:br>
            <a:r>
              <a:rPr lang="ru-RU" sz="1600" dirty="0">
                <a:solidFill>
                  <a:schemeClr val="tx1"/>
                </a:solidFill>
              </a:rPr>
              <a:t>2 x LSI </a:t>
            </a:r>
            <a:r>
              <a:rPr lang="ru-RU" sz="1600" dirty="0" err="1">
                <a:solidFill>
                  <a:schemeClr val="tx1"/>
                </a:solidFill>
              </a:rPr>
              <a:t>MegaRaid</a:t>
            </a:r>
            <a:r>
              <a:rPr lang="ru-RU" sz="1600" dirty="0">
                <a:solidFill>
                  <a:schemeClr val="tx1"/>
                </a:solidFill>
              </a:rPr>
              <a:t> SAS 9260-8i;</a:t>
            </a:r>
            <a:br>
              <a:rPr lang="ru-RU" sz="1600" dirty="0">
                <a:solidFill>
                  <a:schemeClr val="tx1"/>
                </a:solidFill>
              </a:rPr>
            </a:br>
            <a:r>
              <a:rPr lang="ru-RU" sz="1600" b="1" dirty="0">
                <a:solidFill>
                  <a:schemeClr val="tx1"/>
                </a:solidFill>
              </a:rPr>
              <a:t>Операционная система:</a:t>
            </a:r>
            <a:r>
              <a:rPr lang="ru-RU" sz="1600" dirty="0">
                <a:solidFill>
                  <a:schemeClr val="tx1"/>
                </a:solidFill>
              </a:rPr>
              <a:t/>
            </a:r>
            <a:br>
              <a:rPr lang="ru-RU" sz="1600" dirty="0">
                <a:solidFill>
                  <a:schemeClr val="tx1"/>
                </a:solidFill>
              </a:rPr>
            </a:br>
            <a:r>
              <a:rPr lang="ru-RU" sz="1600" dirty="0" err="1">
                <a:solidFill>
                  <a:schemeClr val="tx1"/>
                </a:solidFill>
              </a:rPr>
              <a:t>Windows</a:t>
            </a:r>
            <a:r>
              <a:rPr lang="ru-RU" sz="1600" dirty="0">
                <a:solidFill>
                  <a:schemeClr val="tx1"/>
                </a:solidFill>
              </a:rPr>
              <a:t> </a:t>
            </a:r>
            <a:r>
              <a:rPr lang="ru-RU" sz="1600" dirty="0" err="1">
                <a:solidFill>
                  <a:schemeClr val="tx1"/>
                </a:solidFill>
              </a:rPr>
              <a:t>Server</a:t>
            </a:r>
            <a:r>
              <a:rPr lang="ru-RU" sz="1600" dirty="0">
                <a:solidFill>
                  <a:schemeClr val="tx1"/>
                </a:solidFill>
              </a:rPr>
              <a:t> 2008 R2 </a:t>
            </a:r>
            <a:r>
              <a:rPr lang="ru-RU" sz="1600" dirty="0" err="1">
                <a:solidFill>
                  <a:schemeClr val="tx1"/>
                </a:solidFill>
              </a:rPr>
              <a:t>Enterprise</a:t>
            </a:r>
            <a:r>
              <a:rPr lang="ru-RU" sz="1600" dirty="0">
                <a:solidFill>
                  <a:schemeClr val="tx1"/>
                </a:solidFill>
              </a:rPr>
              <a:t> x64;</a:t>
            </a:r>
            <a:br>
              <a:rPr lang="ru-RU" sz="1600" dirty="0">
                <a:solidFill>
                  <a:schemeClr val="tx1"/>
                </a:solidFill>
              </a:rPr>
            </a:br>
            <a:r>
              <a:rPr lang="ru-RU" sz="1600" b="1" dirty="0">
                <a:solidFill>
                  <a:schemeClr val="tx1"/>
                </a:solidFill>
              </a:rPr>
              <a:t>Построен:</a:t>
            </a:r>
            <a:r>
              <a:rPr lang="ru-RU" sz="1600" dirty="0">
                <a:solidFill>
                  <a:schemeClr val="tx1"/>
                </a:solidFill>
              </a:rPr>
              <a:t> </a:t>
            </a:r>
            <a:br>
              <a:rPr lang="ru-RU" sz="1600" dirty="0">
                <a:solidFill>
                  <a:schemeClr val="tx1"/>
                </a:solidFill>
              </a:rPr>
            </a:br>
            <a:r>
              <a:rPr lang="ru-RU" sz="1600" dirty="0" err="1">
                <a:solidFill>
                  <a:schemeClr val="tx1"/>
                </a:solidFill>
              </a:rPr>
              <a:t>Шигеру</a:t>
            </a:r>
            <a:r>
              <a:rPr lang="ru-RU" sz="1600" dirty="0">
                <a:solidFill>
                  <a:schemeClr val="tx1"/>
                </a:solidFill>
              </a:rPr>
              <a:t> </a:t>
            </a:r>
            <a:r>
              <a:rPr lang="ru-RU" sz="1600" dirty="0" err="1">
                <a:solidFill>
                  <a:schemeClr val="tx1"/>
                </a:solidFill>
              </a:rPr>
              <a:t>Кондо</a:t>
            </a:r>
            <a:r>
              <a:rPr lang="ru-RU" sz="1600" dirty="0">
                <a:solidFill>
                  <a:schemeClr val="tx1"/>
                </a:solidFill>
              </a:rPr>
              <a:t>.</a:t>
            </a:r>
          </a:p>
          <a:p>
            <a:pPr marL="274320" indent="-274320">
              <a:defRPr/>
            </a:pPr>
            <a:endParaRPr lang="ru-RU" sz="1600" dirty="0"/>
          </a:p>
        </p:txBody>
      </p:sp>
    </p:spTree>
    <p:extLst>
      <p:ext uri="{BB962C8B-B14F-4D97-AF65-F5344CB8AC3E}">
        <p14:creationId xmlns:p14="http://schemas.microsoft.com/office/powerpoint/2010/main" val="42604515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Заголовок 1"/>
          <p:cNvSpPr>
            <a:spLocks noGrp="1"/>
          </p:cNvSpPr>
          <p:nvPr>
            <p:ph type="title"/>
          </p:nvPr>
        </p:nvSpPr>
        <p:spPr>
          <a:xfrm>
            <a:off x="4511676" y="738188"/>
            <a:ext cx="4403725" cy="1143000"/>
          </a:xfrm>
        </p:spPr>
        <p:txBody>
          <a:bodyPr/>
          <a:lstStyle/>
          <a:p>
            <a:pPr eaLnBrk="1" hangingPunct="1"/>
            <a:r>
              <a:rPr lang="ru-RU" sz="2400"/>
              <a:t>Итак, что сегодня есть   </a:t>
            </a:r>
          </a:p>
        </p:txBody>
      </p:sp>
      <p:sp>
        <p:nvSpPr>
          <p:cNvPr id="47107" name="Объект 2"/>
          <p:cNvSpPr>
            <a:spLocks noGrp="1"/>
          </p:cNvSpPr>
          <p:nvPr>
            <p:ph idx="1"/>
          </p:nvPr>
        </p:nvSpPr>
        <p:spPr/>
        <p:txBody>
          <a:bodyPr>
            <a:normAutofit/>
          </a:bodyPr>
          <a:lstStyle/>
          <a:p>
            <a:pPr marL="0" indent="0">
              <a:buNone/>
            </a:pPr>
            <a:r>
              <a:rPr lang="ru-RU" sz="2000" dirty="0"/>
              <a:t>В числе     , в цифрах после запятой нет цикличности и системы, то есть в десятичном разложении      присутствует любая последовательность цифр, какую только можно себе представить (включая очень редко встречающуюся в математике последовательность из миллиона нетривиальных нулей, предсказанную немецким математиком </a:t>
            </a:r>
            <a:r>
              <a:rPr lang="ru-RU" sz="2000" dirty="0" err="1"/>
              <a:t>Бернгардтом</a:t>
            </a:r>
            <a:r>
              <a:rPr lang="ru-RU" sz="2000" dirty="0"/>
              <a:t> Риманом еще в 1859-ом). Это значит, что в    , , в закодированном виде, содержатся все написанные и ненаписанные книги, и вообще любая информация, которая существует (именно поэтому вычисления японского профессора </a:t>
            </a:r>
            <a:r>
              <a:rPr lang="ru-RU" sz="2000" dirty="0" err="1"/>
              <a:t>Ясумаса</a:t>
            </a:r>
            <a:r>
              <a:rPr lang="ru-RU" sz="2000" dirty="0"/>
              <a:t> Канада, который недавно определил число     до 12411-триллионного знака после запятой, были тут же засекречены.</a:t>
            </a:r>
          </a:p>
        </p:txBody>
      </p:sp>
      <p:pic>
        <p:nvPicPr>
          <p:cNvPr id="47108" name="Рисунок 3" descr="http://i.onbesyirmibes.org/image/2011/07/05/14785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7365" y="423863"/>
            <a:ext cx="19050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Рисунок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23418" y="545682"/>
            <a:ext cx="70485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Рисунок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33692" y="2217566"/>
            <a:ext cx="20002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Рисунок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13538" y="2532265"/>
            <a:ext cx="20002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Рисунок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13563" y="4070089"/>
            <a:ext cx="20002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3" name="Рисунок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06365" y="5280748"/>
            <a:ext cx="20002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39742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Заголовок 1"/>
          <p:cNvSpPr>
            <a:spLocks noGrp="1"/>
          </p:cNvSpPr>
          <p:nvPr>
            <p:ph type="title"/>
          </p:nvPr>
        </p:nvSpPr>
        <p:spPr>
          <a:xfrm>
            <a:off x="2566988" y="823914"/>
            <a:ext cx="6297612" cy="1203325"/>
          </a:xfrm>
        </p:spPr>
        <p:txBody>
          <a:bodyPr/>
          <a:lstStyle/>
          <a:p>
            <a:pPr eaLnBrk="1" hangingPunct="1"/>
            <a:r>
              <a:rPr lang="ru-RU" dirty="0" smtClean="0"/>
              <a:t>Итак, что сегодня есть </a:t>
            </a:r>
          </a:p>
        </p:txBody>
      </p:sp>
      <p:sp>
        <p:nvSpPr>
          <p:cNvPr id="3" name="Объект 2"/>
          <p:cNvSpPr>
            <a:spLocks noGrp="1"/>
          </p:cNvSpPr>
          <p:nvPr>
            <p:ph idx="1"/>
          </p:nvPr>
        </p:nvSpPr>
        <p:spPr>
          <a:xfrm>
            <a:off x="1411941" y="1882588"/>
            <a:ext cx="10092671" cy="4741948"/>
          </a:xfrm>
        </p:spPr>
        <p:txBody>
          <a:bodyPr rtlCol="0">
            <a:normAutofit/>
          </a:bodyPr>
          <a:lstStyle/>
          <a:p>
            <a:pPr marL="0" indent="0">
              <a:buNone/>
              <a:defRPr/>
            </a:pPr>
            <a:r>
              <a:rPr lang="ru-RU" dirty="0" smtClean="0">
                <a:solidFill>
                  <a:schemeClr val="tx1"/>
                </a:solidFill>
              </a:rPr>
              <a:t>Через </a:t>
            </a:r>
            <a:r>
              <a:rPr lang="ru-RU" dirty="0">
                <a:solidFill>
                  <a:schemeClr val="tx1"/>
                </a:solidFill>
              </a:rPr>
              <a:t>число </a:t>
            </a:r>
            <a:r>
              <a:rPr lang="ru-RU" dirty="0" smtClean="0">
                <a:solidFill>
                  <a:schemeClr val="tx1"/>
                </a:solidFill>
              </a:rPr>
              <a:t>         может </a:t>
            </a:r>
            <a:r>
              <a:rPr lang="ru-RU" dirty="0">
                <a:solidFill>
                  <a:schemeClr val="tx1"/>
                </a:solidFill>
              </a:rPr>
              <a:t>быть определена любая другая константа, включая константу постоянной тонкой структуры (альфа), константу золотой пропорции (f=1,618…), не говоря уж о числе E - именно поэтому число </a:t>
            </a:r>
            <a:r>
              <a:rPr lang="ru-RU" dirty="0" smtClean="0">
                <a:solidFill>
                  <a:schemeClr val="tx1"/>
                </a:solidFill>
              </a:rPr>
              <a:t>     встречается </a:t>
            </a:r>
            <a:r>
              <a:rPr lang="ru-RU" dirty="0">
                <a:solidFill>
                  <a:schemeClr val="tx1"/>
                </a:solidFill>
              </a:rPr>
              <a:t>не только в геометрии, но и в теории относительности, квантовой механике, ядерной физике и т.д. Более того - недавно учёные установили, что именно </a:t>
            </a:r>
            <a:r>
              <a:rPr lang="ru-RU" dirty="0" smtClean="0">
                <a:solidFill>
                  <a:schemeClr val="tx1"/>
                </a:solidFill>
              </a:rPr>
              <a:t>через      можно </a:t>
            </a:r>
            <a:r>
              <a:rPr lang="ru-RU" dirty="0">
                <a:solidFill>
                  <a:schemeClr val="tx1"/>
                </a:solidFill>
              </a:rPr>
              <a:t>определить местоположение элементарных частиц в Таблице элементарных частиц (ранее это пытались сделать через Таблицу Вуди), а сообщение о том, что в недавно расшифрованном ДНК человека число </a:t>
            </a:r>
            <a:r>
              <a:rPr lang="ru-RU" dirty="0" smtClean="0">
                <a:solidFill>
                  <a:schemeClr val="tx1"/>
                </a:solidFill>
              </a:rPr>
              <a:t>     отвечает </a:t>
            </a:r>
            <a:r>
              <a:rPr lang="ru-RU" dirty="0">
                <a:solidFill>
                  <a:schemeClr val="tx1"/>
                </a:solidFill>
              </a:rPr>
              <a:t>за саму структуру ДНК (достаточно сложную, надо отметить), произвело эффект разорвавшейся бомбы!</a:t>
            </a:r>
          </a:p>
          <a:p>
            <a:pPr marL="0" indent="0">
              <a:buNone/>
              <a:defRPr/>
            </a:pPr>
            <a:r>
              <a:rPr lang="ru-RU" dirty="0" smtClean="0">
                <a:solidFill>
                  <a:schemeClr val="tx1"/>
                </a:solidFill>
              </a:rPr>
              <a:t>Доктора Чарльз </a:t>
            </a:r>
            <a:r>
              <a:rPr lang="ru-RU" dirty="0" err="1" smtClean="0">
                <a:solidFill>
                  <a:schemeClr val="tx1"/>
                </a:solidFill>
              </a:rPr>
              <a:t>Кэнтор</a:t>
            </a:r>
            <a:r>
              <a:rPr lang="ru-RU" dirty="0" smtClean="0">
                <a:solidFill>
                  <a:schemeClr val="tx1"/>
                </a:solidFill>
              </a:rPr>
              <a:t>, </a:t>
            </a:r>
            <a:r>
              <a:rPr lang="ru-RU" dirty="0">
                <a:solidFill>
                  <a:schemeClr val="tx1"/>
                </a:solidFill>
              </a:rPr>
              <a:t>под руководством которого ДНК и было </a:t>
            </a:r>
            <a:r>
              <a:rPr lang="ru-RU" dirty="0" smtClean="0">
                <a:solidFill>
                  <a:schemeClr val="tx1"/>
                </a:solidFill>
              </a:rPr>
              <a:t>расшифровано заметил: </a:t>
            </a:r>
            <a:r>
              <a:rPr lang="ru-RU" dirty="0">
                <a:solidFill>
                  <a:schemeClr val="tx1"/>
                </a:solidFill>
              </a:rPr>
              <a:t>"Такое впечатление, что мы подошли к разгадке некоей фундаментальной задачки, которую нам подкинуло мироздание. Число </a:t>
            </a:r>
            <a:r>
              <a:rPr lang="ru-RU" dirty="0" smtClean="0">
                <a:solidFill>
                  <a:schemeClr val="tx1"/>
                </a:solidFill>
              </a:rPr>
              <a:t> </a:t>
            </a:r>
            <a:r>
              <a:rPr lang="ru-RU" dirty="0">
                <a:solidFill>
                  <a:schemeClr val="tx1"/>
                </a:solidFill>
              </a:rPr>
              <a:t>- </a:t>
            </a:r>
            <a:r>
              <a:rPr lang="ru-RU" dirty="0" smtClean="0">
                <a:solidFill>
                  <a:schemeClr val="tx1"/>
                </a:solidFill>
              </a:rPr>
              <a:t>   повсюду</a:t>
            </a:r>
            <a:r>
              <a:rPr lang="ru-RU" dirty="0">
                <a:solidFill>
                  <a:schemeClr val="tx1"/>
                </a:solidFill>
              </a:rPr>
              <a:t>, оно контролирует все известные нам процессы, оставаясь при этом неизменным! Кто же контролирует само </a:t>
            </a:r>
            <a:r>
              <a:rPr lang="ru-RU" dirty="0" smtClean="0">
                <a:solidFill>
                  <a:schemeClr val="tx1"/>
                </a:solidFill>
              </a:rPr>
              <a:t>число    ? </a:t>
            </a:r>
            <a:r>
              <a:rPr lang="ru-RU" dirty="0">
                <a:solidFill>
                  <a:schemeClr val="tx1"/>
                </a:solidFill>
              </a:rPr>
              <a:t>Ответа пока нет."</a:t>
            </a:r>
          </a:p>
          <a:p>
            <a:pPr marL="274320" indent="-274320">
              <a:defRPr/>
            </a:pPr>
            <a:endParaRPr lang="ru-RU" dirty="0"/>
          </a:p>
        </p:txBody>
      </p:sp>
      <p:pic>
        <p:nvPicPr>
          <p:cNvPr id="48132" name="Picture 2" descr="Pi день - праздник не только для ботаников."/>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12212" y="2933513"/>
            <a:ext cx="18573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2" descr="Pi день - праздник не только для ботаников."/>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39313" y="2424883"/>
            <a:ext cx="224063" cy="18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2" descr="Pi день - праздник не только для ботаников."/>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9128" y="5306741"/>
            <a:ext cx="18573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Рисунок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4433" y="575634"/>
            <a:ext cx="8159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Рисунок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45911" y="1822462"/>
            <a:ext cx="422982" cy="409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Pi день - праздник не только для ботаников."/>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0130" y="3688752"/>
            <a:ext cx="237565" cy="194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45123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Объект 2"/>
          <p:cNvSpPr>
            <a:spLocks noGrp="1"/>
          </p:cNvSpPr>
          <p:nvPr>
            <p:ph idx="1"/>
          </p:nvPr>
        </p:nvSpPr>
        <p:spPr>
          <a:xfrm>
            <a:off x="2657267" y="5569729"/>
            <a:ext cx="7138987" cy="923925"/>
          </a:xfrm>
        </p:spPr>
        <p:txBody>
          <a:bodyPr/>
          <a:lstStyle/>
          <a:p>
            <a:pPr marL="0" indent="0" algn="ctr">
              <a:buNone/>
            </a:pPr>
            <a:r>
              <a:rPr lang="ru-RU" dirty="0" smtClean="0"/>
              <a:t>Памятник числу              на ступенях перед зданием</a:t>
            </a:r>
          </a:p>
          <a:p>
            <a:pPr marL="0" indent="0" algn="ctr">
              <a:buNone/>
            </a:pPr>
            <a:r>
              <a:rPr lang="ru-RU" dirty="0" smtClean="0"/>
              <a:t> Музея искусств в  Сиэтле (штат Вашингтон)</a:t>
            </a:r>
          </a:p>
        </p:txBody>
      </p:sp>
      <p:pic>
        <p:nvPicPr>
          <p:cNvPr id="49156" name="Picture 2" descr="Картинка 2 из 167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9668" y="249358"/>
            <a:ext cx="6708234" cy="5029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2" descr="Pi день - праздник не только для ботаников."/>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0631" y="5493200"/>
            <a:ext cx="474663"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09052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Заголовок 1"/>
          <p:cNvSpPr>
            <a:spLocks noGrp="1"/>
          </p:cNvSpPr>
          <p:nvPr>
            <p:ph type="title"/>
          </p:nvPr>
        </p:nvSpPr>
        <p:spPr/>
        <p:txBody>
          <a:bodyPr/>
          <a:lstStyle/>
          <a:p>
            <a:pPr eaLnBrk="1" hangingPunct="1"/>
            <a:r>
              <a:rPr lang="ru-RU" smtClean="0"/>
              <a:t>Как запомнить число</a:t>
            </a:r>
          </a:p>
        </p:txBody>
      </p:sp>
      <p:sp>
        <p:nvSpPr>
          <p:cNvPr id="3" name="Объект 2"/>
          <p:cNvSpPr>
            <a:spLocks noGrp="1"/>
          </p:cNvSpPr>
          <p:nvPr>
            <p:ph idx="1"/>
          </p:nvPr>
        </p:nvSpPr>
        <p:spPr>
          <a:xfrm>
            <a:off x="2527541" y="1773238"/>
            <a:ext cx="2847736" cy="4248150"/>
          </a:xfrm>
          <a:blipFill>
            <a:blip r:embed="rId2"/>
            <a:tile tx="0" ty="0" sx="100000" sy="100000" flip="none" algn="tl"/>
          </a:blipFill>
        </p:spPr>
        <p:txBody>
          <a:bodyPr rtlCol="0">
            <a:normAutofit fontScale="47500" lnSpcReduction="20000"/>
          </a:bodyPr>
          <a:lstStyle/>
          <a:p>
            <a:pPr marL="274320" indent="-274320">
              <a:defRPr/>
            </a:pPr>
            <a:r>
              <a:rPr lang="ru-RU" sz="2900" b="1" dirty="0"/>
              <a:t>Гордый Рим трубил победу</a:t>
            </a:r>
            <a:br>
              <a:rPr lang="ru-RU" sz="2900" b="1" dirty="0"/>
            </a:br>
            <a:r>
              <a:rPr lang="ru-RU" sz="2900" b="1" dirty="0"/>
              <a:t>Над твердыней Сиракуз;</a:t>
            </a:r>
            <a:br>
              <a:rPr lang="ru-RU" sz="2900" b="1" dirty="0"/>
            </a:br>
            <a:r>
              <a:rPr lang="ru-RU" sz="2900" b="1" dirty="0"/>
              <a:t>Но трудами Архимеда</a:t>
            </a:r>
            <a:br>
              <a:rPr lang="ru-RU" sz="2900" b="1" dirty="0"/>
            </a:br>
            <a:r>
              <a:rPr lang="ru-RU" sz="2900" b="1" dirty="0"/>
              <a:t>Много больше я горжусь.</a:t>
            </a:r>
            <a:br>
              <a:rPr lang="ru-RU" sz="2900" b="1" dirty="0"/>
            </a:br>
            <a:r>
              <a:rPr lang="ru-RU" sz="2900" b="1" dirty="0"/>
              <a:t>Надо нынче нам заняться,</a:t>
            </a:r>
            <a:br>
              <a:rPr lang="ru-RU" sz="2900" b="1" dirty="0"/>
            </a:br>
            <a:r>
              <a:rPr lang="ru-RU" sz="2900" b="1" dirty="0"/>
              <a:t>Оказать старинке честь,</a:t>
            </a:r>
            <a:br>
              <a:rPr lang="ru-RU" sz="2900" b="1" dirty="0"/>
            </a:br>
            <a:r>
              <a:rPr lang="ru-RU" sz="2900" b="1" dirty="0"/>
              <a:t>Чтобы нам не ошибаться,</a:t>
            </a:r>
            <a:br>
              <a:rPr lang="ru-RU" sz="2900" b="1" dirty="0"/>
            </a:br>
            <a:r>
              <a:rPr lang="ru-RU" sz="2900" b="1" dirty="0"/>
              <a:t>Чтоб окружность верно счесть,</a:t>
            </a:r>
            <a:br>
              <a:rPr lang="ru-RU" sz="2900" b="1" dirty="0"/>
            </a:br>
            <a:r>
              <a:rPr lang="ru-RU" sz="2900" b="1" dirty="0"/>
              <a:t>Надо только постараться</a:t>
            </a:r>
            <a:br>
              <a:rPr lang="ru-RU" sz="2900" b="1" dirty="0"/>
            </a:br>
            <a:r>
              <a:rPr lang="ru-RU" sz="2900" b="1" dirty="0"/>
              <a:t>И запомнить все как есть</a:t>
            </a:r>
            <a:br>
              <a:rPr lang="ru-RU" sz="2900" b="1" dirty="0"/>
            </a:br>
            <a:r>
              <a:rPr lang="ru-RU" sz="2900" b="1" dirty="0"/>
              <a:t>Три — четырнадцать — пятнадцать — девяносто два и шесть!</a:t>
            </a:r>
          </a:p>
          <a:p>
            <a:pPr marL="274320" indent="-274320">
              <a:defRPr/>
            </a:pPr>
            <a:r>
              <a:rPr lang="ru-RU" sz="2900" b="1" dirty="0" smtClean="0"/>
              <a:t>                             С.Бобров</a:t>
            </a:r>
            <a:endParaRPr lang="ru-RU" sz="2900" b="1" dirty="0"/>
          </a:p>
          <a:p>
            <a:pPr marL="274320" indent="-274320">
              <a:defRPr/>
            </a:pPr>
            <a:endParaRPr lang="ru-RU" dirty="0"/>
          </a:p>
        </p:txBody>
      </p:sp>
      <p:sp>
        <p:nvSpPr>
          <p:cNvPr id="50180" name="TextBox 3"/>
          <p:cNvSpPr txBox="1">
            <a:spLocks noChangeArrowheads="1"/>
          </p:cNvSpPr>
          <p:nvPr/>
        </p:nvSpPr>
        <p:spPr bwMode="auto">
          <a:xfrm>
            <a:off x="6019800" y="1773239"/>
            <a:ext cx="3600450" cy="2308225"/>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r>
              <a:rPr lang="ru-RU">
                <a:latin typeface="Arial" panose="020B0604020202020204" pitchFamily="34" charset="0"/>
              </a:rPr>
              <a:t>Чтобы нам не ошибаться,</a:t>
            </a:r>
            <a:br>
              <a:rPr lang="ru-RU">
                <a:latin typeface="Arial" panose="020B0604020202020204" pitchFamily="34" charset="0"/>
              </a:rPr>
            </a:br>
            <a:r>
              <a:rPr lang="ru-RU">
                <a:latin typeface="Arial" panose="020B0604020202020204" pitchFamily="34" charset="0"/>
              </a:rPr>
              <a:t>Надо правильно прочесть:</a:t>
            </a:r>
            <a:br>
              <a:rPr lang="ru-RU">
                <a:latin typeface="Arial" panose="020B0604020202020204" pitchFamily="34" charset="0"/>
              </a:rPr>
            </a:br>
            <a:r>
              <a:rPr lang="ru-RU">
                <a:latin typeface="Arial" panose="020B0604020202020204" pitchFamily="34" charset="0"/>
              </a:rPr>
              <a:t>Три, четырнадцать, пятнадцать,</a:t>
            </a:r>
            <a:br>
              <a:rPr lang="ru-RU">
                <a:latin typeface="Arial" panose="020B0604020202020204" pitchFamily="34" charset="0"/>
              </a:rPr>
            </a:br>
            <a:r>
              <a:rPr lang="ru-RU">
                <a:latin typeface="Arial" panose="020B0604020202020204" pitchFamily="34" charset="0"/>
              </a:rPr>
              <a:t>Девяносто два и шесть.</a:t>
            </a:r>
            <a:br>
              <a:rPr lang="ru-RU">
                <a:latin typeface="Arial" panose="020B0604020202020204" pitchFamily="34" charset="0"/>
              </a:rPr>
            </a:br>
            <a:r>
              <a:rPr lang="ru-RU">
                <a:latin typeface="Arial" panose="020B0604020202020204" pitchFamily="34" charset="0"/>
              </a:rPr>
              <a:t>Ну и дальше надо знать,</a:t>
            </a:r>
            <a:br>
              <a:rPr lang="ru-RU">
                <a:latin typeface="Arial" panose="020B0604020202020204" pitchFamily="34" charset="0"/>
              </a:rPr>
            </a:br>
            <a:r>
              <a:rPr lang="ru-RU">
                <a:latin typeface="Arial" panose="020B0604020202020204" pitchFamily="34" charset="0"/>
              </a:rPr>
              <a:t>Если мы Вас спросим -</a:t>
            </a:r>
            <a:br>
              <a:rPr lang="ru-RU">
                <a:latin typeface="Arial" panose="020B0604020202020204" pitchFamily="34" charset="0"/>
              </a:rPr>
            </a:br>
            <a:r>
              <a:rPr lang="ru-RU">
                <a:latin typeface="Arial" panose="020B0604020202020204" pitchFamily="34" charset="0"/>
              </a:rPr>
              <a:t>Это будет пять, три, пять,</a:t>
            </a:r>
            <a:br>
              <a:rPr lang="ru-RU">
                <a:latin typeface="Arial" panose="020B0604020202020204" pitchFamily="34" charset="0"/>
              </a:rPr>
            </a:br>
            <a:r>
              <a:rPr lang="ru-RU">
                <a:latin typeface="Arial" panose="020B0604020202020204" pitchFamily="34" charset="0"/>
              </a:rPr>
              <a:t>Восемь, девять, восемь.</a:t>
            </a:r>
          </a:p>
        </p:txBody>
      </p:sp>
      <p:sp>
        <p:nvSpPr>
          <p:cNvPr id="50181" name="TextBox 4"/>
          <p:cNvSpPr txBox="1">
            <a:spLocks noChangeArrowheads="1"/>
          </p:cNvSpPr>
          <p:nvPr/>
        </p:nvSpPr>
        <p:spPr bwMode="auto">
          <a:xfrm>
            <a:off x="5519738" y="4292600"/>
            <a:ext cx="4843462" cy="1200150"/>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r>
              <a:rPr lang="ru-RU">
                <a:latin typeface="Arial" panose="020B0604020202020204" pitchFamily="34" charset="0"/>
              </a:rPr>
              <a:t>А вот дореволюционная фраза: </a:t>
            </a:r>
          </a:p>
          <a:p>
            <a:pPr eaLnBrk="1" hangingPunct="1"/>
            <a:r>
              <a:rPr lang="ru-RU">
                <a:latin typeface="Arial" panose="020B0604020202020204" pitchFamily="34" charset="0"/>
              </a:rPr>
              <a:t>"Кто и шутя и скоро пожелает(ъ) Пи узнать </a:t>
            </a:r>
          </a:p>
          <a:p>
            <a:pPr eaLnBrk="1" hangingPunct="1"/>
            <a:r>
              <a:rPr lang="ru-RU">
                <a:latin typeface="Arial" panose="020B0604020202020204" pitchFamily="34" charset="0"/>
              </a:rPr>
              <a:t>число, уже знает(ъ)" (3,1415926536).</a:t>
            </a:r>
            <a:br>
              <a:rPr lang="ru-RU">
                <a:latin typeface="Arial" panose="020B0604020202020204" pitchFamily="34" charset="0"/>
              </a:rPr>
            </a:br>
            <a:endParaRPr lang="ru-RU">
              <a:latin typeface="Arial" panose="020B0604020202020204" pitchFamily="34" charset="0"/>
            </a:endParaRPr>
          </a:p>
        </p:txBody>
      </p:sp>
      <p:pic>
        <p:nvPicPr>
          <p:cNvPr id="50182" name="Picture 2" descr="Pi день - праздник не только для ботаников."/>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2993" y="512553"/>
            <a:ext cx="738187"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4" name="Picture 4" descr="http://im2-tub-ru.yandex.net/i?id=206053000-16-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044460" cy="20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Рисунок 9" descr="421365728_9b74ac12b6_z.jpg"/>
          <p:cNvPicPr>
            <a:picLocks noChangeAspect="1"/>
          </p:cNvPicPr>
          <p:nvPr/>
        </p:nvPicPr>
        <p:blipFill>
          <a:blip r:embed="rId5" cstate="print"/>
          <a:stretch>
            <a:fillRect/>
          </a:stretch>
        </p:blipFill>
        <p:spPr>
          <a:xfrm>
            <a:off x="9696091" y="-1"/>
            <a:ext cx="2495909" cy="1871931"/>
          </a:xfrm>
          <a:prstGeom prst="rect">
            <a:avLst/>
          </a:prstGeom>
        </p:spPr>
      </p:pic>
    </p:spTree>
    <p:extLst>
      <p:ext uri="{BB962C8B-B14F-4D97-AF65-F5344CB8AC3E}">
        <p14:creationId xmlns:p14="http://schemas.microsoft.com/office/powerpoint/2010/main" val="20319225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8546" name="Picture 2" descr="http://tsitaty.com/quotes-pictures/tsitaty-%D0%B5%D1%81%D1%82%D1%8C-%D1%82%D0%BE%D0%BB%D1%8C%D0%BA%D0%BE-%D0%B4%D0%B2%D0%B0-%D1%81%D0%BF%D0%BE%D1%81%D0%BE%D0%B1%D0%B0-%D0%BF%D1%80%D0%BE%D0%B6%D0%B8%D1%82%D1%8C-%D0%B6%D0%B8%D0%B7%D0%BD%D1%8C-%D0%BF%D0%B5%D1%80%D0%B2%D1%8B%D0%B9-%D0%B0%D0%BB%D1%8C%D0%B1%D0%B5%D1%80%D1%82-%D1%8D%D0%B9%D0%BD%D1%88%D1%82%D0%B5%D0%B9%D0%BD-17778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945" y="791917"/>
            <a:ext cx="10152705" cy="4777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6515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89212" y="358605"/>
            <a:ext cx="7093609" cy="830997"/>
          </a:xfrm>
          <a:prstGeom prst="rect">
            <a:avLst/>
          </a:prstGeom>
          <a:noFill/>
        </p:spPr>
        <p:txBody>
          <a:bodyPr wrap="none" lIns="91440" tIns="45720" rIns="91440" bIns="45720">
            <a:spAutoFit/>
          </a:bodyPr>
          <a:lstStyle/>
          <a:p>
            <a:pPr algn="ctr"/>
            <a:r>
              <a:rPr lang="ru-RU" sz="4800" b="1" cap="none" spc="0" dirty="0" smtClean="0">
                <a:ln w="0"/>
                <a:solidFill>
                  <a:schemeClr val="accent1"/>
                </a:solidFill>
                <a:effectLst>
                  <a:outerShdw blurRad="38100" dist="25400" dir="5400000" algn="ctr" rotWithShape="0">
                    <a:srgbClr val="6E747A">
                      <a:alpha val="43000"/>
                    </a:srgbClr>
                  </a:outerShdw>
                </a:effectLst>
              </a:rPr>
              <a:t>ТЕСТ «Тайны числа Пи»</a:t>
            </a:r>
            <a:endParaRPr lang="ru-RU" sz="4800" b="1" cap="none" spc="0" dirty="0">
              <a:ln w="0"/>
              <a:solidFill>
                <a:schemeClr val="accent1"/>
              </a:solidFill>
              <a:effectLst>
                <a:outerShdw blurRad="38100" dist="25400" dir="5400000" algn="ctr" rotWithShape="0">
                  <a:srgbClr val="6E747A">
                    <a:alpha val="43000"/>
                  </a:srgbClr>
                </a:outerShdw>
              </a:effectLst>
            </a:endParaRPr>
          </a:p>
        </p:txBody>
      </p:sp>
      <p:sp>
        <p:nvSpPr>
          <p:cNvPr id="5" name="Прямоугольник 4"/>
          <p:cNvSpPr/>
          <p:nvPr/>
        </p:nvSpPr>
        <p:spPr>
          <a:xfrm>
            <a:off x="1864010" y="2630442"/>
            <a:ext cx="8920532" cy="3561488"/>
          </a:xfrm>
          <a:prstGeom prst="rect">
            <a:avLst/>
          </a:prstGeom>
        </p:spPr>
        <p:txBody>
          <a:bodyPr wrap="square">
            <a:spAutoFit/>
          </a:bodyPr>
          <a:lstStyle/>
          <a:p>
            <a:pPr>
              <a:lnSpc>
                <a:spcPct val="107000"/>
              </a:lnSpc>
              <a:spcAft>
                <a:spcPts val="800"/>
              </a:spcAft>
            </a:pPr>
            <a:r>
              <a:rPr lang="ru-RU" sz="2400" dirty="0" smtClean="0">
                <a:latin typeface="Times New Roman" panose="02020603050405020304" pitchFamily="18" charset="0"/>
                <a:ea typeface="Times New Roman" panose="02020603050405020304" pitchFamily="18" charset="0"/>
                <a:cs typeface="Times New Roman" panose="02020603050405020304" pitchFamily="18" charset="0"/>
              </a:rPr>
              <a:t>Греческую </a:t>
            </a:r>
            <a:r>
              <a:rPr lang="ru-RU" sz="2400" dirty="0">
                <a:latin typeface="Times New Roman" panose="02020603050405020304" pitchFamily="18" charset="0"/>
                <a:ea typeface="Times New Roman" panose="02020603050405020304" pitchFamily="18" charset="0"/>
                <a:cs typeface="Times New Roman" panose="02020603050405020304" pitchFamily="18" charset="0"/>
              </a:rPr>
              <a:t>букву «Пи» для обозначения длины окружности к длине ее диаметра начали использовать относительно недавно, а популярность в математическом сообществе такое обозначение получило с подачи Леонарда Эйлера. Знаете ли вы, сколько лет мы используем этот символ?</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Ø"/>
            </a:pPr>
            <a:r>
              <a:rPr lang="ru-RU" sz="2400" dirty="0">
                <a:latin typeface="Times New Roman" panose="02020603050405020304" pitchFamily="18" charset="0"/>
                <a:ea typeface="Times New Roman" panose="02020603050405020304" pitchFamily="18" charset="0"/>
                <a:cs typeface="Times New Roman" panose="02020603050405020304" pitchFamily="18" charset="0"/>
              </a:rPr>
              <a:t>1000 лет </a:t>
            </a:r>
            <a:endParaRPr lang="ru-RU"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Ø"/>
            </a:pPr>
            <a:r>
              <a:rPr lang="ru-RU" sz="2400" dirty="0" smtClean="0">
                <a:latin typeface="Times New Roman" panose="02020603050405020304" pitchFamily="18" charset="0"/>
                <a:ea typeface="Times New Roman" panose="02020603050405020304" pitchFamily="18" charset="0"/>
                <a:cs typeface="Times New Roman" panose="02020603050405020304" pitchFamily="18" charset="0"/>
              </a:rPr>
              <a:t>310 </a:t>
            </a:r>
            <a:r>
              <a:rPr lang="ru-RU" sz="2400" dirty="0">
                <a:latin typeface="Times New Roman" panose="02020603050405020304" pitchFamily="18" charset="0"/>
                <a:ea typeface="Times New Roman" panose="02020603050405020304" pitchFamily="18" charset="0"/>
                <a:cs typeface="Times New Roman" panose="02020603050405020304" pitchFamily="18" charset="0"/>
              </a:rPr>
              <a:t>лет </a:t>
            </a:r>
            <a:endParaRPr lang="ru-RU"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Ø"/>
            </a:pPr>
            <a:r>
              <a:rPr lang="ru-RU" sz="2400" dirty="0" smtClean="0">
                <a:latin typeface="Times New Roman" panose="02020603050405020304" pitchFamily="18" charset="0"/>
                <a:ea typeface="Times New Roman" panose="02020603050405020304" pitchFamily="18" charset="0"/>
                <a:cs typeface="Times New Roman" panose="02020603050405020304" pitchFamily="18" charset="0"/>
              </a:rPr>
              <a:t>500 </a:t>
            </a:r>
            <a:r>
              <a:rPr lang="ru-RU" sz="2400" dirty="0">
                <a:latin typeface="Times New Roman" panose="02020603050405020304" pitchFamily="18" charset="0"/>
                <a:ea typeface="Times New Roman" panose="02020603050405020304" pitchFamily="18" charset="0"/>
                <a:cs typeface="Times New Roman" panose="02020603050405020304" pitchFamily="18" charset="0"/>
              </a:rPr>
              <a:t>лет.</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4694815" y="1639601"/>
            <a:ext cx="2802369" cy="769441"/>
          </a:xfrm>
          <a:prstGeom prst="rect">
            <a:avLst/>
          </a:prstGeom>
          <a:noFill/>
        </p:spPr>
        <p:txBody>
          <a:bodyPr wrap="none" lIns="91440" tIns="45720" rIns="91440" bIns="45720">
            <a:spAutoFit/>
          </a:bodyPr>
          <a:lstStyle/>
          <a:p>
            <a:pPr algn="ctr"/>
            <a:r>
              <a:rPr lang="ru-RU" sz="4400" b="0" cap="none" spc="0" dirty="0" smtClean="0">
                <a:ln w="0"/>
                <a:solidFill>
                  <a:schemeClr val="accent1"/>
                </a:solidFill>
                <a:effectLst>
                  <a:outerShdw blurRad="38100" dist="25400" dir="5400000" algn="ctr" rotWithShape="0">
                    <a:srgbClr val="6E747A">
                      <a:alpha val="43000"/>
                    </a:srgbClr>
                  </a:outerShdw>
                </a:effectLst>
              </a:rPr>
              <a:t>Вопрос 1</a:t>
            </a:r>
            <a:endParaRPr lang="ru-RU" sz="4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8498439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89212" y="358605"/>
            <a:ext cx="7093609" cy="830997"/>
          </a:xfrm>
          <a:prstGeom prst="rect">
            <a:avLst/>
          </a:prstGeom>
          <a:noFill/>
        </p:spPr>
        <p:txBody>
          <a:bodyPr wrap="none" lIns="91440" tIns="45720" rIns="91440" bIns="45720">
            <a:spAutoFit/>
          </a:bodyPr>
          <a:lstStyle/>
          <a:p>
            <a:pPr algn="ctr"/>
            <a:r>
              <a:rPr lang="ru-RU" sz="4800" b="1" cap="none" spc="0" dirty="0" smtClean="0">
                <a:ln w="0"/>
                <a:solidFill>
                  <a:schemeClr val="accent1"/>
                </a:solidFill>
                <a:effectLst>
                  <a:outerShdw blurRad="38100" dist="25400" dir="5400000" algn="ctr" rotWithShape="0">
                    <a:srgbClr val="6E747A">
                      <a:alpha val="43000"/>
                    </a:srgbClr>
                  </a:outerShdw>
                </a:effectLst>
              </a:rPr>
              <a:t>ТЕСТ «Тайны числа Пи»</a:t>
            </a:r>
            <a:endParaRPr lang="ru-RU" sz="4800" b="1" cap="none" spc="0" dirty="0">
              <a:ln w="0"/>
              <a:solidFill>
                <a:schemeClr val="accent1"/>
              </a:solidFill>
              <a:effectLst>
                <a:outerShdw blurRad="38100" dist="25400" dir="5400000" algn="ctr" rotWithShape="0">
                  <a:srgbClr val="6E747A">
                    <a:alpha val="43000"/>
                  </a:srgbClr>
                </a:outerShdw>
              </a:effectLst>
            </a:endParaRPr>
          </a:p>
        </p:txBody>
      </p:sp>
      <p:sp>
        <p:nvSpPr>
          <p:cNvPr id="6" name="Прямоугольник 5"/>
          <p:cNvSpPr/>
          <p:nvPr/>
        </p:nvSpPr>
        <p:spPr>
          <a:xfrm>
            <a:off x="4694815" y="1639601"/>
            <a:ext cx="2802369" cy="769441"/>
          </a:xfrm>
          <a:prstGeom prst="rect">
            <a:avLst/>
          </a:prstGeom>
          <a:noFill/>
        </p:spPr>
        <p:txBody>
          <a:bodyPr wrap="none" lIns="91440" tIns="45720" rIns="91440" bIns="45720">
            <a:spAutoFit/>
          </a:bodyPr>
          <a:lstStyle/>
          <a:p>
            <a:pPr algn="ctr"/>
            <a:r>
              <a:rPr lang="ru-RU" sz="4400" b="0" cap="none" spc="0" dirty="0" smtClean="0">
                <a:ln w="0"/>
                <a:solidFill>
                  <a:schemeClr val="accent1"/>
                </a:solidFill>
                <a:effectLst>
                  <a:outerShdw blurRad="38100" dist="25400" dir="5400000" algn="ctr" rotWithShape="0">
                    <a:srgbClr val="6E747A">
                      <a:alpha val="43000"/>
                    </a:srgbClr>
                  </a:outerShdw>
                </a:effectLst>
              </a:rPr>
              <a:t>Вопрос 2</a:t>
            </a:r>
            <a:endParaRPr lang="ru-RU" sz="4400" b="0" cap="none" spc="0" dirty="0">
              <a:ln w="0"/>
              <a:solidFill>
                <a:schemeClr val="accent1"/>
              </a:solidFill>
              <a:effectLst>
                <a:outerShdw blurRad="38100" dist="25400" dir="5400000" algn="ctr" rotWithShape="0">
                  <a:srgbClr val="6E747A">
                    <a:alpha val="43000"/>
                  </a:srgbClr>
                </a:outerShdw>
              </a:effectLst>
            </a:endParaRPr>
          </a:p>
        </p:txBody>
      </p:sp>
      <p:sp>
        <p:nvSpPr>
          <p:cNvPr id="2" name="Прямоугольник 1"/>
          <p:cNvSpPr/>
          <p:nvPr/>
        </p:nvSpPr>
        <p:spPr>
          <a:xfrm>
            <a:off x="2589212" y="2675797"/>
            <a:ext cx="8637495" cy="3561488"/>
          </a:xfrm>
          <a:prstGeom prst="rect">
            <a:avLst/>
          </a:prstGeom>
        </p:spPr>
        <p:txBody>
          <a:bodyPr wrap="square">
            <a:spAutoFit/>
          </a:bodyPr>
          <a:lstStyle/>
          <a:p>
            <a:pPr>
              <a:lnSpc>
                <a:spcPct val="107000"/>
              </a:lnSpc>
              <a:spcAft>
                <a:spcPts val="800"/>
              </a:spcAft>
            </a:pPr>
            <a:r>
              <a:rPr lang="ru-RU" sz="2400" dirty="0">
                <a:latin typeface="Times New Roman" panose="02020603050405020304" pitchFamily="18" charset="0"/>
                <a:ea typeface="Times New Roman" panose="02020603050405020304" pitchFamily="18" charset="0"/>
                <a:cs typeface="Times New Roman" panose="02020603050405020304" pitchFamily="18" charset="0"/>
              </a:rPr>
              <a:t>Аль-Хорезми — один из крупнейших средневековых персидских учёных IX века и основатель алгебры. Он упорно работал над расчетами числа Пи и добился первых четырёх чисел после запятой: 3,1416. Сможете ли вы сказать, какой научный термин происходит от имени этого ученого? </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Ø"/>
            </a:pPr>
            <a:r>
              <a:rPr lang="ru-RU" sz="2400" dirty="0">
                <a:latin typeface="Times New Roman" panose="02020603050405020304" pitchFamily="18" charset="0"/>
                <a:ea typeface="Times New Roman" panose="02020603050405020304" pitchFamily="18" charset="0"/>
                <a:cs typeface="Times New Roman" panose="02020603050405020304" pitchFamily="18" charset="0"/>
              </a:rPr>
              <a:t>Артефакт </a:t>
            </a:r>
            <a:endParaRPr lang="ru-RU"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Ø"/>
            </a:pPr>
            <a:r>
              <a:rPr lang="ru-RU" sz="2400" dirty="0" smtClean="0">
                <a:latin typeface="Times New Roman" panose="02020603050405020304" pitchFamily="18" charset="0"/>
                <a:ea typeface="Times New Roman" panose="02020603050405020304" pitchFamily="18" charset="0"/>
                <a:cs typeface="Times New Roman" panose="02020603050405020304" pitchFamily="18" charset="0"/>
              </a:rPr>
              <a:t>Альманах </a:t>
            </a:r>
          </a:p>
          <a:p>
            <a:pPr marL="342900" indent="-342900">
              <a:lnSpc>
                <a:spcPct val="107000"/>
              </a:lnSpc>
              <a:spcAft>
                <a:spcPts val="800"/>
              </a:spcAft>
              <a:buFont typeface="Wingdings" panose="05000000000000000000" pitchFamily="2" charset="2"/>
              <a:buChar char="Ø"/>
            </a:pPr>
            <a:r>
              <a:rPr lang="ru-RU" sz="2400" dirty="0" smtClean="0">
                <a:latin typeface="Times New Roman" panose="02020603050405020304" pitchFamily="18" charset="0"/>
                <a:ea typeface="Times New Roman" panose="02020603050405020304" pitchFamily="18" charset="0"/>
                <a:cs typeface="Times New Roman" panose="02020603050405020304" pitchFamily="18" charset="0"/>
              </a:rPr>
              <a:t>Алгоритм</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70769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89212" y="358605"/>
            <a:ext cx="7093609" cy="830997"/>
          </a:xfrm>
          <a:prstGeom prst="rect">
            <a:avLst/>
          </a:prstGeom>
          <a:noFill/>
        </p:spPr>
        <p:txBody>
          <a:bodyPr wrap="none" lIns="91440" tIns="45720" rIns="91440" bIns="45720">
            <a:spAutoFit/>
          </a:bodyPr>
          <a:lstStyle/>
          <a:p>
            <a:pPr algn="ctr"/>
            <a:r>
              <a:rPr lang="ru-RU" sz="4800" b="1" cap="none" spc="0" dirty="0" smtClean="0">
                <a:ln w="0"/>
                <a:solidFill>
                  <a:schemeClr val="accent1"/>
                </a:solidFill>
                <a:effectLst>
                  <a:outerShdw blurRad="38100" dist="25400" dir="5400000" algn="ctr" rotWithShape="0">
                    <a:srgbClr val="6E747A">
                      <a:alpha val="43000"/>
                    </a:srgbClr>
                  </a:outerShdw>
                </a:effectLst>
              </a:rPr>
              <a:t>ТЕСТ «Тайны числа Пи»</a:t>
            </a:r>
            <a:endParaRPr lang="ru-RU" sz="4800" b="1" cap="none" spc="0" dirty="0">
              <a:ln w="0"/>
              <a:solidFill>
                <a:schemeClr val="accent1"/>
              </a:solidFill>
              <a:effectLst>
                <a:outerShdw blurRad="38100" dist="25400" dir="5400000" algn="ctr" rotWithShape="0">
                  <a:srgbClr val="6E747A">
                    <a:alpha val="43000"/>
                  </a:srgbClr>
                </a:outerShdw>
              </a:effectLst>
            </a:endParaRPr>
          </a:p>
        </p:txBody>
      </p:sp>
      <p:sp>
        <p:nvSpPr>
          <p:cNvPr id="6" name="Прямоугольник 5"/>
          <p:cNvSpPr/>
          <p:nvPr/>
        </p:nvSpPr>
        <p:spPr>
          <a:xfrm>
            <a:off x="4694815" y="1639601"/>
            <a:ext cx="2802369" cy="769441"/>
          </a:xfrm>
          <a:prstGeom prst="rect">
            <a:avLst/>
          </a:prstGeom>
          <a:noFill/>
        </p:spPr>
        <p:txBody>
          <a:bodyPr wrap="none" lIns="91440" tIns="45720" rIns="91440" bIns="45720">
            <a:spAutoFit/>
          </a:bodyPr>
          <a:lstStyle/>
          <a:p>
            <a:pPr algn="ctr"/>
            <a:r>
              <a:rPr lang="ru-RU" sz="4400" b="0" cap="none" spc="0" dirty="0" smtClean="0">
                <a:ln w="0"/>
                <a:solidFill>
                  <a:schemeClr val="accent1"/>
                </a:solidFill>
                <a:effectLst>
                  <a:outerShdw blurRad="38100" dist="25400" dir="5400000" algn="ctr" rotWithShape="0">
                    <a:srgbClr val="6E747A">
                      <a:alpha val="43000"/>
                    </a:srgbClr>
                  </a:outerShdw>
                </a:effectLst>
              </a:rPr>
              <a:t>Вопрос 3</a:t>
            </a:r>
            <a:endParaRPr lang="ru-RU" sz="4400" b="0" cap="none" spc="0" dirty="0">
              <a:ln w="0"/>
              <a:solidFill>
                <a:schemeClr val="accent1"/>
              </a:solidFill>
              <a:effectLst>
                <a:outerShdw blurRad="38100" dist="25400" dir="5400000" algn="ctr" rotWithShape="0">
                  <a:srgbClr val="6E747A">
                    <a:alpha val="43000"/>
                  </a:srgbClr>
                </a:outerShdw>
              </a:effectLst>
            </a:endParaRPr>
          </a:p>
        </p:txBody>
      </p:sp>
      <p:sp>
        <p:nvSpPr>
          <p:cNvPr id="3" name="Прямоугольник 2"/>
          <p:cNvSpPr/>
          <p:nvPr/>
        </p:nvSpPr>
        <p:spPr>
          <a:xfrm>
            <a:off x="2589211" y="2859041"/>
            <a:ext cx="8679423" cy="2771143"/>
          </a:xfrm>
          <a:prstGeom prst="rect">
            <a:avLst/>
          </a:prstGeom>
        </p:spPr>
        <p:txBody>
          <a:bodyPr wrap="square">
            <a:spAutoFit/>
          </a:bodyPr>
          <a:lstStyle/>
          <a:p>
            <a:pPr>
              <a:lnSpc>
                <a:spcPct val="107000"/>
              </a:lnSpc>
              <a:spcAft>
                <a:spcPts val="800"/>
              </a:spcAft>
            </a:pPr>
            <a:r>
              <a:rPr lang="ru-RU" sz="2400" dirty="0">
                <a:latin typeface="Times New Roman" panose="02020603050405020304" pitchFamily="18" charset="0"/>
                <a:ea typeface="Times New Roman" panose="02020603050405020304" pitchFamily="18" charset="0"/>
                <a:cs typeface="Times New Roman" panose="02020603050405020304" pitchFamily="18" charset="0"/>
              </a:rPr>
              <a:t>В некоторых источниках число Пи упоминается, как «круговая постоянная» и «архимедова константа». Как еще называют это число?</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Ø"/>
            </a:pPr>
            <a:r>
              <a:rPr lang="ru-RU" sz="2400" dirty="0">
                <a:latin typeface="Times New Roman" panose="02020603050405020304" pitchFamily="18" charset="0"/>
                <a:ea typeface="Times New Roman" panose="02020603050405020304" pitchFamily="18" charset="0"/>
                <a:cs typeface="Times New Roman" panose="02020603050405020304" pitchFamily="18" charset="0"/>
              </a:rPr>
              <a:t>«Число </a:t>
            </a:r>
            <a:r>
              <a:rPr lang="ru-RU" sz="2400" dirty="0" err="1">
                <a:latin typeface="Times New Roman" panose="02020603050405020304" pitchFamily="18" charset="0"/>
                <a:ea typeface="Times New Roman" panose="02020603050405020304" pitchFamily="18" charset="0"/>
                <a:cs typeface="Times New Roman" panose="02020603050405020304" pitchFamily="18" charset="0"/>
              </a:rPr>
              <a:t>Лудольфа</a:t>
            </a:r>
            <a:r>
              <a:rPr lang="ru-RU"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ru-RU"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Ø"/>
            </a:pPr>
            <a:r>
              <a:rPr lang="ru-RU" sz="2400"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ru-RU" sz="2400" dirty="0">
                <a:latin typeface="Times New Roman" panose="02020603050405020304" pitchFamily="18" charset="0"/>
                <a:ea typeface="Times New Roman" panose="02020603050405020304" pitchFamily="18" charset="0"/>
                <a:cs typeface="Times New Roman" panose="02020603050405020304" pitchFamily="18" charset="0"/>
              </a:rPr>
              <a:t>Множество Мандельброта» </a:t>
            </a:r>
            <a:endParaRPr lang="ru-RU"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Ø"/>
            </a:pPr>
            <a:r>
              <a:rPr lang="ru-RU" sz="2400"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ru-RU" sz="2400" dirty="0">
                <a:latin typeface="Times New Roman" panose="02020603050405020304" pitchFamily="18" charset="0"/>
                <a:ea typeface="Times New Roman" panose="02020603050405020304" pitchFamily="18" charset="0"/>
                <a:cs typeface="Times New Roman" panose="02020603050405020304" pitchFamily="18" charset="0"/>
              </a:rPr>
              <a:t>Теорема Пифагора»</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11666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89212" y="358605"/>
            <a:ext cx="7093609" cy="830997"/>
          </a:xfrm>
          <a:prstGeom prst="rect">
            <a:avLst/>
          </a:prstGeom>
          <a:noFill/>
        </p:spPr>
        <p:txBody>
          <a:bodyPr wrap="none" lIns="91440" tIns="45720" rIns="91440" bIns="45720">
            <a:spAutoFit/>
          </a:bodyPr>
          <a:lstStyle/>
          <a:p>
            <a:pPr algn="ctr"/>
            <a:r>
              <a:rPr lang="ru-RU" sz="4800" b="1" cap="none" spc="0" dirty="0" smtClean="0">
                <a:ln w="0"/>
                <a:solidFill>
                  <a:schemeClr val="accent1"/>
                </a:solidFill>
                <a:effectLst>
                  <a:outerShdw blurRad="38100" dist="25400" dir="5400000" algn="ctr" rotWithShape="0">
                    <a:srgbClr val="6E747A">
                      <a:alpha val="43000"/>
                    </a:srgbClr>
                  </a:outerShdw>
                </a:effectLst>
              </a:rPr>
              <a:t>ТЕСТ «Тайны числа Пи»</a:t>
            </a:r>
            <a:endParaRPr lang="ru-RU" sz="4800" b="1" cap="none" spc="0" dirty="0">
              <a:ln w="0"/>
              <a:solidFill>
                <a:schemeClr val="accent1"/>
              </a:solidFill>
              <a:effectLst>
                <a:outerShdw blurRad="38100" dist="25400" dir="5400000" algn="ctr" rotWithShape="0">
                  <a:srgbClr val="6E747A">
                    <a:alpha val="43000"/>
                  </a:srgbClr>
                </a:outerShdw>
              </a:effectLst>
            </a:endParaRPr>
          </a:p>
        </p:txBody>
      </p:sp>
      <p:sp>
        <p:nvSpPr>
          <p:cNvPr id="6" name="Прямоугольник 5"/>
          <p:cNvSpPr/>
          <p:nvPr/>
        </p:nvSpPr>
        <p:spPr>
          <a:xfrm>
            <a:off x="4694815" y="1639601"/>
            <a:ext cx="2802369" cy="769441"/>
          </a:xfrm>
          <a:prstGeom prst="rect">
            <a:avLst/>
          </a:prstGeom>
          <a:noFill/>
        </p:spPr>
        <p:txBody>
          <a:bodyPr wrap="none" lIns="91440" tIns="45720" rIns="91440" bIns="45720">
            <a:spAutoFit/>
          </a:bodyPr>
          <a:lstStyle/>
          <a:p>
            <a:pPr algn="ctr"/>
            <a:r>
              <a:rPr lang="ru-RU" sz="4400" b="0" cap="none" spc="0" dirty="0" smtClean="0">
                <a:ln w="0"/>
                <a:solidFill>
                  <a:schemeClr val="accent1"/>
                </a:solidFill>
                <a:effectLst>
                  <a:outerShdw blurRad="38100" dist="25400" dir="5400000" algn="ctr" rotWithShape="0">
                    <a:srgbClr val="6E747A">
                      <a:alpha val="43000"/>
                    </a:srgbClr>
                  </a:outerShdw>
                </a:effectLst>
              </a:rPr>
              <a:t>Вопрос 4</a:t>
            </a:r>
            <a:endParaRPr lang="ru-RU" sz="4400" b="0" cap="none" spc="0" dirty="0">
              <a:ln w="0"/>
              <a:solidFill>
                <a:schemeClr val="accent1"/>
              </a:solidFill>
              <a:effectLst>
                <a:outerShdw blurRad="38100" dist="25400" dir="5400000" algn="ctr" rotWithShape="0">
                  <a:srgbClr val="6E747A">
                    <a:alpha val="43000"/>
                  </a:srgbClr>
                </a:outerShdw>
              </a:effectLst>
            </a:endParaRPr>
          </a:p>
        </p:txBody>
      </p:sp>
      <p:sp>
        <p:nvSpPr>
          <p:cNvPr id="2" name="Прямоугольник 1"/>
          <p:cNvSpPr/>
          <p:nvPr/>
        </p:nvSpPr>
        <p:spPr>
          <a:xfrm>
            <a:off x="2481636" y="2859041"/>
            <a:ext cx="7955972" cy="2771143"/>
          </a:xfrm>
          <a:prstGeom prst="rect">
            <a:avLst/>
          </a:prstGeom>
        </p:spPr>
        <p:txBody>
          <a:bodyPr wrap="square">
            <a:spAutoFit/>
          </a:bodyPr>
          <a:lstStyle/>
          <a:p>
            <a:pPr>
              <a:lnSpc>
                <a:spcPct val="107000"/>
              </a:lnSpc>
              <a:spcAft>
                <a:spcPts val="800"/>
              </a:spcAft>
            </a:pPr>
            <a:r>
              <a:rPr lang="ru-RU" sz="2400" dirty="0">
                <a:latin typeface="Times New Roman" panose="02020603050405020304" pitchFamily="18" charset="0"/>
                <a:ea typeface="Times New Roman" panose="02020603050405020304" pitchFamily="18" charset="0"/>
                <a:cs typeface="Times New Roman" panose="02020603050405020304" pitchFamily="18" charset="0"/>
              </a:rPr>
              <a:t>В день числа Пи появился на свет один из основателей современной теоретической физики, лауреат Нобелевской премии по физике 1921 года. Догадались, о ком идет речь? </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Ø"/>
            </a:pPr>
            <a:r>
              <a:rPr lang="ru-RU" sz="2400" dirty="0">
                <a:latin typeface="Times New Roman" panose="02020603050405020304" pitchFamily="18" charset="0"/>
                <a:ea typeface="Times New Roman" panose="02020603050405020304" pitchFamily="18" charset="0"/>
                <a:cs typeface="Times New Roman" panose="02020603050405020304" pitchFamily="18" charset="0"/>
              </a:rPr>
              <a:t>Исаак Ньютон </a:t>
            </a:r>
            <a:endParaRPr lang="ru-RU"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Ø"/>
            </a:pPr>
            <a:r>
              <a:rPr lang="ru-RU" sz="2400" dirty="0" smtClean="0">
                <a:latin typeface="Times New Roman" panose="02020603050405020304" pitchFamily="18" charset="0"/>
                <a:ea typeface="Times New Roman" panose="02020603050405020304" pitchFamily="18" charset="0"/>
                <a:cs typeface="Times New Roman" panose="02020603050405020304" pitchFamily="18" charset="0"/>
              </a:rPr>
              <a:t>Альберт </a:t>
            </a:r>
            <a:r>
              <a:rPr lang="ru-RU" sz="2400" dirty="0">
                <a:latin typeface="Times New Roman" panose="02020603050405020304" pitchFamily="18" charset="0"/>
                <a:ea typeface="Times New Roman" panose="02020603050405020304" pitchFamily="18" charset="0"/>
                <a:cs typeface="Times New Roman" panose="02020603050405020304" pitchFamily="18" charset="0"/>
              </a:rPr>
              <a:t>Эйнштейн </a:t>
            </a:r>
            <a:endParaRPr lang="ru-RU"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Ø"/>
            </a:pPr>
            <a:r>
              <a:rPr lang="ru-RU" sz="2400" dirty="0" smtClean="0">
                <a:latin typeface="Times New Roman" panose="02020603050405020304" pitchFamily="18" charset="0"/>
                <a:ea typeface="Times New Roman" panose="02020603050405020304" pitchFamily="18" charset="0"/>
                <a:cs typeface="Times New Roman" panose="02020603050405020304" pitchFamily="18" charset="0"/>
              </a:rPr>
              <a:t>Стивен </a:t>
            </a:r>
            <a:r>
              <a:rPr lang="ru-RU" sz="2400" dirty="0" err="1">
                <a:latin typeface="Times New Roman" panose="02020603050405020304" pitchFamily="18" charset="0"/>
                <a:ea typeface="Times New Roman" panose="02020603050405020304" pitchFamily="18" charset="0"/>
                <a:cs typeface="Times New Roman" panose="02020603050405020304" pitchFamily="18" charset="0"/>
              </a:rPr>
              <a:t>Хокинг</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30819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89212" y="358605"/>
            <a:ext cx="7093609" cy="830997"/>
          </a:xfrm>
          <a:prstGeom prst="rect">
            <a:avLst/>
          </a:prstGeom>
          <a:noFill/>
        </p:spPr>
        <p:txBody>
          <a:bodyPr wrap="none" lIns="91440" tIns="45720" rIns="91440" bIns="45720">
            <a:spAutoFit/>
          </a:bodyPr>
          <a:lstStyle/>
          <a:p>
            <a:pPr algn="ctr"/>
            <a:r>
              <a:rPr lang="ru-RU" sz="4800" b="1" cap="none" spc="0" dirty="0" smtClean="0">
                <a:ln w="0"/>
                <a:solidFill>
                  <a:schemeClr val="accent1"/>
                </a:solidFill>
                <a:effectLst>
                  <a:outerShdw blurRad="38100" dist="25400" dir="5400000" algn="ctr" rotWithShape="0">
                    <a:srgbClr val="6E747A">
                      <a:alpha val="43000"/>
                    </a:srgbClr>
                  </a:outerShdw>
                </a:effectLst>
              </a:rPr>
              <a:t>ТЕСТ «Тайны числа Пи»</a:t>
            </a:r>
            <a:endParaRPr lang="ru-RU" sz="4800" b="1" cap="none" spc="0" dirty="0">
              <a:ln w="0"/>
              <a:solidFill>
                <a:schemeClr val="accent1"/>
              </a:solidFill>
              <a:effectLst>
                <a:outerShdw blurRad="38100" dist="25400" dir="5400000" algn="ctr" rotWithShape="0">
                  <a:srgbClr val="6E747A">
                    <a:alpha val="43000"/>
                  </a:srgbClr>
                </a:outerShdw>
              </a:effectLst>
            </a:endParaRPr>
          </a:p>
        </p:txBody>
      </p:sp>
      <p:sp>
        <p:nvSpPr>
          <p:cNvPr id="6" name="Прямоугольник 5"/>
          <p:cNvSpPr/>
          <p:nvPr/>
        </p:nvSpPr>
        <p:spPr>
          <a:xfrm>
            <a:off x="4694815" y="1639601"/>
            <a:ext cx="2802369" cy="769441"/>
          </a:xfrm>
          <a:prstGeom prst="rect">
            <a:avLst/>
          </a:prstGeom>
          <a:noFill/>
        </p:spPr>
        <p:txBody>
          <a:bodyPr wrap="none" lIns="91440" tIns="45720" rIns="91440" bIns="45720">
            <a:spAutoFit/>
          </a:bodyPr>
          <a:lstStyle/>
          <a:p>
            <a:pPr algn="ctr"/>
            <a:r>
              <a:rPr lang="ru-RU" sz="4400" b="0" cap="none" spc="0" dirty="0" smtClean="0">
                <a:ln w="0"/>
                <a:solidFill>
                  <a:schemeClr val="accent1"/>
                </a:solidFill>
                <a:effectLst>
                  <a:outerShdw blurRad="38100" dist="25400" dir="5400000" algn="ctr" rotWithShape="0">
                    <a:srgbClr val="6E747A">
                      <a:alpha val="43000"/>
                    </a:srgbClr>
                  </a:outerShdw>
                </a:effectLst>
              </a:rPr>
              <a:t>Вопрос 5</a:t>
            </a:r>
            <a:endParaRPr lang="ru-RU" sz="4400" b="0" cap="none" spc="0" dirty="0">
              <a:ln w="0"/>
              <a:solidFill>
                <a:schemeClr val="accent1"/>
              </a:solidFill>
              <a:effectLst>
                <a:outerShdw blurRad="38100" dist="25400" dir="5400000" algn="ctr" rotWithShape="0">
                  <a:srgbClr val="6E747A">
                    <a:alpha val="43000"/>
                  </a:srgbClr>
                </a:outerShdw>
              </a:effectLst>
            </a:endParaRPr>
          </a:p>
        </p:txBody>
      </p:sp>
      <p:sp>
        <p:nvSpPr>
          <p:cNvPr id="3" name="Прямоугольник 2"/>
          <p:cNvSpPr/>
          <p:nvPr/>
        </p:nvSpPr>
        <p:spPr>
          <a:xfrm>
            <a:off x="2481635" y="2859041"/>
            <a:ext cx="8558400" cy="2565959"/>
          </a:xfrm>
          <a:prstGeom prst="rect">
            <a:avLst/>
          </a:prstGeom>
        </p:spPr>
        <p:txBody>
          <a:bodyPr wrap="square">
            <a:spAutoFit/>
          </a:bodyPr>
          <a:lstStyle/>
          <a:p>
            <a:pPr>
              <a:lnSpc>
                <a:spcPct val="107000"/>
              </a:lnSpc>
              <a:spcAft>
                <a:spcPts val="800"/>
              </a:spcAft>
            </a:pPr>
            <a:r>
              <a:rPr lang="ru-RU" sz="2400" dirty="0">
                <a:latin typeface="Times New Roman" panose="02020603050405020304" pitchFamily="18" charset="0"/>
                <a:ea typeface="Times New Roman" panose="02020603050405020304" pitchFamily="18" charset="0"/>
                <a:cs typeface="Times New Roman" panose="02020603050405020304" pitchFamily="18" charset="0"/>
              </a:rPr>
              <a:t>Представьте, что вы производите расчет длины экватора Земли, используя при этом число Пи, округленное до девятого знака. Насколько большой будет ошибка в результате таких расчетов?</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0"/>
              </a:spcAft>
              <a:buFont typeface="Wingdings" panose="05000000000000000000" pitchFamily="2" charset="2"/>
              <a:buChar char="Ø"/>
            </a:pPr>
            <a:r>
              <a:rPr lang="ru-RU" sz="2400" dirty="0">
                <a:latin typeface="Times New Roman" panose="02020603050405020304" pitchFamily="18" charset="0"/>
                <a:ea typeface="Times New Roman" panose="02020603050405020304" pitchFamily="18" charset="0"/>
                <a:cs typeface="Times New Roman" panose="02020603050405020304" pitchFamily="18" charset="0"/>
              </a:rPr>
              <a:t>плюс-минус 40 000 км </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0"/>
              </a:spcAft>
              <a:buFont typeface="Wingdings" panose="05000000000000000000" pitchFamily="2" charset="2"/>
              <a:buChar char="Ø"/>
            </a:pPr>
            <a:r>
              <a:rPr lang="ru-RU" sz="2400" dirty="0">
                <a:latin typeface="Times New Roman" panose="02020603050405020304" pitchFamily="18" charset="0"/>
                <a:ea typeface="Times New Roman" panose="02020603050405020304" pitchFamily="18" charset="0"/>
                <a:cs typeface="Times New Roman" panose="02020603050405020304" pitchFamily="18" charset="0"/>
              </a:rPr>
              <a:t>точно не уверен (-а), но кажется, не больше 1000 км</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0"/>
              </a:spcAft>
              <a:buFont typeface="Wingdings" panose="05000000000000000000" pitchFamily="2" charset="2"/>
              <a:buChar char="Ø"/>
            </a:pPr>
            <a:r>
              <a:rPr lang="ru-RU" sz="2400" dirty="0" smtClean="0">
                <a:latin typeface="Times New Roman" panose="02020603050405020304" pitchFamily="18" charset="0"/>
                <a:ea typeface="Times New Roman" panose="02020603050405020304" pitchFamily="18" charset="0"/>
                <a:cs typeface="Times New Roman" panose="02020603050405020304" pitchFamily="18" charset="0"/>
              </a:rPr>
              <a:t>всего-то </a:t>
            </a:r>
            <a:r>
              <a:rPr lang="ru-RU" sz="2400" dirty="0">
                <a:latin typeface="Times New Roman" panose="02020603050405020304" pitchFamily="18" charset="0"/>
                <a:ea typeface="Times New Roman" panose="02020603050405020304" pitchFamily="18" charset="0"/>
                <a:cs typeface="Times New Roman" panose="02020603050405020304" pitchFamily="18" charset="0"/>
              </a:rPr>
              <a:t>6 мм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80504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89212" y="358605"/>
            <a:ext cx="7093609" cy="830997"/>
          </a:xfrm>
          <a:prstGeom prst="rect">
            <a:avLst/>
          </a:prstGeom>
          <a:noFill/>
        </p:spPr>
        <p:txBody>
          <a:bodyPr wrap="none" lIns="91440" tIns="45720" rIns="91440" bIns="45720">
            <a:spAutoFit/>
          </a:bodyPr>
          <a:lstStyle/>
          <a:p>
            <a:pPr algn="ctr"/>
            <a:r>
              <a:rPr lang="ru-RU" sz="4800" b="1" cap="none" spc="0" dirty="0" smtClean="0">
                <a:ln w="0"/>
                <a:solidFill>
                  <a:schemeClr val="accent1"/>
                </a:solidFill>
                <a:effectLst>
                  <a:outerShdw blurRad="38100" dist="25400" dir="5400000" algn="ctr" rotWithShape="0">
                    <a:srgbClr val="6E747A">
                      <a:alpha val="43000"/>
                    </a:srgbClr>
                  </a:outerShdw>
                </a:effectLst>
              </a:rPr>
              <a:t>ТЕСТ «Тайны числа Пи»</a:t>
            </a:r>
            <a:endParaRPr lang="ru-RU" sz="4800" b="1" cap="none" spc="0" dirty="0">
              <a:ln w="0"/>
              <a:solidFill>
                <a:schemeClr val="accent1"/>
              </a:solidFill>
              <a:effectLst>
                <a:outerShdw blurRad="38100" dist="25400" dir="5400000" algn="ctr" rotWithShape="0">
                  <a:srgbClr val="6E747A">
                    <a:alpha val="43000"/>
                  </a:srgbClr>
                </a:outerShdw>
              </a:effectLst>
            </a:endParaRPr>
          </a:p>
        </p:txBody>
      </p:sp>
      <p:sp>
        <p:nvSpPr>
          <p:cNvPr id="6" name="Прямоугольник 5"/>
          <p:cNvSpPr/>
          <p:nvPr/>
        </p:nvSpPr>
        <p:spPr>
          <a:xfrm>
            <a:off x="4694815" y="1639601"/>
            <a:ext cx="2802369" cy="769441"/>
          </a:xfrm>
          <a:prstGeom prst="rect">
            <a:avLst/>
          </a:prstGeom>
          <a:noFill/>
        </p:spPr>
        <p:txBody>
          <a:bodyPr wrap="none" lIns="91440" tIns="45720" rIns="91440" bIns="45720">
            <a:spAutoFit/>
          </a:bodyPr>
          <a:lstStyle/>
          <a:p>
            <a:pPr algn="ctr"/>
            <a:r>
              <a:rPr lang="ru-RU" sz="4400" b="0" cap="none" spc="0" dirty="0" smtClean="0">
                <a:ln w="0"/>
                <a:solidFill>
                  <a:schemeClr val="accent1"/>
                </a:solidFill>
                <a:effectLst>
                  <a:outerShdw blurRad="38100" dist="25400" dir="5400000" algn="ctr" rotWithShape="0">
                    <a:srgbClr val="6E747A">
                      <a:alpha val="43000"/>
                    </a:srgbClr>
                  </a:outerShdw>
                </a:effectLst>
              </a:rPr>
              <a:t>Вопрос 6</a:t>
            </a:r>
            <a:endParaRPr lang="ru-RU" sz="4400" b="0" cap="none" spc="0" dirty="0">
              <a:ln w="0"/>
              <a:solidFill>
                <a:schemeClr val="accent1"/>
              </a:solidFill>
              <a:effectLst>
                <a:outerShdw blurRad="38100" dist="25400" dir="5400000" algn="ctr" rotWithShape="0">
                  <a:srgbClr val="6E747A">
                    <a:alpha val="43000"/>
                  </a:srgbClr>
                </a:outerShdw>
              </a:effectLst>
            </a:endParaRPr>
          </a:p>
        </p:txBody>
      </p:sp>
      <p:sp>
        <p:nvSpPr>
          <p:cNvPr id="2" name="Прямоугольник 1"/>
          <p:cNvSpPr/>
          <p:nvPr/>
        </p:nvSpPr>
        <p:spPr>
          <a:xfrm>
            <a:off x="2427847" y="2600296"/>
            <a:ext cx="8181883" cy="3561488"/>
          </a:xfrm>
          <a:prstGeom prst="rect">
            <a:avLst/>
          </a:prstGeom>
        </p:spPr>
        <p:txBody>
          <a:bodyPr wrap="square">
            <a:spAutoFit/>
          </a:bodyPr>
          <a:lstStyle/>
          <a:p>
            <a:pPr>
              <a:lnSpc>
                <a:spcPct val="107000"/>
              </a:lnSpc>
              <a:spcAft>
                <a:spcPts val="800"/>
              </a:spcAft>
            </a:pPr>
            <a:r>
              <a:rPr lang="ru-RU" sz="2400" dirty="0">
                <a:latin typeface="Times New Roman" panose="02020603050405020304" pitchFamily="18" charset="0"/>
                <a:ea typeface="Times New Roman" panose="02020603050405020304" pitchFamily="18" charset="0"/>
                <a:cs typeface="Times New Roman" panose="02020603050405020304" pitchFamily="18" charset="0"/>
              </a:rPr>
              <a:t>Любители скрытого символизма и особенно впечатлительные или суеверные натуры видят в числе Пи настоящую угрозу. В чем кроется причина подобных убеждений?</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Ø"/>
            </a:pPr>
            <a:r>
              <a:rPr lang="ru-RU" sz="2400" dirty="0">
                <a:latin typeface="Times New Roman" panose="02020603050405020304" pitchFamily="18" charset="0"/>
                <a:ea typeface="Times New Roman" panose="02020603050405020304" pitchFamily="18" charset="0"/>
                <a:cs typeface="Times New Roman" panose="02020603050405020304" pitchFamily="18" charset="0"/>
              </a:rPr>
              <a:t>сумма первых 144 цифр после запятой равна 666</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Ø"/>
            </a:pPr>
            <a:r>
              <a:rPr lang="ru-RU" sz="2400" dirty="0">
                <a:latin typeface="Times New Roman" panose="02020603050405020304" pitchFamily="18" charset="0"/>
                <a:ea typeface="Times New Roman" panose="02020603050405020304" pitchFamily="18" charset="0"/>
                <a:cs typeface="Times New Roman" panose="02020603050405020304" pitchFamily="18" charset="0"/>
              </a:rPr>
              <a:t>число Пи упоминается в Библии, как предзнаменование Страшного Суда </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Ø"/>
            </a:pPr>
            <a:r>
              <a:rPr lang="ru-RU" sz="2400" dirty="0">
                <a:latin typeface="Times New Roman" panose="02020603050405020304" pitchFamily="18" charset="0"/>
                <a:ea typeface="Times New Roman" panose="02020603050405020304" pitchFamily="18" charset="0"/>
                <a:cs typeface="Times New Roman" panose="02020603050405020304" pitchFamily="18" charset="0"/>
              </a:rPr>
              <a:t>в сумме первых 13 чисел зашифрована дата Конца Света</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16256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89212" y="358605"/>
            <a:ext cx="7093609" cy="830997"/>
          </a:xfrm>
          <a:prstGeom prst="rect">
            <a:avLst/>
          </a:prstGeom>
          <a:noFill/>
        </p:spPr>
        <p:txBody>
          <a:bodyPr wrap="none" lIns="91440" tIns="45720" rIns="91440" bIns="45720">
            <a:spAutoFit/>
          </a:bodyPr>
          <a:lstStyle/>
          <a:p>
            <a:pPr algn="ctr"/>
            <a:r>
              <a:rPr lang="ru-RU" sz="4800" b="1" cap="none" spc="0" dirty="0" smtClean="0">
                <a:ln w="0"/>
                <a:solidFill>
                  <a:schemeClr val="accent1"/>
                </a:solidFill>
                <a:effectLst>
                  <a:outerShdw blurRad="38100" dist="25400" dir="5400000" algn="ctr" rotWithShape="0">
                    <a:srgbClr val="6E747A">
                      <a:alpha val="43000"/>
                    </a:srgbClr>
                  </a:outerShdw>
                </a:effectLst>
              </a:rPr>
              <a:t>ТЕСТ «Тайны числа Пи»</a:t>
            </a:r>
            <a:endParaRPr lang="ru-RU" sz="4800" b="1" cap="none" spc="0" dirty="0">
              <a:ln w="0"/>
              <a:solidFill>
                <a:schemeClr val="accent1"/>
              </a:solidFill>
              <a:effectLst>
                <a:outerShdw blurRad="38100" dist="25400" dir="5400000" algn="ctr" rotWithShape="0">
                  <a:srgbClr val="6E747A">
                    <a:alpha val="43000"/>
                  </a:srgbClr>
                </a:outerShdw>
              </a:effectLst>
            </a:endParaRPr>
          </a:p>
        </p:txBody>
      </p:sp>
      <p:sp>
        <p:nvSpPr>
          <p:cNvPr id="6" name="Прямоугольник 5"/>
          <p:cNvSpPr/>
          <p:nvPr/>
        </p:nvSpPr>
        <p:spPr>
          <a:xfrm>
            <a:off x="4694815" y="1639601"/>
            <a:ext cx="2802369" cy="769441"/>
          </a:xfrm>
          <a:prstGeom prst="rect">
            <a:avLst/>
          </a:prstGeom>
          <a:noFill/>
        </p:spPr>
        <p:txBody>
          <a:bodyPr wrap="none" lIns="91440" tIns="45720" rIns="91440" bIns="45720">
            <a:spAutoFit/>
          </a:bodyPr>
          <a:lstStyle/>
          <a:p>
            <a:pPr algn="ctr"/>
            <a:r>
              <a:rPr lang="ru-RU" sz="4400" b="0" cap="none" spc="0" dirty="0" smtClean="0">
                <a:ln w="0"/>
                <a:solidFill>
                  <a:schemeClr val="accent1"/>
                </a:solidFill>
                <a:effectLst>
                  <a:outerShdw blurRad="38100" dist="25400" dir="5400000" algn="ctr" rotWithShape="0">
                    <a:srgbClr val="6E747A">
                      <a:alpha val="43000"/>
                    </a:srgbClr>
                  </a:outerShdw>
                </a:effectLst>
              </a:rPr>
              <a:t>Вопрос 7</a:t>
            </a:r>
            <a:endParaRPr lang="ru-RU" sz="4400" b="0" cap="none" spc="0" dirty="0">
              <a:ln w="0"/>
              <a:solidFill>
                <a:schemeClr val="accent1"/>
              </a:solidFill>
              <a:effectLst>
                <a:outerShdw blurRad="38100" dist="25400" dir="5400000" algn="ctr" rotWithShape="0">
                  <a:srgbClr val="6E747A">
                    <a:alpha val="43000"/>
                  </a:srgbClr>
                </a:outerShdw>
              </a:effectLst>
            </a:endParaRPr>
          </a:p>
        </p:txBody>
      </p:sp>
      <p:sp>
        <p:nvSpPr>
          <p:cNvPr id="3" name="Прямоугольник 2"/>
          <p:cNvSpPr/>
          <p:nvPr/>
        </p:nvSpPr>
        <p:spPr>
          <a:xfrm>
            <a:off x="2469773" y="2530065"/>
            <a:ext cx="8973673" cy="3561488"/>
          </a:xfrm>
          <a:prstGeom prst="rect">
            <a:avLst/>
          </a:prstGeom>
        </p:spPr>
        <p:txBody>
          <a:bodyPr wrap="square">
            <a:spAutoFit/>
          </a:bodyPr>
          <a:lstStyle/>
          <a:p>
            <a:pPr>
              <a:lnSpc>
                <a:spcPct val="107000"/>
              </a:lnSpc>
              <a:spcAft>
                <a:spcPts val="800"/>
              </a:spcAft>
            </a:pPr>
            <a:r>
              <a:rPr lang="ru-RU" sz="2400" dirty="0">
                <a:latin typeface="Times New Roman" panose="02020603050405020304" pitchFamily="18" charset="0"/>
                <a:ea typeface="Times New Roman" panose="02020603050405020304" pitchFamily="18" charset="0"/>
                <a:cs typeface="Times New Roman" panose="02020603050405020304" pitchFamily="18" charset="0"/>
              </a:rPr>
              <a:t>Число Пи нашло отражение в искусстве и современной культуре. Вы можете найти отсылки к этой константе в произведениях великих художников, музыкантов и кинорежиссеров. А как использовал это число французский модный дом </a:t>
            </a:r>
            <a:r>
              <a:rPr lang="ru-RU" sz="2400" dirty="0" err="1">
                <a:latin typeface="Times New Roman" panose="02020603050405020304" pitchFamily="18" charset="0"/>
                <a:ea typeface="Times New Roman" panose="02020603050405020304" pitchFamily="18" charset="0"/>
                <a:cs typeface="Times New Roman" panose="02020603050405020304" pitchFamily="18" charset="0"/>
              </a:rPr>
              <a:t>Givenchy</a:t>
            </a:r>
            <a:r>
              <a:rPr lang="ru-RU"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Ø"/>
            </a:pPr>
            <a:r>
              <a:rPr lang="ru-RU" sz="2400" dirty="0">
                <a:latin typeface="Times New Roman" panose="02020603050405020304" pitchFamily="18" charset="0"/>
                <a:ea typeface="Times New Roman" panose="02020603050405020304" pitchFamily="18" charset="0"/>
                <a:cs typeface="Times New Roman" panose="02020603050405020304" pitchFamily="18" charset="0"/>
              </a:rPr>
              <a:t>Выпустил мужской парфюм «Пи»</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Ø"/>
            </a:pPr>
            <a:r>
              <a:rPr lang="ru-RU" sz="2400" dirty="0" smtClean="0">
                <a:latin typeface="Times New Roman" panose="02020603050405020304" pitchFamily="18" charset="0"/>
                <a:ea typeface="Times New Roman" panose="02020603050405020304" pitchFamily="18" charset="0"/>
                <a:cs typeface="Times New Roman" panose="02020603050405020304" pitchFamily="18" charset="0"/>
              </a:rPr>
              <a:t>Выпустил </a:t>
            </a:r>
            <a:r>
              <a:rPr lang="ru-RU" sz="2400" dirty="0">
                <a:latin typeface="Times New Roman" panose="02020603050405020304" pitchFamily="18" charset="0"/>
                <a:ea typeface="Times New Roman" panose="02020603050405020304" pitchFamily="18" charset="0"/>
                <a:cs typeface="Times New Roman" panose="02020603050405020304" pitchFamily="18" charset="0"/>
              </a:rPr>
              <a:t>ограниченную серию туалетной воды во флакончиках объемом 3,14 мл </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Ø"/>
            </a:pPr>
            <a:r>
              <a:rPr lang="ru-RU" sz="2400" dirty="0">
                <a:latin typeface="Times New Roman" panose="02020603050405020304" pitchFamily="18" charset="0"/>
                <a:ea typeface="Times New Roman" panose="02020603050405020304" pitchFamily="18" charset="0"/>
                <a:cs typeface="Times New Roman" panose="02020603050405020304" pitchFamily="18" charset="0"/>
              </a:rPr>
              <a:t>Выпустил коллекцию обуви под названием «</a:t>
            </a:r>
            <a:r>
              <a:rPr lang="ru-RU" sz="2400" dirty="0" err="1">
                <a:latin typeface="Times New Roman" panose="02020603050405020304" pitchFamily="18" charset="0"/>
                <a:ea typeface="Times New Roman" panose="02020603050405020304" pitchFamily="18" charset="0"/>
                <a:cs typeface="Times New Roman" panose="02020603050405020304" pitchFamily="18" charset="0"/>
              </a:rPr>
              <a:t>Radius</a:t>
            </a:r>
            <a:r>
              <a:rPr lang="ru-RU"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46509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89212" y="358605"/>
            <a:ext cx="7093609" cy="830997"/>
          </a:xfrm>
          <a:prstGeom prst="rect">
            <a:avLst/>
          </a:prstGeom>
          <a:noFill/>
        </p:spPr>
        <p:txBody>
          <a:bodyPr wrap="none" lIns="91440" tIns="45720" rIns="91440" bIns="45720">
            <a:spAutoFit/>
          </a:bodyPr>
          <a:lstStyle/>
          <a:p>
            <a:pPr algn="ctr"/>
            <a:r>
              <a:rPr lang="ru-RU" sz="4800" b="1" cap="none" spc="0" dirty="0" smtClean="0">
                <a:ln w="0"/>
                <a:solidFill>
                  <a:schemeClr val="accent1"/>
                </a:solidFill>
                <a:effectLst>
                  <a:outerShdw blurRad="38100" dist="25400" dir="5400000" algn="ctr" rotWithShape="0">
                    <a:srgbClr val="6E747A">
                      <a:alpha val="43000"/>
                    </a:srgbClr>
                  </a:outerShdw>
                </a:effectLst>
              </a:rPr>
              <a:t>ТЕСТ «Тайны числа Пи»</a:t>
            </a:r>
            <a:endParaRPr lang="ru-RU" sz="4800" b="1" cap="none" spc="0" dirty="0">
              <a:ln w="0"/>
              <a:solidFill>
                <a:schemeClr val="accent1"/>
              </a:solidFill>
              <a:effectLst>
                <a:outerShdw blurRad="38100" dist="25400" dir="5400000" algn="ctr" rotWithShape="0">
                  <a:srgbClr val="6E747A">
                    <a:alpha val="43000"/>
                  </a:srgbClr>
                </a:outerShdw>
              </a:effectLst>
            </a:endParaRPr>
          </a:p>
        </p:txBody>
      </p:sp>
      <p:sp>
        <p:nvSpPr>
          <p:cNvPr id="6" name="Прямоугольник 5"/>
          <p:cNvSpPr/>
          <p:nvPr/>
        </p:nvSpPr>
        <p:spPr>
          <a:xfrm>
            <a:off x="4694815" y="1639601"/>
            <a:ext cx="2802369" cy="769441"/>
          </a:xfrm>
          <a:prstGeom prst="rect">
            <a:avLst/>
          </a:prstGeom>
          <a:noFill/>
        </p:spPr>
        <p:txBody>
          <a:bodyPr wrap="none" lIns="91440" tIns="45720" rIns="91440" bIns="45720">
            <a:spAutoFit/>
          </a:bodyPr>
          <a:lstStyle/>
          <a:p>
            <a:pPr algn="ctr"/>
            <a:r>
              <a:rPr lang="ru-RU" sz="4400" b="0" cap="none" spc="0" dirty="0" smtClean="0">
                <a:ln w="0"/>
                <a:solidFill>
                  <a:schemeClr val="accent1"/>
                </a:solidFill>
                <a:effectLst>
                  <a:outerShdw blurRad="38100" dist="25400" dir="5400000" algn="ctr" rotWithShape="0">
                    <a:srgbClr val="6E747A">
                      <a:alpha val="43000"/>
                    </a:srgbClr>
                  </a:outerShdw>
                </a:effectLst>
              </a:rPr>
              <a:t>Вопрос 8</a:t>
            </a:r>
            <a:endParaRPr lang="ru-RU" sz="4400" b="0" cap="none" spc="0" dirty="0">
              <a:ln w="0"/>
              <a:solidFill>
                <a:schemeClr val="accent1"/>
              </a:solidFill>
              <a:effectLst>
                <a:outerShdw blurRad="38100" dist="25400" dir="5400000" algn="ctr" rotWithShape="0">
                  <a:srgbClr val="6E747A">
                    <a:alpha val="43000"/>
                  </a:srgbClr>
                </a:outerShdw>
              </a:effectLst>
            </a:endParaRPr>
          </a:p>
        </p:txBody>
      </p:sp>
      <p:sp>
        <p:nvSpPr>
          <p:cNvPr id="2" name="Прямоугольник 1"/>
          <p:cNvSpPr/>
          <p:nvPr/>
        </p:nvSpPr>
        <p:spPr>
          <a:xfrm>
            <a:off x="2469776" y="2724571"/>
            <a:ext cx="9108141" cy="3561488"/>
          </a:xfrm>
          <a:prstGeom prst="rect">
            <a:avLst/>
          </a:prstGeom>
        </p:spPr>
        <p:txBody>
          <a:bodyPr wrap="square">
            <a:spAutoFit/>
          </a:bodyPr>
          <a:lstStyle/>
          <a:p>
            <a:pPr>
              <a:lnSpc>
                <a:spcPct val="107000"/>
              </a:lnSpc>
              <a:spcAft>
                <a:spcPts val="800"/>
              </a:spcAft>
            </a:pPr>
            <a:r>
              <a:rPr lang="ru-RU" sz="2400" dirty="0">
                <a:latin typeface="Times New Roman" panose="02020603050405020304" pitchFamily="18" charset="0"/>
                <a:ea typeface="Times New Roman" panose="02020603050405020304" pitchFamily="18" charset="0"/>
                <a:cs typeface="Times New Roman" panose="02020603050405020304" pitchFamily="18" charset="0"/>
              </a:rPr>
              <a:t>Число Пи представляет интерес не только для математиков и физиков, но и для любителей испытывать возможности своего мозга. Вот уже 20 лет люди с феноменальной памятью пытаются побить рекорд </a:t>
            </a:r>
            <a:r>
              <a:rPr lang="ru-RU" sz="2400" dirty="0" err="1">
                <a:latin typeface="Times New Roman" panose="02020603050405020304" pitchFamily="18" charset="0"/>
                <a:ea typeface="Times New Roman" panose="02020603050405020304" pitchFamily="18" charset="0"/>
                <a:cs typeface="Times New Roman" panose="02020603050405020304" pitchFamily="18" charset="0"/>
              </a:rPr>
              <a:t>Хирюки</a:t>
            </a:r>
            <a:r>
              <a:rPr lang="ru-RU" sz="2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cs typeface="Times New Roman" panose="02020603050405020304" pitchFamily="18" charset="0"/>
              </a:rPr>
              <a:t>Гото</a:t>
            </a:r>
            <a:r>
              <a:rPr lang="ru-RU" sz="2400" dirty="0">
                <a:latin typeface="Times New Roman" panose="02020603050405020304" pitchFamily="18" charset="0"/>
                <a:ea typeface="Times New Roman" panose="02020603050405020304" pitchFamily="18" charset="0"/>
                <a:cs typeface="Times New Roman" panose="02020603050405020304" pitchFamily="18" charset="0"/>
              </a:rPr>
              <a:t>. Попробуйте угадать, сколько знаков числа Пи после запятой смог воспроизвести </a:t>
            </a:r>
            <a:r>
              <a:rPr lang="ru-RU" sz="2400" dirty="0" err="1">
                <a:latin typeface="Times New Roman" panose="02020603050405020304" pitchFamily="18" charset="0"/>
                <a:ea typeface="Times New Roman" panose="02020603050405020304" pitchFamily="18" charset="0"/>
                <a:cs typeface="Times New Roman" panose="02020603050405020304" pitchFamily="18" charset="0"/>
              </a:rPr>
              <a:t>Хирюки</a:t>
            </a:r>
            <a:r>
              <a:rPr lang="ru-RU" sz="2400" dirty="0">
                <a:latin typeface="Times New Roman" panose="02020603050405020304" pitchFamily="18" charset="0"/>
                <a:ea typeface="Times New Roman" panose="02020603050405020304" pitchFamily="18" charset="0"/>
                <a:cs typeface="Times New Roman" panose="02020603050405020304" pitchFamily="18" charset="0"/>
              </a:rPr>
              <a:t> по памяти? </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Ø"/>
            </a:pPr>
            <a:r>
              <a:rPr lang="ru-RU" sz="2400" dirty="0">
                <a:latin typeface="Times New Roman" panose="02020603050405020304" pitchFamily="18" charset="0"/>
                <a:ea typeface="Times New Roman" panose="02020603050405020304" pitchFamily="18" charset="0"/>
                <a:cs typeface="Times New Roman" panose="02020603050405020304" pitchFamily="18" charset="0"/>
              </a:rPr>
              <a:t>158 432 знака. И как ему это удалось?!</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Ø"/>
            </a:pPr>
            <a:r>
              <a:rPr lang="ru-RU" sz="2400" dirty="0">
                <a:latin typeface="Times New Roman" panose="02020603050405020304" pitchFamily="18" charset="0"/>
                <a:ea typeface="Times New Roman" panose="02020603050405020304" pitchFamily="18" charset="0"/>
                <a:cs typeface="Times New Roman" panose="02020603050405020304" pitchFamily="18" charset="0"/>
              </a:rPr>
              <a:t> 42 195 знаков. Впечатляюще!</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Ø"/>
            </a:pPr>
            <a:r>
              <a:rPr lang="ru-RU" sz="2400" dirty="0">
                <a:latin typeface="Times New Roman" panose="02020603050405020304" pitchFamily="18" charset="0"/>
                <a:ea typeface="Times New Roman" panose="02020603050405020304" pitchFamily="18" charset="0"/>
                <a:cs typeface="Times New Roman" panose="02020603050405020304" pitchFamily="18" charset="0"/>
              </a:rPr>
              <a:t> 1 034 знака. Не так уж и много. Может и я так смогу?</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44252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89212" y="358605"/>
            <a:ext cx="7093609" cy="830997"/>
          </a:xfrm>
          <a:prstGeom prst="rect">
            <a:avLst/>
          </a:prstGeom>
          <a:noFill/>
        </p:spPr>
        <p:txBody>
          <a:bodyPr wrap="none" lIns="91440" tIns="45720" rIns="91440" bIns="45720">
            <a:spAutoFit/>
          </a:bodyPr>
          <a:lstStyle/>
          <a:p>
            <a:pPr algn="ctr"/>
            <a:r>
              <a:rPr lang="ru-RU" sz="4800" b="1" cap="none" spc="0" dirty="0" smtClean="0">
                <a:ln w="0"/>
                <a:solidFill>
                  <a:schemeClr val="accent1"/>
                </a:solidFill>
                <a:effectLst>
                  <a:outerShdw blurRad="38100" dist="25400" dir="5400000" algn="ctr" rotWithShape="0">
                    <a:srgbClr val="6E747A">
                      <a:alpha val="43000"/>
                    </a:srgbClr>
                  </a:outerShdw>
                </a:effectLst>
              </a:rPr>
              <a:t>ТЕСТ «Тайны числа Пи»</a:t>
            </a:r>
            <a:endParaRPr lang="ru-RU" sz="4800" b="1" cap="none" spc="0" dirty="0">
              <a:ln w="0"/>
              <a:solidFill>
                <a:schemeClr val="accent1"/>
              </a:solidFill>
              <a:effectLst>
                <a:outerShdw blurRad="38100" dist="25400" dir="5400000" algn="ctr" rotWithShape="0">
                  <a:srgbClr val="6E747A">
                    <a:alpha val="43000"/>
                  </a:srgbClr>
                </a:outerShdw>
              </a:effectLst>
            </a:endParaRPr>
          </a:p>
        </p:txBody>
      </p:sp>
      <p:sp>
        <p:nvSpPr>
          <p:cNvPr id="6" name="Прямоугольник 5"/>
          <p:cNvSpPr/>
          <p:nvPr/>
        </p:nvSpPr>
        <p:spPr>
          <a:xfrm>
            <a:off x="4694815" y="1639601"/>
            <a:ext cx="2802369" cy="769441"/>
          </a:xfrm>
          <a:prstGeom prst="rect">
            <a:avLst/>
          </a:prstGeom>
          <a:noFill/>
        </p:spPr>
        <p:txBody>
          <a:bodyPr wrap="none" lIns="91440" tIns="45720" rIns="91440" bIns="45720">
            <a:spAutoFit/>
          </a:bodyPr>
          <a:lstStyle/>
          <a:p>
            <a:pPr algn="ctr"/>
            <a:r>
              <a:rPr lang="ru-RU" sz="4400" b="0" cap="none" spc="0" dirty="0" smtClean="0">
                <a:ln w="0"/>
                <a:solidFill>
                  <a:schemeClr val="accent1"/>
                </a:solidFill>
                <a:effectLst>
                  <a:outerShdw blurRad="38100" dist="25400" dir="5400000" algn="ctr" rotWithShape="0">
                    <a:srgbClr val="6E747A">
                      <a:alpha val="43000"/>
                    </a:srgbClr>
                  </a:outerShdw>
                </a:effectLst>
              </a:rPr>
              <a:t>Вопрос 9</a:t>
            </a:r>
            <a:endParaRPr lang="ru-RU" sz="4400" b="0" cap="none" spc="0" dirty="0">
              <a:ln w="0"/>
              <a:solidFill>
                <a:schemeClr val="accent1"/>
              </a:solidFill>
              <a:effectLst>
                <a:outerShdw blurRad="38100" dist="25400" dir="5400000" algn="ctr" rotWithShape="0">
                  <a:srgbClr val="6E747A">
                    <a:alpha val="43000"/>
                  </a:srgbClr>
                </a:outerShdw>
              </a:effectLst>
            </a:endParaRPr>
          </a:p>
        </p:txBody>
      </p:sp>
      <p:sp>
        <p:nvSpPr>
          <p:cNvPr id="3" name="Прямоугольник 2"/>
          <p:cNvSpPr/>
          <p:nvPr/>
        </p:nvSpPr>
        <p:spPr>
          <a:xfrm>
            <a:off x="2589212" y="2859041"/>
            <a:ext cx="7897907" cy="2807885"/>
          </a:xfrm>
          <a:prstGeom prst="rect">
            <a:avLst/>
          </a:prstGeom>
        </p:spPr>
        <p:txBody>
          <a:bodyPr wrap="square">
            <a:spAutoFit/>
          </a:bodyPr>
          <a:lstStyle/>
          <a:p>
            <a:pPr>
              <a:lnSpc>
                <a:spcPct val="107000"/>
              </a:lnSpc>
              <a:spcAft>
                <a:spcPts val="800"/>
              </a:spcAft>
            </a:pPr>
            <a:r>
              <a:rPr lang="ru-RU" sz="2400" dirty="0">
                <a:latin typeface="Times New Roman" panose="02020603050405020304" pitchFamily="18" charset="0"/>
                <a:ea typeface="Times New Roman" panose="02020603050405020304" pitchFamily="18" charset="0"/>
                <a:cs typeface="Times New Roman" panose="02020603050405020304" pitchFamily="18" charset="0"/>
              </a:rPr>
              <a:t>Постарайтесь вспомнить 31 цифру после запятой в числе Пи и указать, чем примечательна эта последовательность</a:t>
            </a:r>
            <a:r>
              <a:rPr lang="ru-RU" sz="24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07000"/>
              </a:lnSpc>
              <a:spcAft>
                <a:spcPts val="800"/>
              </a:spcAft>
            </a:pP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Ø"/>
            </a:pPr>
            <a:r>
              <a:rPr lang="ru-RU" sz="2400" dirty="0">
                <a:latin typeface="Times New Roman" panose="02020603050405020304" pitchFamily="18" charset="0"/>
                <a:ea typeface="Times New Roman" panose="02020603050405020304" pitchFamily="18" charset="0"/>
                <a:cs typeface="Times New Roman" panose="02020603050405020304" pitchFamily="18" charset="0"/>
              </a:rPr>
              <a:t>В ней нет ни одной четверки</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Ø"/>
            </a:pPr>
            <a:r>
              <a:rPr lang="ru-RU" sz="2400" dirty="0" smtClean="0">
                <a:latin typeface="Times New Roman" panose="02020603050405020304" pitchFamily="18" charset="0"/>
                <a:ea typeface="Times New Roman" panose="02020603050405020304" pitchFamily="18" charset="0"/>
                <a:cs typeface="Times New Roman" panose="02020603050405020304" pitchFamily="18" charset="0"/>
              </a:rPr>
              <a:t>По-моему</a:t>
            </a:r>
            <a:r>
              <a:rPr lang="ru-RU" sz="2400" dirty="0">
                <a:latin typeface="Times New Roman" panose="02020603050405020304" pitchFamily="18" charset="0"/>
                <a:ea typeface="Times New Roman" panose="02020603050405020304" pitchFamily="18" charset="0"/>
                <a:cs typeface="Times New Roman" panose="02020603050405020304" pitchFamily="18" charset="0"/>
              </a:rPr>
              <a:t>, в этой последовательности нет единиц</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Ø"/>
            </a:pPr>
            <a:r>
              <a:rPr lang="ru-RU" sz="2400" dirty="0" smtClean="0">
                <a:latin typeface="Times New Roman" panose="02020603050405020304" pitchFamily="18" charset="0"/>
                <a:ea typeface="Times New Roman" panose="02020603050405020304" pitchFamily="18" charset="0"/>
                <a:cs typeface="Times New Roman" panose="02020603050405020304" pitchFamily="18" charset="0"/>
              </a:rPr>
              <a:t>Я </a:t>
            </a:r>
            <a:r>
              <a:rPr lang="ru-RU" sz="2400" dirty="0">
                <a:latin typeface="Times New Roman" panose="02020603050405020304" pitchFamily="18" charset="0"/>
                <a:ea typeface="Times New Roman" panose="02020603050405020304" pitchFamily="18" charset="0"/>
                <a:cs typeface="Times New Roman" panose="02020603050405020304" pitchFamily="18" charset="0"/>
              </a:rPr>
              <a:t>точно знаю, что там нет нолей!</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3001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89212" y="358605"/>
            <a:ext cx="7093609" cy="830997"/>
          </a:xfrm>
          <a:prstGeom prst="rect">
            <a:avLst/>
          </a:prstGeom>
          <a:noFill/>
        </p:spPr>
        <p:txBody>
          <a:bodyPr wrap="none" lIns="91440" tIns="45720" rIns="91440" bIns="45720">
            <a:spAutoFit/>
          </a:bodyPr>
          <a:lstStyle/>
          <a:p>
            <a:pPr algn="ctr"/>
            <a:r>
              <a:rPr lang="ru-RU" sz="4800" b="1" cap="none" spc="0" dirty="0" smtClean="0">
                <a:ln w="0"/>
                <a:solidFill>
                  <a:schemeClr val="accent1"/>
                </a:solidFill>
                <a:effectLst>
                  <a:outerShdw blurRad="38100" dist="25400" dir="5400000" algn="ctr" rotWithShape="0">
                    <a:srgbClr val="6E747A">
                      <a:alpha val="43000"/>
                    </a:srgbClr>
                  </a:outerShdw>
                </a:effectLst>
              </a:rPr>
              <a:t>ТЕСТ «Тайны числа Пи»</a:t>
            </a:r>
            <a:endParaRPr lang="ru-RU" sz="4800" b="1" cap="none" spc="0" dirty="0">
              <a:ln w="0"/>
              <a:solidFill>
                <a:schemeClr val="accent1"/>
              </a:solidFill>
              <a:effectLst>
                <a:outerShdw blurRad="38100" dist="25400" dir="5400000" algn="ctr" rotWithShape="0">
                  <a:srgbClr val="6E747A">
                    <a:alpha val="43000"/>
                  </a:srgbClr>
                </a:outerShdw>
              </a:effectLst>
            </a:endParaRPr>
          </a:p>
        </p:txBody>
      </p:sp>
      <p:sp>
        <p:nvSpPr>
          <p:cNvPr id="6" name="Прямоугольник 5"/>
          <p:cNvSpPr/>
          <p:nvPr/>
        </p:nvSpPr>
        <p:spPr>
          <a:xfrm>
            <a:off x="4538522" y="1639601"/>
            <a:ext cx="3114956" cy="769441"/>
          </a:xfrm>
          <a:prstGeom prst="rect">
            <a:avLst/>
          </a:prstGeom>
          <a:noFill/>
        </p:spPr>
        <p:txBody>
          <a:bodyPr wrap="none" lIns="91440" tIns="45720" rIns="91440" bIns="45720">
            <a:spAutoFit/>
          </a:bodyPr>
          <a:lstStyle/>
          <a:p>
            <a:pPr algn="ctr"/>
            <a:r>
              <a:rPr lang="ru-RU" sz="4400" b="0" cap="none" spc="0" dirty="0" smtClean="0">
                <a:ln w="0"/>
                <a:solidFill>
                  <a:schemeClr val="accent1"/>
                </a:solidFill>
                <a:effectLst>
                  <a:outerShdw blurRad="38100" dist="25400" dir="5400000" algn="ctr" rotWithShape="0">
                    <a:srgbClr val="6E747A">
                      <a:alpha val="43000"/>
                    </a:srgbClr>
                  </a:outerShdw>
                </a:effectLst>
              </a:rPr>
              <a:t>Вопрос 10</a:t>
            </a:r>
            <a:endParaRPr lang="ru-RU" sz="4400" b="0" cap="none" spc="0" dirty="0">
              <a:ln w="0"/>
              <a:solidFill>
                <a:schemeClr val="accent1"/>
              </a:solidFill>
              <a:effectLst>
                <a:outerShdw blurRad="38100" dist="25400" dir="5400000" algn="ctr" rotWithShape="0">
                  <a:srgbClr val="6E747A">
                    <a:alpha val="43000"/>
                  </a:srgbClr>
                </a:outerShdw>
              </a:effectLst>
            </a:endParaRPr>
          </a:p>
        </p:txBody>
      </p:sp>
      <p:sp>
        <p:nvSpPr>
          <p:cNvPr id="2" name="Прямоугольник 1"/>
          <p:cNvSpPr/>
          <p:nvPr/>
        </p:nvSpPr>
        <p:spPr>
          <a:xfrm>
            <a:off x="2366683" y="2859041"/>
            <a:ext cx="8848163" cy="3166316"/>
          </a:xfrm>
          <a:prstGeom prst="rect">
            <a:avLst/>
          </a:prstGeom>
        </p:spPr>
        <p:txBody>
          <a:bodyPr wrap="square">
            <a:spAutoFit/>
          </a:bodyPr>
          <a:lstStyle/>
          <a:p>
            <a:pPr>
              <a:lnSpc>
                <a:spcPct val="107000"/>
              </a:lnSpc>
              <a:spcAft>
                <a:spcPts val="800"/>
              </a:spcAft>
            </a:pPr>
            <a:r>
              <a:rPr lang="ru-RU" sz="2400" dirty="0">
                <a:latin typeface="Times New Roman" panose="02020603050405020304" pitchFamily="18" charset="0"/>
                <a:ea typeface="Times New Roman" panose="02020603050405020304" pitchFamily="18" charset="0"/>
                <a:cs typeface="Times New Roman" panose="02020603050405020304" pitchFamily="18" charset="0"/>
              </a:rPr>
              <a:t>Разгадка числа Пи уже близко. Напоследок, давайте вспомним, что такое точка Фейнмана? </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Ø"/>
            </a:pPr>
            <a:r>
              <a:rPr lang="ru-RU" sz="2400" dirty="0">
                <a:latin typeface="Times New Roman" panose="02020603050405020304" pitchFamily="18" charset="0"/>
                <a:ea typeface="Times New Roman" panose="02020603050405020304" pitchFamily="18" charset="0"/>
                <a:cs typeface="Times New Roman" panose="02020603050405020304" pitchFamily="18" charset="0"/>
              </a:rPr>
              <a:t>Название единицы деления на линейке, изобретенной Ричардом Фейнманом</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Ø"/>
            </a:pPr>
            <a:r>
              <a:rPr lang="ru-RU" sz="2400" dirty="0" smtClean="0">
                <a:latin typeface="Times New Roman" panose="02020603050405020304" pitchFamily="18" charset="0"/>
                <a:ea typeface="Times New Roman" panose="02020603050405020304" pitchFamily="18" charset="0"/>
                <a:cs typeface="Times New Roman" panose="02020603050405020304" pitchFamily="18" charset="0"/>
              </a:rPr>
              <a:t>Примечательная </a:t>
            </a:r>
            <a:r>
              <a:rPr lang="ru-RU" sz="2400" dirty="0">
                <a:latin typeface="Times New Roman" panose="02020603050405020304" pitchFamily="18" charset="0"/>
                <a:ea typeface="Times New Roman" panose="02020603050405020304" pitchFamily="18" charset="0"/>
                <a:cs typeface="Times New Roman" panose="02020603050405020304" pitchFamily="18" charset="0"/>
              </a:rPr>
              <a:t>последовательность чисел 999999, которая начинается с 762 цифры десятичной записи числа Пи</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Ø"/>
            </a:pPr>
            <a:r>
              <a:rPr lang="ru-RU" sz="2400" dirty="0">
                <a:latin typeface="Times New Roman" panose="02020603050405020304" pitchFamily="18" charset="0"/>
                <a:ea typeface="Times New Roman" panose="02020603050405020304" pitchFamily="18" charset="0"/>
                <a:cs typeface="Times New Roman" panose="02020603050405020304" pitchFamily="18" charset="0"/>
              </a:rPr>
              <a:t>Место, где любил отдыхать Фейнман</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811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p:txBody>
          <a:bodyPr/>
          <a:lstStyle/>
          <a:p>
            <a:pPr eaLnBrk="1" hangingPunct="1"/>
            <a:r>
              <a:rPr lang="ru-RU" smtClean="0"/>
              <a:t>Что такое</a:t>
            </a:r>
          </a:p>
        </p:txBody>
      </p:sp>
      <p:sp>
        <p:nvSpPr>
          <p:cNvPr id="19459" name="Объект 2"/>
          <p:cNvSpPr>
            <a:spLocks noGrp="1"/>
          </p:cNvSpPr>
          <p:nvPr>
            <p:ph idx="1"/>
          </p:nvPr>
        </p:nvSpPr>
        <p:spPr>
          <a:xfrm>
            <a:off x="2619376" y="4754564"/>
            <a:ext cx="7197725" cy="954087"/>
          </a:xfrm>
        </p:spPr>
        <p:txBody>
          <a:bodyPr>
            <a:normAutofit/>
          </a:bodyPr>
          <a:lstStyle/>
          <a:p>
            <a:pPr marL="0" indent="0">
              <a:buNone/>
            </a:pPr>
            <a:r>
              <a:rPr lang="ru-RU" sz="2400" dirty="0" smtClean="0"/>
              <a:t>Если принять радиус окружности за единицу, то длина окружности это число</a:t>
            </a:r>
          </a:p>
        </p:txBody>
      </p:sp>
      <p:pic>
        <p:nvPicPr>
          <p:cNvPr id="194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1914" y="2019300"/>
            <a:ext cx="698182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1" name="Рисунок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95325" y="285440"/>
            <a:ext cx="1343025"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3956" y="5168616"/>
            <a:ext cx="422645" cy="408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31771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038.jpg"/>
          <p:cNvPicPr>
            <a:picLocks noChangeAspect="1"/>
          </p:cNvPicPr>
          <p:nvPr/>
        </p:nvPicPr>
        <p:blipFill>
          <a:blip r:embed="rId2"/>
          <a:stretch>
            <a:fillRect/>
          </a:stretch>
        </p:blipFill>
        <p:spPr>
          <a:xfrm>
            <a:off x="1400052" y="2865221"/>
            <a:ext cx="5042050" cy="3512628"/>
          </a:xfrm>
          <a:prstGeom prst="rect">
            <a:avLst/>
          </a:prstGeom>
        </p:spPr>
      </p:pic>
      <p:sp>
        <p:nvSpPr>
          <p:cNvPr id="2" name="Заголовок 1"/>
          <p:cNvSpPr>
            <a:spLocks noGrp="1"/>
          </p:cNvSpPr>
          <p:nvPr>
            <p:ph type="title"/>
          </p:nvPr>
        </p:nvSpPr>
        <p:spPr>
          <a:xfrm>
            <a:off x="3204481" y="86411"/>
            <a:ext cx="7722665" cy="1143000"/>
          </a:xfrm>
        </p:spPr>
        <p:txBody>
          <a:bodyPr rtlCol="0">
            <a:noAutofit/>
          </a:bodyPr>
          <a:lstStyle/>
          <a:p>
            <a:pPr algn="r">
              <a:defRPr/>
            </a:pPr>
            <a:r>
              <a:rPr lang="ru-RU" sz="2400" b="1" i="1" dirty="0" smtClean="0">
                <a:solidFill>
                  <a:schemeClr val="accent1"/>
                </a:solidFill>
              </a:rPr>
              <a:t>«На </a:t>
            </a:r>
            <a:r>
              <a:rPr lang="ru-RU" sz="2400" b="1" i="1" dirty="0">
                <a:solidFill>
                  <a:schemeClr val="accent1"/>
                </a:solidFill>
              </a:rPr>
              <a:t>круглых дураков </a:t>
            </a:r>
            <a:r>
              <a:rPr lang="ru-RU" sz="2400" b="1" i="1" dirty="0" smtClean="0">
                <a:solidFill>
                  <a:schemeClr val="accent1"/>
                </a:solidFill>
              </a:rPr>
              <a:t>число Пи         </a:t>
            </a:r>
            <a:br>
              <a:rPr lang="ru-RU" sz="2400" b="1" i="1" dirty="0" smtClean="0">
                <a:solidFill>
                  <a:schemeClr val="accent1"/>
                </a:solidFill>
              </a:rPr>
            </a:br>
            <a:r>
              <a:rPr lang="ru-RU" sz="2400" b="1" i="1" dirty="0" smtClean="0">
                <a:solidFill>
                  <a:schemeClr val="accent1"/>
                </a:solidFill>
              </a:rPr>
              <a:t> не распространяется». </a:t>
            </a:r>
            <a:br>
              <a:rPr lang="ru-RU" sz="2400" b="1" i="1" dirty="0" smtClean="0">
                <a:solidFill>
                  <a:schemeClr val="accent1"/>
                </a:solidFill>
              </a:rPr>
            </a:br>
            <a:r>
              <a:rPr lang="ru-RU" sz="2400" b="1" i="1" dirty="0" smtClean="0">
                <a:solidFill>
                  <a:schemeClr val="accent1"/>
                </a:solidFill>
              </a:rPr>
              <a:t>В</a:t>
            </a:r>
            <a:r>
              <a:rPr lang="ru-RU" sz="2400" b="1" i="1" dirty="0">
                <a:solidFill>
                  <a:schemeClr val="accent1"/>
                </a:solidFill>
              </a:rPr>
              <a:t>. Шендерович</a:t>
            </a:r>
            <a:endParaRPr lang="ru-RU" sz="2400" i="1" dirty="0">
              <a:solidFill>
                <a:schemeClr val="accent1"/>
              </a:solidFill>
            </a:endParaRPr>
          </a:p>
        </p:txBody>
      </p:sp>
      <p:pic>
        <p:nvPicPr>
          <p:cNvPr id="53253" name="Picture 2" descr="В случае, если вы не знаете, отметим, что Pi Day состоится 14 марта, так как дата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0795" y="215990"/>
            <a:ext cx="2092325"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Рисунок 2"/>
          <p:cNvPicPr>
            <a:picLocks noChangeAspect="1"/>
          </p:cNvPicPr>
          <p:nvPr/>
        </p:nvPicPr>
        <p:blipFill>
          <a:blip r:embed="rId4"/>
          <a:stretch>
            <a:fillRect/>
          </a:stretch>
        </p:blipFill>
        <p:spPr>
          <a:xfrm>
            <a:off x="6929625" y="3114353"/>
            <a:ext cx="4554661" cy="3263496"/>
          </a:xfrm>
          <a:prstGeom prst="rect">
            <a:avLst/>
          </a:prstGeom>
        </p:spPr>
      </p:pic>
      <p:sp>
        <p:nvSpPr>
          <p:cNvPr id="4" name="Прямоугольник 3"/>
          <p:cNvSpPr/>
          <p:nvPr/>
        </p:nvSpPr>
        <p:spPr>
          <a:xfrm>
            <a:off x="4129034" y="1387893"/>
            <a:ext cx="6096000" cy="1477328"/>
          </a:xfrm>
          <a:prstGeom prst="rect">
            <a:avLst/>
          </a:prstGeom>
        </p:spPr>
        <p:txBody>
          <a:bodyPr>
            <a:spAutoFit/>
          </a:bodyPr>
          <a:lstStyle/>
          <a:p>
            <a:r>
              <a:rPr lang="ru-RU" dirty="0"/>
              <a:t>Едут двое в поезде:</a:t>
            </a:r>
            <a:br>
              <a:rPr lang="ru-RU" dirty="0"/>
            </a:br>
            <a:r>
              <a:rPr lang="ru-RU" dirty="0"/>
              <a:t>− Вот смотри, рельсы прямые, колеса круглые. </a:t>
            </a:r>
            <a:br>
              <a:rPr lang="ru-RU" dirty="0"/>
            </a:br>
            <a:r>
              <a:rPr lang="ru-RU" dirty="0"/>
              <a:t>Откуда же стук?</a:t>
            </a:r>
            <a:br>
              <a:rPr lang="ru-RU" dirty="0"/>
            </a:br>
            <a:r>
              <a:rPr lang="ru-RU" dirty="0"/>
              <a:t>− Как откуда? Колеса-то круглые, а площадь </a:t>
            </a:r>
            <a:br>
              <a:rPr lang="ru-RU" dirty="0"/>
            </a:br>
            <a:r>
              <a:rPr lang="ru-RU" dirty="0"/>
              <a:t>круга </a:t>
            </a:r>
            <a:r>
              <a:rPr lang="ru-RU" dirty="0" smtClean="0"/>
              <a:t>«пи </a:t>
            </a:r>
            <a:r>
              <a:rPr lang="ru-RU" dirty="0"/>
              <a:t>эр </a:t>
            </a:r>
            <a:r>
              <a:rPr lang="ru-RU" dirty="0" smtClean="0"/>
              <a:t>квадрат», </a:t>
            </a:r>
            <a:r>
              <a:rPr lang="ru-RU" dirty="0"/>
              <a:t>вот квадрат-то и стучит</a:t>
            </a:r>
            <a:r>
              <a:rPr lang="ru-RU" dirty="0" smtClean="0"/>
              <a:t>! </a:t>
            </a:r>
            <a:endParaRPr lang="ru-RU" dirty="0"/>
          </a:p>
        </p:txBody>
      </p:sp>
    </p:spTree>
    <p:extLst>
      <p:ext uri="{BB962C8B-B14F-4D97-AF65-F5344CB8AC3E}">
        <p14:creationId xmlns:p14="http://schemas.microsoft.com/office/powerpoint/2010/main" val="12892816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Объект 2"/>
          <p:cNvSpPr>
            <a:spLocks noGrp="1"/>
          </p:cNvSpPr>
          <p:nvPr>
            <p:ph idx="1"/>
          </p:nvPr>
        </p:nvSpPr>
        <p:spPr>
          <a:xfrm>
            <a:off x="1808103" y="1906403"/>
            <a:ext cx="6956335" cy="4632054"/>
          </a:xfrm>
        </p:spPr>
        <p:txBody>
          <a:bodyPr>
            <a:normAutofit/>
          </a:bodyPr>
          <a:lstStyle/>
          <a:p>
            <a:pPr marL="0" indent="0">
              <a:buNone/>
            </a:pPr>
            <a:r>
              <a:rPr lang="ru-RU" b="1" dirty="0"/>
              <a:t>Этой ночью ты не </a:t>
            </a:r>
            <a:r>
              <a:rPr lang="ru-RU" b="1" dirty="0" err="1"/>
              <a:t>сПИ</a:t>
            </a:r>
            <a:r>
              <a:rPr lang="ru-RU" b="1" dirty="0"/>
              <a:t> –</a:t>
            </a:r>
            <a:br>
              <a:rPr lang="ru-RU" b="1" dirty="0"/>
            </a:br>
            <a:r>
              <a:rPr lang="ru-RU" b="1" dirty="0"/>
              <a:t>Отметь праздник числа ПИ.</a:t>
            </a:r>
            <a:br>
              <a:rPr lang="ru-RU" b="1" dirty="0"/>
            </a:br>
            <a:r>
              <a:rPr lang="ru-RU" b="1" dirty="0"/>
              <a:t>Над бумагой </a:t>
            </a:r>
            <a:r>
              <a:rPr lang="ru-RU" b="1" dirty="0" err="1"/>
              <a:t>покорПИ</a:t>
            </a:r>
            <a:r>
              <a:rPr lang="ru-RU" b="1" dirty="0"/>
              <a:t>,</a:t>
            </a:r>
            <a:br>
              <a:rPr lang="ru-RU" b="1" dirty="0"/>
            </a:br>
            <a:r>
              <a:rPr lang="ru-RU" b="1" dirty="0"/>
              <a:t>Поздравленья </a:t>
            </a:r>
            <a:r>
              <a:rPr lang="ru-RU" b="1" dirty="0" err="1"/>
              <a:t>наПИши</a:t>
            </a:r>
            <a:r>
              <a:rPr lang="ru-RU" b="1" dirty="0"/>
              <a:t> -</a:t>
            </a:r>
            <a:br>
              <a:rPr lang="ru-RU" b="1" dirty="0"/>
            </a:br>
            <a:r>
              <a:rPr lang="ru-RU" b="1" dirty="0"/>
              <a:t>Это если ты </a:t>
            </a:r>
            <a:r>
              <a:rPr lang="ru-RU" b="1" dirty="0" err="1"/>
              <a:t>ПИит</a:t>
            </a:r>
            <a:r>
              <a:rPr lang="ru-RU" b="1" dirty="0"/>
              <a:t>,</a:t>
            </a:r>
            <a:br>
              <a:rPr lang="ru-RU" b="1" dirty="0"/>
            </a:br>
            <a:r>
              <a:rPr lang="ru-RU" b="1" dirty="0"/>
              <a:t>И талант в тебе не </a:t>
            </a:r>
            <a:r>
              <a:rPr lang="ru-RU" b="1" dirty="0" err="1"/>
              <a:t>сПИт</a:t>
            </a:r>
            <a:r>
              <a:rPr lang="ru-RU" b="1" dirty="0"/>
              <a:t>.</a:t>
            </a:r>
            <a:br>
              <a:rPr lang="ru-RU" b="1" dirty="0"/>
            </a:br>
            <a:r>
              <a:rPr lang="ru-RU" b="1" dirty="0"/>
              <a:t/>
            </a:r>
            <a:br>
              <a:rPr lang="ru-RU" b="1" dirty="0"/>
            </a:br>
            <a:r>
              <a:rPr lang="ru-RU" b="1" dirty="0"/>
              <a:t>Устрой </a:t>
            </a:r>
            <a:r>
              <a:rPr lang="ru-RU" b="1" dirty="0" err="1"/>
              <a:t>ПИр</a:t>
            </a:r>
            <a:r>
              <a:rPr lang="ru-RU" b="1" dirty="0"/>
              <a:t>, </a:t>
            </a:r>
            <a:r>
              <a:rPr lang="ru-RU" b="1" dirty="0" err="1"/>
              <a:t>ПИрог</a:t>
            </a:r>
            <a:r>
              <a:rPr lang="ru-RU" b="1" dirty="0"/>
              <a:t> отведай,</a:t>
            </a:r>
            <a:br>
              <a:rPr lang="ru-RU" b="1" dirty="0"/>
            </a:br>
            <a:r>
              <a:rPr lang="ru-RU" b="1" dirty="0" err="1"/>
              <a:t>ПИруэты</a:t>
            </a:r>
            <a:r>
              <a:rPr lang="ru-RU" b="1" dirty="0"/>
              <a:t> в танце делай,</a:t>
            </a:r>
            <a:br>
              <a:rPr lang="ru-RU" b="1" dirty="0"/>
            </a:br>
            <a:r>
              <a:rPr lang="ru-RU" b="1" dirty="0"/>
              <a:t>Преферанс?  – </a:t>
            </a:r>
            <a:r>
              <a:rPr lang="ru-RU" b="1" dirty="0" err="1"/>
              <a:t>ПИку</a:t>
            </a:r>
            <a:r>
              <a:rPr lang="ru-RU" b="1" dirty="0"/>
              <a:t> играй!</a:t>
            </a:r>
            <a:br>
              <a:rPr lang="ru-RU" b="1" dirty="0"/>
            </a:br>
            <a:r>
              <a:rPr lang="ru-RU" b="1" dirty="0" err="1"/>
              <a:t>ПоПИнай</a:t>
            </a:r>
            <a:r>
              <a:rPr lang="ru-RU" b="1" dirty="0"/>
              <a:t>  друга любовно,</a:t>
            </a:r>
            <a:br>
              <a:rPr lang="ru-RU" b="1" dirty="0"/>
            </a:br>
            <a:r>
              <a:rPr lang="ru-RU" b="1" dirty="0"/>
              <a:t>Коль </a:t>
            </a:r>
            <a:r>
              <a:rPr lang="ru-RU" b="1" dirty="0" err="1"/>
              <a:t>соПИт</a:t>
            </a:r>
            <a:r>
              <a:rPr lang="ru-RU" b="1" dirty="0"/>
              <a:t> он вдруг неровно,  </a:t>
            </a:r>
            <a:br>
              <a:rPr lang="ru-RU" b="1" dirty="0"/>
            </a:br>
            <a:r>
              <a:rPr lang="ru-RU" b="1" dirty="0" err="1"/>
              <a:t>ПИрамидон</a:t>
            </a:r>
            <a:r>
              <a:rPr lang="ru-RU" b="1" dirty="0"/>
              <a:t> приняв от боли –</a:t>
            </a:r>
            <a:br>
              <a:rPr lang="ru-RU" b="1" dirty="0"/>
            </a:br>
            <a:r>
              <a:rPr lang="ru-RU" b="1" dirty="0" err="1"/>
              <a:t>ПИкуля</a:t>
            </a:r>
            <a:r>
              <a:rPr lang="ru-RU" b="1" dirty="0"/>
              <a:t>  почитали б, что ли?</a:t>
            </a:r>
            <a:br>
              <a:rPr lang="ru-RU" b="1" dirty="0"/>
            </a:br>
            <a:r>
              <a:rPr lang="ru-RU" b="1" dirty="0" err="1"/>
              <a:t>ПИсать</a:t>
            </a:r>
            <a:r>
              <a:rPr lang="ru-RU" b="1" dirty="0"/>
              <a:t> хочется – </a:t>
            </a:r>
            <a:r>
              <a:rPr lang="ru-RU" b="1" dirty="0" err="1"/>
              <a:t>терПИ</a:t>
            </a:r>
            <a:r>
              <a:rPr lang="ru-RU" b="1" dirty="0"/>
              <a:t>,</a:t>
            </a:r>
            <a:br>
              <a:rPr lang="ru-RU" b="1" dirty="0"/>
            </a:br>
            <a:r>
              <a:rPr lang="ru-RU" b="1" dirty="0"/>
              <a:t>Ещё не кончен праздник ПИ!</a:t>
            </a:r>
          </a:p>
        </p:txBody>
      </p:sp>
      <p:pic>
        <p:nvPicPr>
          <p:cNvPr id="3074" name="Picture 2" descr="http://bigdata.memect.com/wp-content/uploads/2015/03/6XjxpS7gAGXaeVgFTWXrpVJuGpC8sIYbmxmSyB9yr1Hm6ABs6YOQslxWWiwdNjUy_7c636ed6be365eab18297dcdf714cc28018921445d516bbe087c7315b9be942c.jpeg"/>
          <p:cNvPicPr>
            <a:picLocks noChangeAspect="1" noChangeArrowheads="1"/>
          </p:cNvPicPr>
          <p:nvPr/>
        </p:nvPicPr>
        <p:blipFill>
          <a:blip r:embed="rId2" cstate="print"/>
          <a:srcRect/>
          <a:stretch>
            <a:fillRect/>
          </a:stretch>
        </p:blipFill>
        <p:spPr bwMode="auto">
          <a:xfrm>
            <a:off x="6547082" y="2619547"/>
            <a:ext cx="4992368" cy="3744276"/>
          </a:xfrm>
          <a:prstGeom prst="rect">
            <a:avLst/>
          </a:prstGeom>
          <a:noFill/>
        </p:spPr>
      </p:pic>
      <p:sp>
        <p:nvSpPr>
          <p:cNvPr id="3" name="Rectangle 1"/>
          <p:cNvSpPr>
            <a:spLocks noChangeArrowheads="1"/>
          </p:cNvSpPr>
          <p:nvPr/>
        </p:nvSpPr>
        <p:spPr bwMode="auto">
          <a:xfrm>
            <a:off x="1705950" y="356503"/>
            <a:ext cx="994050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b="1" i="1" u="none" strike="noStrike" cap="none" normalizeH="0" baseline="0" dirty="0" smtClean="0">
                <a:ln>
                  <a:noFill/>
                </a:ln>
                <a:solidFill>
                  <a:schemeClr val="accent1"/>
                </a:solidFill>
                <a:effectLst/>
                <a:latin typeface="Candara" panose="020E0502030303020204" pitchFamily="34" charset="0"/>
              </a:rPr>
              <a:t>Праздник числа</a:t>
            </a:r>
            <a:r>
              <a:rPr kumimoji="0" lang="en-US" altLang="ru-RU" b="1" i="1" u="none" strike="noStrike" cap="none" normalizeH="0" baseline="0" dirty="0" smtClean="0">
                <a:ln>
                  <a:noFill/>
                </a:ln>
                <a:solidFill>
                  <a:schemeClr val="accent1"/>
                </a:solidFill>
                <a:effectLst/>
                <a:latin typeface="Candara" panose="020E0502030303020204" pitchFamily="34" charset="0"/>
              </a:rPr>
              <a:t> </a:t>
            </a:r>
            <a:r>
              <a:rPr kumimoji="0" lang="ru-RU" altLang="ru-RU" b="1" i="1" u="none" strike="noStrike" cap="none" normalizeH="0" baseline="0" dirty="0" smtClean="0">
                <a:ln>
                  <a:noFill/>
                </a:ln>
                <a:solidFill>
                  <a:schemeClr val="accent1"/>
                </a:solidFill>
                <a:effectLst/>
                <a:latin typeface="Candara" panose="020E0502030303020204" pitchFamily="34" charset="0"/>
              </a:rPr>
              <a:t>Пи</a:t>
            </a:r>
            <a:r>
              <a:rPr kumimoji="0" lang="ru-RU" altLang="ru-RU" sz="1100" b="1" i="1" u="none" strike="noStrike" cap="none" normalizeH="0" baseline="0" dirty="0" smtClean="0">
                <a:ln>
                  <a:noFill/>
                </a:ln>
                <a:solidFill>
                  <a:schemeClr val="accent1"/>
                </a:solidFill>
                <a:effectLst/>
                <a:latin typeface="Candara" panose="020E0502030303020204" pitchFamily="34" charset="0"/>
              </a:rPr>
              <a:t>.</a:t>
            </a:r>
            <a:r>
              <a:rPr kumimoji="0" lang="ru-RU" altLang="ru-RU" b="1" i="1" u="none" strike="noStrike" cap="none" normalizeH="0" baseline="0" dirty="0" smtClean="0">
                <a:ln>
                  <a:noFill/>
                </a:ln>
                <a:solidFill>
                  <a:schemeClr val="accent1"/>
                </a:solidFill>
                <a:effectLst/>
                <a:latin typeface="Candara" panose="020E0502030303020204" pitchFamily="34" charset="0"/>
              </a:rPr>
              <a:t> </a:t>
            </a:r>
            <a:r>
              <a:rPr kumimoji="0" lang="ru-RU" altLang="ru-RU" b="1" i="0" u="none" strike="noStrike" cap="none" normalizeH="0" baseline="0" dirty="0" smtClean="0">
                <a:ln>
                  <a:noFill/>
                </a:ln>
                <a:solidFill>
                  <a:schemeClr val="accent1"/>
                </a:solidFill>
                <a:effectLst/>
                <a:latin typeface="Candara" panose="020E0502030303020204" pitchFamily="34" charset="0"/>
              </a:rPr>
              <a:t>В честь него непременно следует приготовить какую-то вкусную </a:t>
            </a:r>
            <a:r>
              <a:rPr kumimoji="0" lang="ru-RU" altLang="ru-RU" b="1" i="0" u="none" strike="noStrike" cap="none" normalizeH="0" baseline="0" dirty="0" err="1" smtClean="0">
                <a:ln>
                  <a:noFill/>
                </a:ln>
                <a:solidFill>
                  <a:schemeClr val="accent1"/>
                </a:solidFill>
                <a:effectLst/>
                <a:latin typeface="Candara" panose="020E0502030303020204" pitchFamily="34" charset="0"/>
              </a:rPr>
              <a:t>ПИщу</a:t>
            </a:r>
            <a:r>
              <a:rPr kumimoji="0" lang="ru-RU" altLang="ru-RU" b="1" i="0" u="none" strike="noStrike" cap="none" normalizeH="0" baseline="0" dirty="0" smtClean="0">
                <a:ln>
                  <a:noFill/>
                </a:ln>
                <a:solidFill>
                  <a:schemeClr val="accent1"/>
                </a:solidFill>
                <a:effectLst/>
                <a:latin typeface="Candara" panose="020E0502030303020204" pitchFamily="34" charset="0"/>
              </a:rPr>
              <a:t> и даже </a:t>
            </a:r>
            <a:r>
              <a:rPr kumimoji="0" lang="ru-RU" altLang="ru-RU" b="1" i="0" u="none" strike="noStrike" cap="none" normalizeH="0" baseline="0" dirty="0" err="1" smtClean="0">
                <a:ln>
                  <a:noFill/>
                </a:ln>
                <a:solidFill>
                  <a:schemeClr val="accent1"/>
                </a:solidFill>
                <a:effectLst/>
                <a:latin typeface="Candara" panose="020E0502030303020204" pitchFamily="34" charset="0"/>
              </a:rPr>
              <a:t>выПИть</a:t>
            </a:r>
            <a:r>
              <a:rPr kumimoji="0" lang="ru-RU" altLang="ru-RU" b="1" i="0" u="none" strike="noStrike" cap="none" normalizeH="0" baseline="0" dirty="0" smtClean="0">
                <a:ln>
                  <a:noFill/>
                </a:ln>
                <a:solidFill>
                  <a:schemeClr val="accent1"/>
                </a:solidFill>
                <a:effectLst/>
                <a:latin typeface="Candara" panose="020E0502030303020204" pitchFamily="34" charset="0"/>
              </a:rPr>
              <a:t> - в общем, устроить </a:t>
            </a:r>
            <a:r>
              <a:rPr kumimoji="0" lang="ru-RU" altLang="ru-RU" b="1" i="0" u="none" strike="noStrike" cap="none" normalizeH="0" baseline="0" dirty="0" err="1" smtClean="0">
                <a:ln>
                  <a:noFill/>
                </a:ln>
                <a:solidFill>
                  <a:schemeClr val="accent1"/>
                </a:solidFill>
                <a:effectLst/>
                <a:latin typeface="Candara" panose="020E0502030303020204" pitchFamily="34" charset="0"/>
              </a:rPr>
              <a:t>ПИр</a:t>
            </a:r>
            <a:r>
              <a:rPr kumimoji="0" lang="ru-RU" altLang="ru-RU" b="1" i="0" u="none" strike="noStrike" cap="none" normalizeH="0" baseline="0" dirty="0" smtClean="0">
                <a:ln>
                  <a:noFill/>
                </a:ln>
                <a:solidFill>
                  <a:schemeClr val="accent1"/>
                </a:solidFill>
                <a:effectLst/>
                <a:latin typeface="Candara" panose="020E0502030303020204" pitchFamily="34" charset="0"/>
              </a:rPr>
              <a:t>. Итальянцы в этот день готовят </a:t>
            </a:r>
            <a:r>
              <a:rPr kumimoji="0" lang="ru-RU" altLang="ru-RU" b="1" i="0" u="none" strike="noStrike" cap="none" normalizeH="0" baseline="0" dirty="0" err="1" smtClean="0">
                <a:ln>
                  <a:noFill/>
                </a:ln>
                <a:solidFill>
                  <a:schemeClr val="accent1"/>
                </a:solidFill>
                <a:effectLst/>
                <a:latin typeface="Candara" panose="020E0502030303020204" pitchFamily="34" charset="0"/>
              </a:rPr>
              <a:t>ПИццу</a:t>
            </a:r>
            <a:r>
              <a:rPr kumimoji="0" lang="ru-RU" altLang="ru-RU" b="1" i="0" u="none" strike="noStrike" cap="none" normalizeH="0" baseline="0" dirty="0" smtClean="0">
                <a:ln>
                  <a:noFill/>
                </a:ln>
                <a:solidFill>
                  <a:schemeClr val="accent1"/>
                </a:solidFill>
                <a:effectLst/>
                <a:latin typeface="Candara" panose="020E0502030303020204" pitchFamily="34" charset="0"/>
              </a:rPr>
              <a:t>, англичане - жареную </a:t>
            </a:r>
            <a:r>
              <a:rPr kumimoji="0" lang="ru-RU" altLang="ru-RU" b="1" i="0" u="none" strike="noStrike" cap="none" normalizeH="0" baseline="0" dirty="0" err="1" smtClean="0">
                <a:ln>
                  <a:noFill/>
                </a:ln>
                <a:solidFill>
                  <a:schemeClr val="accent1"/>
                </a:solidFill>
                <a:effectLst/>
                <a:latin typeface="Candara" panose="020E0502030303020204" pitchFamily="34" charset="0"/>
              </a:rPr>
              <a:t>ПИкшу</a:t>
            </a:r>
            <a:r>
              <a:rPr kumimoji="0" lang="ru-RU" altLang="ru-RU" b="1" i="0" u="none" strike="noStrike" cap="none" normalizeH="0" baseline="0" dirty="0" smtClean="0">
                <a:ln>
                  <a:noFill/>
                </a:ln>
                <a:solidFill>
                  <a:schemeClr val="accent1"/>
                </a:solidFill>
                <a:effectLst/>
                <a:latin typeface="Candara" panose="020E0502030303020204" pitchFamily="34" charset="0"/>
              </a:rPr>
              <a:t>, немцы ставят на стол свиной </a:t>
            </a:r>
            <a:r>
              <a:rPr kumimoji="0" lang="ru-RU" altLang="ru-RU" b="1" i="0" u="none" strike="noStrike" cap="none" normalizeH="0" baseline="0" dirty="0" err="1" smtClean="0">
                <a:ln>
                  <a:noFill/>
                </a:ln>
                <a:solidFill>
                  <a:schemeClr val="accent1"/>
                </a:solidFill>
                <a:effectLst/>
                <a:latin typeface="Candara" panose="020E0502030303020204" pitchFamily="34" charset="0"/>
              </a:rPr>
              <a:t>шПИк</a:t>
            </a:r>
            <a:r>
              <a:rPr kumimoji="0" lang="ru-RU" altLang="ru-RU" b="1" i="0" u="none" strike="noStrike" cap="none" normalizeH="0" baseline="0" dirty="0" smtClean="0">
                <a:ln>
                  <a:noFill/>
                </a:ln>
                <a:solidFill>
                  <a:schemeClr val="accent1"/>
                </a:solidFill>
                <a:effectLst/>
                <a:latin typeface="Candara" panose="020E0502030303020204" pitchFamily="34" charset="0"/>
              </a:rPr>
              <a:t>, французы непременно готовят что-нибудь </a:t>
            </a:r>
            <a:r>
              <a:rPr kumimoji="0" lang="ru-RU" altLang="ru-RU" b="1" i="0" u="none" strike="noStrike" cap="none" normalizeH="0" baseline="0" dirty="0" err="1" smtClean="0">
                <a:ln>
                  <a:noFill/>
                </a:ln>
                <a:solidFill>
                  <a:schemeClr val="accent1"/>
                </a:solidFill>
                <a:effectLst/>
                <a:latin typeface="Candara" panose="020E0502030303020204" pitchFamily="34" charset="0"/>
              </a:rPr>
              <a:t>ПИкантное</a:t>
            </a:r>
            <a:r>
              <a:rPr kumimoji="0" lang="ru-RU" altLang="ru-RU" b="1" i="0" u="none" strike="noStrike" cap="none" normalizeH="0" baseline="0" dirty="0" smtClean="0">
                <a:ln>
                  <a:noFill/>
                </a:ln>
                <a:solidFill>
                  <a:schemeClr val="accent1"/>
                </a:solidFill>
                <a:effectLst/>
                <a:latin typeface="Candara" panose="020E0502030303020204" pitchFamily="34" charset="0"/>
              </a:rPr>
              <a:t>. В России же пекут </a:t>
            </a:r>
            <a:r>
              <a:rPr kumimoji="0" lang="ru-RU" altLang="ru-RU" b="1" i="0" u="none" strike="noStrike" cap="none" normalizeH="0" baseline="0" dirty="0" err="1" smtClean="0">
                <a:ln>
                  <a:noFill/>
                </a:ln>
                <a:solidFill>
                  <a:schemeClr val="accent1"/>
                </a:solidFill>
                <a:effectLst/>
                <a:latin typeface="Candara" panose="020E0502030303020204" pitchFamily="34" charset="0"/>
              </a:rPr>
              <a:t>ПИроги</a:t>
            </a:r>
            <a:r>
              <a:rPr kumimoji="0" lang="ru-RU" altLang="ru-RU" b="1" i="0" u="none" strike="noStrike" cap="none" normalizeH="0" baseline="0" dirty="0" smtClean="0">
                <a:ln>
                  <a:noFill/>
                </a:ln>
                <a:solidFill>
                  <a:schemeClr val="accent1"/>
                </a:solidFill>
                <a:effectLst/>
                <a:latin typeface="Candara" panose="020E0502030303020204" pitchFamily="34" charset="0"/>
              </a:rPr>
              <a:t>.</a:t>
            </a:r>
            <a:endParaRPr kumimoji="0" lang="ru-RU" altLang="ru-RU" b="1" i="1" u="none" strike="noStrike" cap="none" normalizeH="0" baseline="0" dirty="0" smtClean="0">
              <a:ln>
                <a:noFill/>
              </a:ln>
              <a:solidFill>
                <a:schemeClr val="accent1"/>
              </a:solidFill>
              <a:effectLst/>
              <a:latin typeface="Candara" panose="020E0502030303020204" pitchFamily="34" charset="0"/>
            </a:endParaRPr>
          </a:p>
        </p:txBody>
      </p:sp>
    </p:spTree>
    <p:extLst>
      <p:ext uri="{BB962C8B-B14F-4D97-AF65-F5344CB8AC3E}">
        <p14:creationId xmlns:p14="http://schemas.microsoft.com/office/powerpoint/2010/main" val="25786015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356" y="2456893"/>
            <a:ext cx="4800600"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Заголовок 1"/>
          <p:cNvSpPr>
            <a:spLocks noGrp="1"/>
          </p:cNvSpPr>
          <p:nvPr>
            <p:ph type="title"/>
          </p:nvPr>
        </p:nvSpPr>
        <p:spPr>
          <a:xfrm>
            <a:off x="5425111" y="600406"/>
            <a:ext cx="6964363" cy="450850"/>
          </a:xfrm>
        </p:spPr>
        <p:txBody>
          <a:bodyPr>
            <a:normAutofit fontScale="90000"/>
          </a:bodyPr>
          <a:lstStyle/>
          <a:p>
            <a:r>
              <a:rPr lang="ru-RU" dirty="0" smtClean="0">
                <a:solidFill>
                  <a:schemeClr val="tx1"/>
                </a:solidFill>
              </a:rPr>
              <a:t>Доказательство</a:t>
            </a:r>
          </a:p>
        </p:txBody>
      </p:sp>
      <p:sp>
        <p:nvSpPr>
          <p:cNvPr id="9219" name="Объект 2"/>
          <p:cNvSpPr>
            <a:spLocks noGrp="1"/>
          </p:cNvSpPr>
          <p:nvPr>
            <p:ph idx="1"/>
          </p:nvPr>
        </p:nvSpPr>
        <p:spPr>
          <a:xfrm>
            <a:off x="4931923" y="1410512"/>
            <a:ext cx="7058716" cy="5171966"/>
          </a:xfrm>
        </p:spPr>
        <p:txBody>
          <a:bodyPr>
            <a:normAutofit lnSpcReduction="10000"/>
          </a:bodyPr>
          <a:lstStyle/>
          <a:p>
            <a:pPr marL="0" indent="0">
              <a:buNone/>
            </a:pPr>
            <a:r>
              <a:rPr lang="ru-RU" sz="1700" b="1" dirty="0">
                <a:solidFill>
                  <a:schemeClr val="tx1"/>
                </a:solidFill>
              </a:rPr>
              <a:t>Дано:</a:t>
            </a:r>
            <a:r>
              <a:rPr lang="ru-RU" sz="1700" dirty="0">
                <a:solidFill>
                  <a:schemeClr val="tx1"/>
                </a:solidFill>
              </a:rPr>
              <a:t> окружность радиуса R. Кривая А (на рисунке красная) построена из двух полуокружностей радиуса R/2. Следовательно, длина кривой А равна </a:t>
            </a:r>
            <a:r>
              <a:rPr lang="ru-RU" sz="1700" dirty="0" err="1">
                <a:solidFill>
                  <a:schemeClr val="tx1"/>
                </a:solidFill>
              </a:rPr>
              <a:t>Pi</a:t>
            </a:r>
            <a:r>
              <a:rPr lang="ru-RU" sz="1700" dirty="0">
                <a:solidFill>
                  <a:schemeClr val="tx1"/>
                </a:solidFill>
              </a:rPr>
              <a:t>*R. Кривая B построена из четырёх полуокружностей радиуса R/4, её длина также равна </a:t>
            </a:r>
            <a:r>
              <a:rPr lang="ru-RU" sz="1700" dirty="0" err="1">
                <a:solidFill>
                  <a:schemeClr val="tx1"/>
                </a:solidFill>
              </a:rPr>
              <a:t>Pi</a:t>
            </a:r>
            <a:r>
              <a:rPr lang="ru-RU" sz="1700" dirty="0">
                <a:solidFill>
                  <a:schemeClr val="tx1"/>
                </a:solidFill>
              </a:rPr>
              <a:t>*R. Аналогично, кривая C построена из восьми полуокружностей радиуса R/8 и длина её так же составляет </a:t>
            </a:r>
            <a:r>
              <a:rPr lang="ru-RU" sz="1700" dirty="0" err="1">
                <a:solidFill>
                  <a:schemeClr val="tx1"/>
                </a:solidFill>
              </a:rPr>
              <a:t>Pi</a:t>
            </a:r>
            <a:r>
              <a:rPr lang="ru-RU" sz="1700" dirty="0">
                <a:solidFill>
                  <a:schemeClr val="tx1"/>
                </a:solidFill>
              </a:rPr>
              <a:t>*R. Продолжая построение, получим последовательность кривых, составленных из полуокружностей радиуса, стремящегося к нулю, длина всех этих кривых равна </a:t>
            </a:r>
            <a:r>
              <a:rPr lang="ru-RU" sz="1700" dirty="0" err="1">
                <a:solidFill>
                  <a:schemeClr val="tx1"/>
                </a:solidFill>
              </a:rPr>
              <a:t>Pi</a:t>
            </a:r>
            <a:r>
              <a:rPr lang="ru-RU" sz="1700" dirty="0">
                <a:solidFill>
                  <a:schemeClr val="tx1"/>
                </a:solidFill>
              </a:rPr>
              <a:t>*R.</a:t>
            </a:r>
          </a:p>
          <a:p>
            <a:pPr marL="0" indent="0">
              <a:buNone/>
            </a:pPr>
            <a:r>
              <a:rPr lang="ru-RU" sz="1700" dirty="0">
                <a:solidFill>
                  <a:schemeClr val="tx1"/>
                </a:solidFill>
              </a:rPr>
              <a:t>Очевидно, что кривые, с увеличением числа составляющих полуокружностей и с уменьшением их радиуса, стремятся к отрезку MN, длина которого равна 2R. Таким образом, в пределе </a:t>
            </a:r>
            <a:r>
              <a:rPr lang="ru-RU" sz="1900" dirty="0">
                <a:solidFill>
                  <a:schemeClr val="tx1"/>
                </a:solidFill>
              </a:rPr>
              <a:t>получаем</a:t>
            </a:r>
            <a:r>
              <a:rPr lang="ru-RU" sz="1700" dirty="0">
                <a:solidFill>
                  <a:schemeClr val="tx1"/>
                </a:solidFill>
              </a:rPr>
              <a:t>:</a:t>
            </a:r>
            <a:br>
              <a:rPr lang="ru-RU" sz="1700" dirty="0">
                <a:solidFill>
                  <a:schemeClr val="tx1"/>
                </a:solidFill>
              </a:rPr>
            </a:br>
            <a:r>
              <a:rPr lang="ru-RU" sz="1700" dirty="0" err="1">
                <a:solidFill>
                  <a:schemeClr val="tx1"/>
                </a:solidFill>
              </a:rPr>
              <a:t>Pi</a:t>
            </a:r>
            <a:r>
              <a:rPr lang="ru-RU" sz="1700" dirty="0">
                <a:solidFill>
                  <a:schemeClr val="tx1"/>
                </a:solidFill>
              </a:rPr>
              <a:t>*R = 2R, следовательно,</a:t>
            </a:r>
            <a:br>
              <a:rPr lang="ru-RU" sz="1700" dirty="0">
                <a:solidFill>
                  <a:schemeClr val="tx1"/>
                </a:solidFill>
              </a:rPr>
            </a:br>
            <a:r>
              <a:rPr lang="ru-RU" sz="1700" b="1" dirty="0" err="1">
                <a:solidFill>
                  <a:schemeClr val="tx1"/>
                </a:solidFill>
              </a:rPr>
              <a:t>Pi</a:t>
            </a:r>
            <a:r>
              <a:rPr lang="ru-RU" sz="1700" b="1" dirty="0">
                <a:solidFill>
                  <a:schemeClr val="tx1"/>
                </a:solidFill>
              </a:rPr>
              <a:t> = 2</a:t>
            </a:r>
            <a:endParaRPr lang="ru-RU" sz="1700" dirty="0">
              <a:solidFill>
                <a:schemeClr val="tx1"/>
              </a:solidFill>
            </a:endParaRPr>
          </a:p>
          <a:p>
            <a:pPr marL="0" indent="0">
              <a:buNone/>
            </a:pPr>
            <a:r>
              <a:rPr lang="ru-RU" sz="1700" dirty="0">
                <a:solidFill>
                  <a:schemeClr val="tx1"/>
                </a:solidFill>
              </a:rPr>
              <a:t>А теперь - </a:t>
            </a:r>
            <a:r>
              <a:rPr lang="ru-RU" sz="1700" b="1" dirty="0">
                <a:solidFill>
                  <a:schemeClr val="tx1"/>
                </a:solidFill>
              </a:rPr>
              <a:t>вопрос:</a:t>
            </a:r>
            <a:r>
              <a:rPr lang="ru-RU" sz="1700" dirty="0">
                <a:solidFill>
                  <a:schemeClr val="tx1"/>
                </a:solidFill>
              </a:rPr>
              <a:t> доказано, что число Пи равно двум. Почему же повсеместно используется более длинное и неудобное значение 3.1415...?</a:t>
            </a:r>
          </a:p>
          <a:p>
            <a:pPr marL="0" indent="0">
              <a:buNone/>
            </a:pPr>
            <a:endParaRPr lang="ru-RU" dirty="0" smtClean="0">
              <a:solidFill>
                <a:schemeClr val="tx1"/>
              </a:solidFill>
            </a:endParaRPr>
          </a:p>
        </p:txBody>
      </p:sp>
      <p:sp>
        <p:nvSpPr>
          <p:cNvPr id="4" name="Заголовок 1"/>
          <p:cNvSpPr txBox="1">
            <a:spLocks/>
          </p:cNvSpPr>
          <p:nvPr/>
        </p:nvSpPr>
        <p:spPr>
          <a:xfrm>
            <a:off x="690301" y="1176003"/>
            <a:ext cx="3648235" cy="1280890"/>
          </a:xfrm>
          <a:prstGeom prst="rect">
            <a:avLst/>
          </a:prstGeom>
        </p:spPr>
        <p:txBody>
          <a:bodyPr vert="horz" lIns="91440" tIns="45720" rIns="91440" bIns="45720" rtlCol="0" anchor="t">
            <a:normAutofit fontScale="525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dirty="0" smtClean="0"/>
              <a:t/>
            </a:r>
            <a:br>
              <a:rPr lang="ru-RU" dirty="0" smtClean="0"/>
            </a:br>
            <a:r>
              <a:rPr lang="ru-RU" dirty="0" smtClean="0"/>
              <a:t>Чему равно число         ?</a:t>
            </a:r>
            <a:br>
              <a:rPr lang="ru-RU" dirty="0" smtClean="0"/>
            </a:br>
            <a:r>
              <a:rPr lang="ru-RU" dirty="0" smtClean="0"/>
              <a:t> </a:t>
            </a:r>
            <a:br>
              <a:rPr lang="ru-RU" dirty="0" smtClean="0"/>
            </a:br>
            <a:r>
              <a:rPr lang="ru-RU" dirty="0" smtClean="0"/>
              <a:t>Число         равно двум</a:t>
            </a:r>
            <a:br>
              <a:rPr lang="ru-RU" dirty="0" smtClean="0"/>
            </a:br>
            <a:endParaRPr lang="ru-RU" dirty="0" smtClean="0"/>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4901" y="1184293"/>
            <a:ext cx="46672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1839" y="1816448"/>
            <a:ext cx="46672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90421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p:txBody>
          <a:bodyPr/>
          <a:lstStyle/>
          <a:p>
            <a:r>
              <a:rPr lang="ru-RU" dirty="0" smtClean="0"/>
              <a:t>Объяснение</a:t>
            </a:r>
          </a:p>
        </p:txBody>
      </p:sp>
      <p:sp>
        <p:nvSpPr>
          <p:cNvPr id="3" name="Объект 2"/>
          <p:cNvSpPr>
            <a:spLocks noGrp="1"/>
          </p:cNvSpPr>
          <p:nvPr>
            <p:ph idx="1"/>
          </p:nvPr>
        </p:nvSpPr>
        <p:spPr/>
        <p:txBody>
          <a:bodyPr/>
          <a:lstStyle/>
          <a:p>
            <a:pPr marL="0" indent="0">
              <a:buNone/>
              <a:defRPr/>
            </a:pPr>
            <a:r>
              <a:rPr lang="ru-RU" sz="2400" dirty="0">
                <a:solidFill>
                  <a:schemeClr val="tx1"/>
                </a:solidFill>
              </a:rPr>
              <a:t>С уменьшением радиуса полуокружностей, составляющих кривую, она приближается к отрезку-диаметру MN, однако форма полуокружностей не меняется. Сколь "мелкими" они бы ни становились, их длина всё равно будет равняться Pi*R.</a:t>
            </a:r>
          </a:p>
          <a:p>
            <a:pPr marL="0" indent="0">
              <a:buNone/>
              <a:defRPr/>
            </a:pPr>
            <a:r>
              <a:rPr lang="ru-RU" sz="2400" dirty="0">
                <a:solidFill>
                  <a:schemeClr val="tx1"/>
                </a:solidFill>
              </a:rPr>
              <a:t>Поэтому, как это ни печально, число Pi не равно двум. А как было бы удобно, если бы это было правдой!</a:t>
            </a:r>
          </a:p>
          <a:p>
            <a:pPr marL="0" indent="0">
              <a:buNone/>
              <a:defRPr/>
            </a:pPr>
            <a:r>
              <a:rPr lang="ru-RU" dirty="0"/>
              <a:t> </a:t>
            </a:r>
          </a:p>
          <a:p>
            <a:pPr>
              <a:defRPr/>
            </a:pPr>
            <a:endParaRPr lang="ru-RU" dirty="0"/>
          </a:p>
        </p:txBody>
      </p:sp>
    </p:spTree>
    <p:extLst>
      <p:ext uri="{BB962C8B-B14F-4D97-AF65-F5344CB8AC3E}">
        <p14:creationId xmlns:p14="http://schemas.microsoft.com/office/powerpoint/2010/main" val="3052515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2516884" y="339727"/>
            <a:ext cx="6964362" cy="1201738"/>
          </a:xfrm>
        </p:spPr>
        <p:txBody>
          <a:bodyPr>
            <a:normAutofit fontScale="90000"/>
          </a:bodyPr>
          <a:lstStyle/>
          <a:p>
            <a:r>
              <a:rPr lang="ru-RU" dirty="0" smtClean="0"/>
              <a:t>Число         равно 4</a:t>
            </a:r>
            <a:br>
              <a:rPr lang="ru-RU" dirty="0" smtClean="0"/>
            </a:br>
            <a:r>
              <a:rPr lang="ru-RU" dirty="0"/>
              <a:t/>
            </a:r>
            <a:br>
              <a:rPr lang="ru-RU" dirty="0"/>
            </a:br>
            <a:r>
              <a:rPr lang="ru-RU" dirty="0" smtClean="0"/>
              <a:t> доказательство</a:t>
            </a:r>
            <a:br>
              <a:rPr lang="ru-RU" dirty="0" smtClean="0"/>
            </a:br>
            <a:endParaRPr lang="ru-RU" dirty="0" smtClean="0"/>
          </a:p>
        </p:txBody>
      </p:sp>
      <p:sp>
        <p:nvSpPr>
          <p:cNvPr id="11267" name="Объект 2"/>
          <p:cNvSpPr>
            <a:spLocks noGrp="1"/>
          </p:cNvSpPr>
          <p:nvPr>
            <p:ph idx="1"/>
          </p:nvPr>
        </p:nvSpPr>
        <p:spPr>
          <a:xfrm>
            <a:off x="2611158" y="2282826"/>
            <a:ext cx="5497418" cy="3620433"/>
          </a:xfrm>
        </p:spPr>
        <p:txBody>
          <a:bodyPr>
            <a:noAutofit/>
          </a:bodyPr>
          <a:lstStyle/>
          <a:p>
            <a:pPr marL="457200" indent="-457200">
              <a:buFont typeface="Constantia" panose="02030602050306030303" pitchFamily="18" charset="0"/>
              <a:buAutoNum type="arabicPeriod"/>
            </a:pPr>
            <a:r>
              <a:rPr lang="ru-RU" sz="2400" dirty="0" smtClean="0">
                <a:solidFill>
                  <a:schemeClr val="tx1"/>
                </a:solidFill>
              </a:rPr>
              <a:t>Начертим окружность с диаметром, равным единице:</a:t>
            </a:r>
          </a:p>
          <a:p>
            <a:pPr marL="457200" indent="-457200">
              <a:buFont typeface="Constantia" panose="02030602050306030303" pitchFamily="18" charset="0"/>
              <a:buAutoNum type="arabicPeriod"/>
            </a:pPr>
            <a:r>
              <a:rPr lang="ru-RU" sz="2400" dirty="0" smtClean="0">
                <a:solidFill>
                  <a:schemeClr val="tx1"/>
                </a:solidFill>
              </a:rPr>
              <a:t>Теперь опишем квадрат вокруг этой окружности. Периметр этого квадрата будет равен четырём, ведь каждая сторона равна единице.</a:t>
            </a:r>
          </a:p>
        </p:txBody>
      </p:sp>
      <p:pic>
        <p:nvPicPr>
          <p:cNvPr id="11268" name="Рисунок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12896" y="361095"/>
            <a:ext cx="636588"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Рисунок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86854" y="2019300"/>
            <a:ext cx="142875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Рисунок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32143" y="4084639"/>
            <a:ext cx="1438275"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79608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2433701" y="284969"/>
            <a:ext cx="6964362" cy="1201738"/>
          </a:xfrm>
        </p:spPr>
        <p:txBody>
          <a:bodyPr>
            <a:normAutofit fontScale="90000"/>
          </a:bodyPr>
          <a:lstStyle/>
          <a:p>
            <a:r>
              <a:rPr lang="ru-RU" dirty="0" smtClean="0"/>
              <a:t>Число         равно 4 доказательство</a:t>
            </a:r>
            <a:br>
              <a:rPr lang="ru-RU" dirty="0" smtClean="0"/>
            </a:br>
            <a:endParaRPr lang="ru-RU" dirty="0" smtClean="0"/>
          </a:p>
        </p:txBody>
      </p:sp>
      <p:sp>
        <p:nvSpPr>
          <p:cNvPr id="12291" name="Объект 2"/>
          <p:cNvSpPr>
            <a:spLocks noGrp="1"/>
          </p:cNvSpPr>
          <p:nvPr>
            <p:ph idx="1"/>
          </p:nvPr>
        </p:nvSpPr>
        <p:spPr>
          <a:xfrm>
            <a:off x="1976718" y="1815354"/>
            <a:ext cx="6347011" cy="4639234"/>
          </a:xfrm>
        </p:spPr>
        <p:txBody>
          <a:bodyPr>
            <a:noAutofit/>
          </a:bodyPr>
          <a:lstStyle/>
          <a:p>
            <a:pPr marL="342900" indent="-342900">
              <a:buFont typeface="Constantia" panose="02030602050306030303" pitchFamily="18" charset="0"/>
              <a:buAutoNum type="arabicPeriod" startAt="3"/>
            </a:pPr>
            <a:r>
              <a:rPr lang="ru-RU" sz="2000" dirty="0"/>
              <a:t>Теперь "отрежем" углы у квадрата, чтобы получившаяся фигура более точно повторяла окружность. Отрезать будем прямоугольные кусочки, поэтому периметр фигуры, которая раньше была квадратом, не изменится.</a:t>
            </a:r>
          </a:p>
          <a:p>
            <a:pPr marL="342900" indent="-342900">
              <a:buFont typeface="Constantia" panose="02030602050306030303" pitchFamily="18" charset="0"/>
              <a:buAutoNum type="arabicPeriod" startAt="3"/>
            </a:pPr>
            <a:r>
              <a:rPr lang="ru-RU" sz="2000" dirty="0"/>
              <a:t>Повторяем "отрезание", чтобы оставшаяся от квадрата часть была похожа на круг. Кое-где можно не отрезать, а наоборот, "добавлять" прямоугольные кусочки, чтобы максимально приблизить фигуру к окружности. Периметр при этом, опять же, не меняется.</a:t>
            </a:r>
          </a:p>
        </p:txBody>
      </p:sp>
      <p:pic>
        <p:nvPicPr>
          <p:cNvPr id="12292" name="Рисунок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6557" y="268300"/>
            <a:ext cx="636588"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Рисунок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15001" y="1743075"/>
            <a:ext cx="14859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Рисунок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80170" y="4018991"/>
            <a:ext cx="151447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6270037"/>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
  <TotalTime>463</TotalTime>
  <Words>1875</Words>
  <Application>Microsoft Office PowerPoint</Application>
  <PresentationFormat>Широкоэкранный</PresentationFormat>
  <Paragraphs>223</Paragraphs>
  <Slides>51</Slides>
  <Notes>0</Notes>
  <HiddenSlides>0</HiddenSlides>
  <MMClips>0</MMClips>
  <ScaleCrop>false</ScaleCrop>
  <HeadingPairs>
    <vt:vector size="6" baseType="variant">
      <vt:variant>
        <vt:lpstr>Использованные шрифты</vt:lpstr>
      </vt:variant>
      <vt:variant>
        <vt:i4>13</vt:i4>
      </vt:variant>
      <vt:variant>
        <vt:lpstr>Тема</vt:lpstr>
      </vt:variant>
      <vt:variant>
        <vt:i4>1</vt:i4>
      </vt:variant>
      <vt:variant>
        <vt:lpstr>Заголовки слайдов</vt:lpstr>
      </vt:variant>
      <vt:variant>
        <vt:i4>51</vt:i4>
      </vt:variant>
    </vt:vector>
  </HeadingPairs>
  <TitlesOfParts>
    <vt:vector size="65" baseType="lpstr">
      <vt:lpstr>Arial</vt:lpstr>
      <vt:lpstr>Arial Black</vt:lpstr>
      <vt:lpstr>Calibri</vt:lpstr>
      <vt:lpstr>Candara</vt:lpstr>
      <vt:lpstr>Century Gothic</vt:lpstr>
      <vt:lpstr>Constantia</vt:lpstr>
      <vt:lpstr>Franklin Gothic Book</vt:lpstr>
      <vt:lpstr>Georgia</vt:lpstr>
      <vt:lpstr>Symbol</vt:lpstr>
      <vt:lpstr>Times New Roman</vt:lpstr>
      <vt:lpstr>Wingdings</vt:lpstr>
      <vt:lpstr>Wingdings 2</vt:lpstr>
      <vt:lpstr>Wingdings 3</vt:lpstr>
      <vt:lpstr>Легкий дым</vt:lpstr>
      <vt:lpstr>Праздник числа </vt:lpstr>
      <vt:lpstr>Презентация PowerPoint</vt:lpstr>
      <vt:lpstr>Идея праздника числа</vt:lpstr>
      <vt:lpstr>Презентация PowerPoint</vt:lpstr>
      <vt:lpstr>Что такое</vt:lpstr>
      <vt:lpstr>Доказательство</vt:lpstr>
      <vt:lpstr>Объяснение</vt:lpstr>
      <vt:lpstr>Число         равно 4   доказательство </vt:lpstr>
      <vt:lpstr>Число         равно 4 доказательство </vt:lpstr>
      <vt:lpstr>Число         равно 4 доказательство </vt:lpstr>
      <vt:lpstr>Объяснение</vt:lpstr>
      <vt:lpstr>Презентация PowerPoint</vt:lpstr>
      <vt:lpstr>Презентация PowerPoint</vt:lpstr>
      <vt:lpstr>Презентация PowerPoint</vt:lpstr>
      <vt:lpstr>Мой           день</vt:lpstr>
      <vt:lpstr>Мой           день</vt:lpstr>
      <vt:lpstr>Презентация PowerPoint</vt:lpstr>
      <vt:lpstr>История числа</vt:lpstr>
      <vt:lpstr>Презентация PowerPoint</vt:lpstr>
      <vt:lpstr>Как выглядит число </vt:lpstr>
      <vt:lpstr>Как звучит число </vt:lpstr>
      <vt:lpstr>Презентация PowerPoint</vt:lpstr>
      <vt:lpstr>Презентация PowerPoint</vt:lpstr>
      <vt:lpstr>Определение числа  </vt:lpstr>
      <vt:lpstr>Составим таблицу по полученным нами данным</vt:lpstr>
      <vt:lpstr>Определение числа </vt:lpstr>
      <vt:lpstr>Алгоритм Бюффона для определения числа</vt:lpstr>
      <vt:lpstr>В 1864 году капитан Фокс, выздоравливая после ранения, чтобы как-то занять себя, реализовал эксперимент по бросанию иглы. Результаты представлены  в следующей таблице</vt:lpstr>
      <vt:lpstr>Презентация PowerPoint</vt:lpstr>
      <vt:lpstr>Презентация PowerPoint</vt:lpstr>
      <vt:lpstr>Презентация PowerPoint</vt:lpstr>
      <vt:lpstr>На протяжении всей истории изучения числа , вплоть до наших дней, велась своеобразная погоня за десятичными знаками этого числа. </vt:lpstr>
      <vt:lpstr>Презентация PowerPoint</vt:lpstr>
      <vt:lpstr>Этот компьютер вычислил число      с точностью до 5 триллионов знаков</vt:lpstr>
      <vt:lpstr>Характеристики компьютера</vt:lpstr>
      <vt:lpstr>Итак, что сегодня есть   </vt:lpstr>
      <vt:lpstr>Итак, что сегодня есть </vt:lpstr>
      <vt:lpstr>Презентация PowerPoint</vt:lpstr>
      <vt:lpstr>Как запомнить число</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«На круглых дураков число Пи           не распространяется».  В. Шендерович</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Праздник числа</dc:title>
  <dc:creator>Дедюлькина Татьяна</dc:creator>
  <cp:lastModifiedBy>user</cp:lastModifiedBy>
  <cp:revision>31</cp:revision>
  <dcterms:created xsi:type="dcterms:W3CDTF">2015-03-20T14:26:26Z</dcterms:created>
  <dcterms:modified xsi:type="dcterms:W3CDTF">2017-03-16T11:17:25Z</dcterms:modified>
</cp:coreProperties>
</file>